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345" r:id="rId2"/>
    <p:sldId id="428" r:id="rId3"/>
    <p:sldId id="603" r:id="rId4"/>
    <p:sldId id="593" r:id="rId5"/>
    <p:sldId id="594" r:id="rId6"/>
    <p:sldId id="595" r:id="rId7"/>
    <p:sldId id="585" r:id="rId8"/>
    <p:sldId id="596" r:id="rId9"/>
    <p:sldId id="587" r:id="rId10"/>
    <p:sldId id="597" r:id="rId11"/>
    <p:sldId id="575" r:id="rId12"/>
    <p:sldId id="598" r:id="rId13"/>
    <p:sldId id="556" r:id="rId14"/>
    <p:sldId id="601" r:id="rId15"/>
    <p:sldId id="549" r:id="rId16"/>
    <p:sldId id="600" r:id="rId17"/>
    <p:sldId id="602" r:id="rId18"/>
    <p:sldId id="565" r:id="rId19"/>
    <p:sldId id="557" r:id="rId20"/>
    <p:sldId id="564" r:id="rId21"/>
    <p:sldId id="599" r:id="rId22"/>
    <p:sldId id="561" r:id="rId23"/>
    <p:sldId id="562" r:id="rId24"/>
    <p:sldId id="539" r:id="rId25"/>
    <p:sldId id="542" r:id="rId26"/>
    <p:sldId id="371" r:id="rId27"/>
    <p:sldId id="479" r:id="rId28"/>
    <p:sldId id="369" r:id="rId2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FF00"/>
    <a:srgbClr val="FF0000"/>
    <a:srgbClr val="FFFF00"/>
    <a:srgbClr val="FF33CC"/>
    <a:srgbClr val="401B5B"/>
    <a:srgbClr val="0000FF"/>
    <a:srgbClr val="FFCC00"/>
    <a:srgbClr val="CC99FF"/>
    <a:srgbClr val="FFCC66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39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5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Rugby\A_Rugby_AIN_CD01\A1_CD01_%20EdR\A1.4_Effectifs_Statistiques\Effectifs_Licenci&#233;s_Participation_Par%20saison\EdR%20CD01_Licenci&#233;s_Participation_Statistiques\Effectifs_Licenci&#233;s_Participation_EdRCD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sz="1200"/>
            </a:pPr>
            <a:r>
              <a:rPr lang="en-US" sz="1200" dirty="0" err="1"/>
              <a:t>Effectifs</a:t>
            </a:r>
            <a:r>
              <a:rPr lang="en-US" sz="1200" dirty="0"/>
              <a:t> CD01 </a:t>
            </a:r>
            <a:r>
              <a:rPr lang="en-US" sz="1200" dirty="0" err="1"/>
              <a:t>licenciés</a:t>
            </a:r>
            <a:r>
              <a:rPr lang="en-US" sz="1200" dirty="0"/>
              <a:t> par </a:t>
            </a:r>
            <a:r>
              <a:rPr lang="en-US" sz="1200" dirty="0" err="1"/>
              <a:t>saison</a:t>
            </a:r>
            <a:endParaRPr lang="en-US" sz="1200" dirty="0"/>
          </a:p>
          <a:p>
            <a:pPr>
              <a:defRPr sz="1200"/>
            </a:pPr>
            <a:r>
              <a:rPr lang="en-US" sz="1200" dirty="0" err="1"/>
              <a:t>EdR</a:t>
            </a:r>
            <a:r>
              <a:rPr lang="en-US" sz="1200" dirty="0"/>
              <a:t> -12 -10 -8</a:t>
            </a:r>
            <a:r>
              <a:rPr lang="en-US" sz="1200" baseline="0" dirty="0"/>
              <a:t> -6 </a:t>
            </a:r>
            <a:r>
              <a:rPr lang="en-US" sz="1200" baseline="0" dirty="0" err="1"/>
              <a:t>ans</a:t>
            </a:r>
            <a:endParaRPr lang="en-US" sz="1200" dirty="0"/>
          </a:p>
        </c:rich>
      </c:tx>
      <c:layout>
        <c:manualLayout>
          <c:xMode val="edge"/>
          <c:yMode val="edge"/>
          <c:x val="0.14768201010689741"/>
          <c:y val="3.8176960641195405E-2"/>
        </c:manualLayout>
      </c:layout>
    </c:title>
    <c:plotArea>
      <c:layout>
        <c:manualLayout>
          <c:layoutTarget val="inner"/>
          <c:xMode val="edge"/>
          <c:yMode val="edge"/>
          <c:x val="6.2037363929057954E-2"/>
          <c:y val="4.4485802292702006E-2"/>
          <c:w val="0.90761080567961294"/>
          <c:h val="0.75147623370858563"/>
        </c:manualLayout>
      </c:layout>
      <c:barChart>
        <c:barDir val="col"/>
        <c:grouping val="clustered"/>
        <c:ser>
          <c:idx val="0"/>
          <c:order val="0"/>
          <c:tx>
            <c:strRef>
              <c:f>'Licenciés-Saisons_M_F'!$D$1</c:f>
              <c:strCache>
                <c:ptCount val="1"/>
                <c:pt idx="0">
                  <c:v>Effectifs licenciés par saison</c:v>
                </c:pt>
              </c:strCache>
            </c:strRef>
          </c:tx>
          <c:spPr>
            <a:solidFill>
              <a:srgbClr val="0000FF">
                <a:alpha val="98000"/>
              </a:srgbClr>
            </a:solidFill>
          </c:spPr>
          <c:dLbls>
            <c:dLbl>
              <c:idx val="15"/>
              <c:layout>
                <c:manualLayout>
                  <c:x val="1.5065807923523591E-2"/>
                  <c:y val="0"/>
                </c:manualLayout>
              </c:layout>
              <c:spPr>
                <a:noFill/>
                <a:ln>
                  <a:noFill/>
                </a:ln>
              </c:spPr>
              <c:txPr>
                <a:bodyPr/>
                <a:lstStyle/>
                <a:p>
                  <a:pPr>
                    <a:defRPr sz="1600" b="1">
                      <a:solidFill>
                        <a:srgbClr val="FF0000"/>
                      </a:solidFill>
                      <a:latin typeface="Arial Black" pitchFamily="34" charset="0"/>
                    </a:defRPr>
                  </a:pPr>
                  <a:endParaRPr lang="fr-FR"/>
                </a:p>
              </c:txPr>
              <c:showVal val="1"/>
            </c:dLbl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showVal val="1"/>
          </c:dLbls>
          <c:cat>
            <c:strRef>
              <c:f>'Licenciés-Saisons_M_F'!$B$7:$B$23</c:f>
              <c:strCache>
                <c:ptCount val="17"/>
                <c:pt idx="0">
                  <c:v>2009-2010</c:v>
                </c:pt>
                <c:pt idx="1">
                  <c:v>2010-2011</c:v>
                </c:pt>
                <c:pt idx="2">
                  <c:v>2011-2012</c:v>
                </c:pt>
                <c:pt idx="3">
                  <c:v>2012-2013</c:v>
                </c:pt>
                <c:pt idx="4">
                  <c:v>2013-2014</c:v>
                </c:pt>
                <c:pt idx="5">
                  <c:v>2014-2015</c:v>
                </c:pt>
                <c:pt idx="6">
                  <c:v>2015-2016</c:v>
                </c:pt>
                <c:pt idx="7">
                  <c:v>2016-2017</c:v>
                </c:pt>
                <c:pt idx="8">
                  <c:v>2017-2018</c:v>
                </c:pt>
                <c:pt idx="9">
                  <c:v>2018-2019</c:v>
                </c:pt>
                <c:pt idx="10">
                  <c:v>2019-2020</c:v>
                </c:pt>
                <c:pt idx="11">
                  <c:v>2020-2021</c:v>
                </c:pt>
                <c:pt idx="12">
                  <c:v>2021-2022</c:v>
                </c:pt>
                <c:pt idx="13">
                  <c:v>2022-2023</c:v>
                </c:pt>
                <c:pt idx="14">
                  <c:v>2023-2024</c:v>
                </c:pt>
                <c:pt idx="15">
                  <c:v>2024-2025</c:v>
                </c:pt>
                <c:pt idx="16">
                  <c:v>2025-2026</c:v>
                </c:pt>
              </c:strCache>
            </c:strRef>
          </c:cat>
          <c:val>
            <c:numRef>
              <c:f>'Licenciés-Saisons_M_F'!$R$7:$R$23</c:f>
              <c:numCache>
                <c:formatCode>General</c:formatCode>
                <c:ptCount val="17"/>
                <c:pt idx="0">
                  <c:v>1478</c:v>
                </c:pt>
                <c:pt idx="1">
                  <c:v>1617</c:v>
                </c:pt>
                <c:pt idx="2">
                  <c:v>1547</c:v>
                </c:pt>
                <c:pt idx="4">
                  <c:v>1732</c:v>
                </c:pt>
                <c:pt idx="5">
                  <c:v>1466</c:v>
                </c:pt>
                <c:pt idx="6">
                  <c:v>1586</c:v>
                </c:pt>
                <c:pt idx="7">
                  <c:v>1370</c:v>
                </c:pt>
                <c:pt idx="8">
                  <c:v>1295</c:v>
                </c:pt>
                <c:pt idx="9">
                  <c:v>1165</c:v>
                </c:pt>
                <c:pt idx="10">
                  <c:v>1149</c:v>
                </c:pt>
                <c:pt idx="11">
                  <c:v>1254</c:v>
                </c:pt>
                <c:pt idx="12">
                  <c:v>1293</c:v>
                </c:pt>
                <c:pt idx="13">
                  <c:v>1438</c:v>
                </c:pt>
                <c:pt idx="14">
                  <c:v>1935</c:v>
                </c:pt>
                <c:pt idx="15">
                  <c:v>1873</c:v>
                </c:pt>
              </c:numCache>
            </c:numRef>
          </c:val>
        </c:ser>
        <c:axId val="134722304"/>
        <c:axId val="134723840"/>
      </c:barChart>
      <c:catAx>
        <c:axId val="134722304"/>
        <c:scaling>
          <c:orientation val="minMax"/>
        </c:scaling>
        <c:axPos val="b"/>
        <c:tickLblPos val="nextTo"/>
        <c:txPr>
          <a:bodyPr rot="4500000"/>
          <a:lstStyle/>
          <a:p>
            <a:pPr>
              <a:defRPr sz="800"/>
            </a:pPr>
            <a:endParaRPr lang="fr-FR"/>
          </a:p>
        </c:txPr>
        <c:crossAx val="134723840"/>
        <c:crosses val="autoZero"/>
        <c:auto val="1"/>
        <c:lblAlgn val="ctr"/>
        <c:lblOffset val="100"/>
      </c:catAx>
      <c:valAx>
        <c:axId val="134723840"/>
        <c:scaling>
          <c:orientation val="minMax"/>
        </c:scaling>
        <c:axPos val="l"/>
        <c:majorGridlines/>
        <c:numFmt formatCode="General" sourceLinked="1"/>
        <c:tickLblPos val="nextTo"/>
        <c:crossAx val="13472230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</c:chart>
  <c:spPr>
    <a:gradFill flip="none" rotWithShape="1">
      <a:gsLst>
        <a:gs pos="0">
          <a:srgbClr val="FFFFFF"/>
        </a:gs>
        <a:gs pos="7001">
          <a:srgbClr val="E6E6E6"/>
        </a:gs>
        <a:gs pos="32001">
          <a:srgbClr val="7D8496"/>
        </a:gs>
        <a:gs pos="47000">
          <a:srgbClr val="E6E6E6"/>
        </a:gs>
        <a:gs pos="85001">
          <a:srgbClr val="7D8496"/>
        </a:gs>
        <a:gs pos="100000">
          <a:srgbClr val="E6E6E6"/>
        </a:gs>
      </a:gsLst>
      <a:lin ang="2700000" scaled="0"/>
      <a:tileRect/>
    </a:gradFill>
  </c:spPr>
  <c:txPr>
    <a:bodyPr/>
    <a:lstStyle/>
    <a:p>
      <a:pPr>
        <a:defRPr sz="1100" b="1">
          <a:solidFill>
            <a:srgbClr val="0000FF"/>
          </a:solidFill>
          <a:latin typeface="Arial" pitchFamily="34" charset="0"/>
          <a:cs typeface="Arial" pitchFamily="34" charset="0"/>
        </a:defRPr>
      </a:pPr>
      <a:endParaRPr lang="fr-FR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D9098B-0EC6-4C9E-A3AF-AEDADE4A378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8E7338B-D1AA-4ED2-8794-EB18E1E83297}">
      <dgm:prSet phldrT="[Texte]" custT="1"/>
      <dgm:spPr>
        <a:solidFill>
          <a:schemeClr val="tx2">
            <a:lumMod val="10000"/>
          </a:schemeClr>
        </a:solidFill>
      </dgm:spPr>
      <dgm:t>
        <a:bodyPr/>
        <a:lstStyle/>
        <a:p>
          <a:r>
            <a:rPr lang="fr-FR" sz="1800" b="1" dirty="0">
              <a:solidFill>
                <a:srgbClr val="FFFF00"/>
              </a:solidFill>
            </a:rPr>
            <a:t>Responsable</a:t>
          </a:r>
        </a:p>
        <a:p>
          <a:r>
            <a:rPr lang="fr-FR" sz="1800" b="1" dirty="0">
              <a:solidFill>
                <a:schemeClr val="tx1"/>
              </a:solidFill>
            </a:rPr>
            <a:t>Michel REGNAULT </a:t>
          </a:r>
          <a:r>
            <a:rPr lang="fr-FR" sz="1600" b="1" dirty="0">
              <a:solidFill>
                <a:schemeClr val="tx1"/>
              </a:solidFill>
            </a:rPr>
            <a:t>(Elu CD01)</a:t>
          </a:r>
        </a:p>
      </dgm:t>
    </dgm:pt>
    <dgm:pt modelId="{AB18FEF5-C420-49FE-B195-C318FBEBEE22}" type="parTrans" cxnId="{804344FC-A3AE-4A86-8E60-030559485C48}">
      <dgm:prSet/>
      <dgm:spPr/>
      <dgm:t>
        <a:bodyPr/>
        <a:lstStyle/>
        <a:p>
          <a:endParaRPr lang="fr-FR"/>
        </a:p>
      </dgm:t>
    </dgm:pt>
    <dgm:pt modelId="{DFF4A22E-7FF2-4712-A1A5-5977BEA5DF47}" type="sibTrans" cxnId="{804344FC-A3AE-4A86-8E60-030559485C48}">
      <dgm:prSet/>
      <dgm:spPr/>
      <dgm:t>
        <a:bodyPr/>
        <a:lstStyle/>
        <a:p>
          <a:endParaRPr lang="fr-FR"/>
        </a:p>
      </dgm:t>
    </dgm:pt>
    <dgm:pt modelId="{57131B59-0265-4B23-A9C2-38D346C38E8A}">
      <dgm:prSet phldrT="[Texte]" custT="1"/>
      <dgm:spPr>
        <a:solidFill>
          <a:schemeClr val="tx2">
            <a:lumMod val="10000"/>
          </a:schemeClr>
        </a:solidFill>
      </dgm:spPr>
      <dgm:t>
        <a:bodyPr anchor="t"/>
        <a:lstStyle/>
        <a:p>
          <a:pPr algn="ctr"/>
          <a:r>
            <a:rPr lang="fr-FR" sz="1800" b="1" dirty="0">
              <a:solidFill>
                <a:srgbClr val="FFFF00"/>
              </a:solidFill>
            </a:rPr>
            <a:t>Membres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Christian BREVET (Viriat)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Didier HUMBERT (Bugey) 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Gilles GROCHOWSKI (Bellegarde)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Gabriel LIGNIERES (</a:t>
          </a:r>
          <a:r>
            <a:rPr lang="fr-FR" sz="1400" b="1" dirty="0" err="1">
              <a:solidFill>
                <a:schemeClr val="tx1"/>
              </a:solidFill>
            </a:rPr>
            <a:t>Servette</a:t>
          </a:r>
          <a:r>
            <a:rPr lang="fr-FR" sz="1400" b="1" dirty="0">
              <a:solidFill>
                <a:schemeClr val="tx1"/>
              </a:solidFill>
            </a:rPr>
            <a:t> Genève)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Florent PONCET (Bourg SAB)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Alice BURTIN (St Amour)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Pierrick MALLET (Oyonnax)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…</a:t>
          </a:r>
          <a:endParaRPr lang="fr-FR" sz="1400" b="1" dirty="0">
            <a:solidFill>
              <a:srgbClr val="FFFF00"/>
            </a:solidFill>
          </a:endParaRPr>
        </a:p>
        <a:p>
          <a:pPr algn="ctr"/>
          <a:endParaRPr lang="fr-FR" sz="1400" b="1" dirty="0">
            <a:solidFill>
              <a:srgbClr val="FFFF00"/>
            </a:solidFill>
          </a:endParaRPr>
        </a:p>
      </dgm:t>
    </dgm:pt>
    <dgm:pt modelId="{A7469419-9571-4571-9163-0592B6BF1113}" type="parTrans" cxnId="{A95D7DEF-F366-4AC4-8586-C51DF1718994}">
      <dgm:prSet/>
      <dgm:spPr>
        <a:ln>
          <a:solidFill>
            <a:schemeClr val="tx2"/>
          </a:solidFill>
        </a:ln>
      </dgm:spPr>
      <dgm:t>
        <a:bodyPr/>
        <a:lstStyle/>
        <a:p>
          <a:endParaRPr lang="fr-FR"/>
        </a:p>
      </dgm:t>
    </dgm:pt>
    <dgm:pt modelId="{FBA88D83-8602-40BE-B989-2AE6BE6C2806}" type="sibTrans" cxnId="{A95D7DEF-F366-4AC4-8586-C51DF1718994}">
      <dgm:prSet/>
      <dgm:spPr/>
      <dgm:t>
        <a:bodyPr/>
        <a:lstStyle/>
        <a:p>
          <a:endParaRPr lang="fr-FR"/>
        </a:p>
      </dgm:t>
    </dgm:pt>
    <dgm:pt modelId="{EFC40748-C373-4A5C-99FB-509F9B9A71B8}" type="pres">
      <dgm:prSet presAssocID="{ABD9098B-0EC6-4C9E-A3AF-AEDADE4A378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1B015D5-1601-4AEE-BBAE-E908DAAA7321}" type="pres">
      <dgm:prSet presAssocID="{ABD9098B-0EC6-4C9E-A3AF-AEDADE4A3782}" presName="hierFlow" presStyleCnt="0"/>
      <dgm:spPr/>
    </dgm:pt>
    <dgm:pt modelId="{F47C6C9E-E408-4531-8952-B4F4E5257967}" type="pres">
      <dgm:prSet presAssocID="{ABD9098B-0EC6-4C9E-A3AF-AEDADE4A378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DE78B27-B7A9-4ED2-8397-E23C9D03D451}" type="pres">
      <dgm:prSet presAssocID="{18E7338B-D1AA-4ED2-8794-EB18E1E83297}" presName="Name14" presStyleCnt="0"/>
      <dgm:spPr/>
    </dgm:pt>
    <dgm:pt modelId="{3C9629BD-F5F3-43B2-B030-58B2952BB3FE}" type="pres">
      <dgm:prSet presAssocID="{18E7338B-D1AA-4ED2-8794-EB18E1E83297}" presName="level1Shape" presStyleLbl="node0" presStyleIdx="0" presStyleCnt="1" custScaleX="122745" custScaleY="51987" custLinFactNeighborX="-4488" custLinFactNeighborY="1746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8C8AFC7-6C49-4444-AB52-485CE9A2A079}" type="pres">
      <dgm:prSet presAssocID="{18E7338B-D1AA-4ED2-8794-EB18E1E83297}" presName="hierChild2" presStyleCnt="0"/>
      <dgm:spPr/>
    </dgm:pt>
    <dgm:pt modelId="{6869290E-0079-4E33-9111-3EDAF6A1D919}" type="pres">
      <dgm:prSet presAssocID="{A7469419-9571-4571-9163-0592B6BF1113}" presName="Name19" presStyleLbl="parChTrans1D2" presStyleIdx="0" presStyleCnt="1"/>
      <dgm:spPr/>
      <dgm:t>
        <a:bodyPr/>
        <a:lstStyle/>
        <a:p>
          <a:endParaRPr lang="fr-FR"/>
        </a:p>
      </dgm:t>
    </dgm:pt>
    <dgm:pt modelId="{26CDC0E8-D5D1-461D-A083-6DF8A065441A}" type="pres">
      <dgm:prSet presAssocID="{57131B59-0265-4B23-A9C2-38D346C38E8A}" presName="Name21" presStyleCnt="0"/>
      <dgm:spPr/>
    </dgm:pt>
    <dgm:pt modelId="{962DE80C-EA03-4BFC-80D2-FA0D4FD30685}" type="pres">
      <dgm:prSet presAssocID="{57131B59-0265-4B23-A9C2-38D346C38E8A}" presName="level2Shape" presStyleLbl="node2" presStyleIdx="0" presStyleCnt="1" custScaleX="173881" custScaleY="161352" custLinFactNeighborX="-10331" custLinFactNeighborY="-16536"/>
      <dgm:spPr/>
      <dgm:t>
        <a:bodyPr/>
        <a:lstStyle/>
        <a:p>
          <a:endParaRPr lang="fr-FR"/>
        </a:p>
      </dgm:t>
    </dgm:pt>
    <dgm:pt modelId="{77B0F08B-6B7E-47C2-9BC8-5F038D9B0EB9}" type="pres">
      <dgm:prSet presAssocID="{57131B59-0265-4B23-A9C2-38D346C38E8A}" presName="hierChild3" presStyleCnt="0"/>
      <dgm:spPr/>
    </dgm:pt>
    <dgm:pt modelId="{0781E13B-E0ED-418B-953A-A932E1FEEADA}" type="pres">
      <dgm:prSet presAssocID="{ABD9098B-0EC6-4C9E-A3AF-AEDADE4A3782}" presName="bgShapesFlow" presStyleCnt="0"/>
      <dgm:spPr/>
    </dgm:pt>
  </dgm:ptLst>
  <dgm:cxnLst>
    <dgm:cxn modelId="{C85CB2A6-CC37-4C28-9574-5FCA64F7771B}" type="presOf" srcId="{18E7338B-D1AA-4ED2-8794-EB18E1E83297}" destId="{3C9629BD-F5F3-43B2-B030-58B2952BB3FE}" srcOrd="0" destOrd="0" presId="urn:microsoft.com/office/officeart/2005/8/layout/hierarchy6"/>
    <dgm:cxn modelId="{804344FC-A3AE-4A86-8E60-030559485C48}" srcId="{ABD9098B-0EC6-4C9E-A3AF-AEDADE4A3782}" destId="{18E7338B-D1AA-4ED2-8794-EB18E1E83297}" srcOrd="0" destOrd="0" parTransId="{AB18FEF5-C420-49FE-B195-C318FBEBEE22}" sibTransId="{DFF4A22E-7FF2-4712-A1A5-5977BEA5DF47}"/>
    <dgm:cxn modelId="{D386A161-6751-4066-8D24-18946E051A1D}" type="presOf" srcId="{57131B59-0265-4B23-A9C2-38D346C38E8A}" destId="{962DE80C-EA03-4BFC-80D2-FA0D4FD30685}" srcOrd="0" destOrd="0" presId="urn:microsoft.com/office/officeart/2005/8/layout/hierarchy6"/>
    <dgm:cxn modelId="{A95D7DEF-F366-4AC4-8586-C51DF1718994}" srcId="{18E7338B-D1AA-4ED2-8794-EB18E1E83297}" destId="{57131B59-0265-4B23-A9C2-38D346C38E8A}" srcOrd="0" destOrd="0" parTransId="{A7469419-9571-4571-9163-0592B6BF1113}" sibTransId="{FBA88D83-8602-40BE-B989-2AE6BE6C2806}"/>
    <dgm:cxn modelId="{6CD5F285-8F13-40FB-B280-E9AB9DE9A761}" type="presOf" srcId="{A7469419-9571-4571-9163-0592B6BF1113}" destId="{6869290E-0079-4E33-9111-3EDAF6A1D919}" srcOrd="0" destOrd="0" presId="urn:microsoft.com/office/officeart/2005/8/layout/hierarchy6"/>
    <dgm:cxn modelId="{73821D9F-29F3-41C5-8ED7-53936842800A}" type="presOf" srcId="{ABD9098B-0EC6-4C9E-A3AF-AEDADE4A3782}" destId="{EFC40748-C373-4A5C-99FB-509F9B9A71B8}" srcOrd="0" destOrd="0" presId="urn:microsoft.com/office/officeart/2005/8/layout/hierarchy6"/>
    <dgm:cxn modelId="{DF2CEBF3-C0DA-43E6-95CB-6E61E0FE8001}" type="presParOf" srcId="{EFC40748-C373-4A5C-99FB-509F9B9A71B8}" destId="{A1B015D5-1601-4AEE-BBAE-E908DAAA7321}" srcOrd="0" destOrd="0" presId="urn:microsoft.com/office/officeart/2005/8/layout/hierarchy6"/>
    <dgm:cxn modelId="{B37C8130-D880-45D1-B5D2-293B5470ED72}" type="presParOf" srcId="{A1B015D5-1601-4AEE-BBAE-E908DAAA7321}" destId="{F47C6C9E-E408-4531-8952-B4F4E5257967}" srcOrd="0" destOrd="0" presId="urn:microsoft.com/office/officeart/2005/8/layout/hierarchy6"/>
    <dgm:cxn modelId="{BB4BE201-50CD-4385-A687-AE64D7A15163}" type="presParOf" srcId="{F47C6C9E-E408-4531-8952-B4F4E5257967}" destId="{8DE78B27-B7A9-4ED2-8397-E23C9D03D451}" srcOrd="0" destOrd="0" presId="urn:microsoft.com/office/officeart/2005/8/layout/hierarchy6"/>
    <dgm:cxn modelId="{51A87630-34A6-44F2-BEC7-C50708799014}" type="presParOf" srcId="{8DE78B27-B7A9-4ED2-8397-E23C9D03D451}" destId="{3C9629BD-F5F3-43B2-B030-58B2952BB3FE}" srcOrd="0" destOrd="0" presId="urn:microsoft.com/office/officeart/2005/8/layout/hierarchy6"/>
    <dgm:cxn modelId="{33961954-DB87-4919-AC73-1DC0E33D1331}" type="presParOf" srcId="{8DE78B27-B7A9-4ED2-8397-E23C9D03D451}" destId="{08C8AFC7-6C49-4444-AB52-485CE9A2A079}" srcOrd="1" destOrd="0" presId="urn:microsoft.com/office/officeart/2005/8/layout/hierarchy6"/>
    <dgm:cxn modelId="{0149CB89-2A27-45BD-BAA5-5F0CB2BEA802}" type="presParOf" srcId="{08C8AFC7-6C49-4444-AB52-485CE9A2A079}" destId="{6869290E-0079-4E33-9111-3EDAF6A1D919}" srcOrd="0" destOrd="0" presId="urn:microsoft.com/office/officeart/2005/8/layout/hierarchy6"/>
    <dgm:cxn modelId="{7C94AB6E-D942-45CB-A228-02018C487399}" type="presParOf" srcId="{08C8AFC7-6C49-4444-AB52-485CE9A2A079}" destId="{26CDC0E8-D5D1-461D-A083-6DF8A065441A}" srcOrd="1" destOrd="0" presId="urn:microsoft.com/office/officeart/2005/8/layout/hierarchy6"/>
    <dgm:cxn modelId="{3904F3FA-2706-4B76-BA86-BCFF112FF956}" type="presParOf" srcId="{26CDC0E8-D5D1-461D-A083-6DF8A065441A}" destId="{962DE80C-EA03-4BFC-80D2-FA0D4FD30685}" srcOrd="0" destOrd="0" presId="urn:microsoft.com/office/officeart/2005/8/layout/hierarchy6"/>
    <dgm:cxn modelId="{BD5D3C32-C59C-409A-AC94-8151327F1E43}" type="presParOf" srcId="{26CDC0E8-D5D1-461D-A083-6DF8A065441A}" destId="{77B0F08B-6B7E-47C2-9BC8-5F038D9B0EB9}" srcOrd="1" destOrd="0" presId="urn:microsoft.com/office/officeart/2005/8/layout/hierarchy6"/>
    <dgm:cxn modelId="{C055C046-CBE0-4029-90CC-A7372BB34596}" type="presParOf" srcId="{EFC40748-C373-4A5C-99FB-509F9B9A71B8}" destId="{0781E13B-E0ED-418B-953A-A932E1FEEADA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0.60331</cdr:x>
      <cdr:y>0.18841</cdr:y>
    </cdr:from>
    <cdr:to>
      <cdr:x>0.68525</cdr:x>
      <cdr:y>0.33127</cdr:y>
    </cdr:to>
    <cdr:sp macro="" textlink="">
      <cdr:nvSpPr>
        <cdr:cNvPr id="3" name="Rectangle à coins arrondis 1"/>
        <cdr:cNvSpPr/>
      </cdr:nvSpPr>
      <cdr:spPr>
        <a:xfrm xmlns:a="http://schemas.openxmlformats.org/drawingml/2006/main">
          <a:off x="5214974" y="928694"/>
          <a:ext cx="708289" cy="704188"/>
        </a:xfrm>
        <a:prstGeom xmlns:a="http://schemas.openxmlformats.org/drawingml/2006/main" prst="wedgeRoundRectCallout">
          <a:avLst>
            <a:gd name="adj1" fmla="val -27842"/>
            <a:gd name="adj2" fmla="val 101834"/>
            <a:gd name="adj3" fmla="val 16667"/>
          </a:avLst>
        </a:prstGeom>
        <a:solidFill xmlns:a="http://schemas.openxmlformats.org/drawingml/2006/main">
          <a:srgbClr val="4472C4">
            <a:lumMod val="20000"/>
            <a:lumOff val="80000"/>
          </a:srgbClr>
        </a:solidFill>
        <a:ln xmlns:a="http://schemas.openxmlformats.org/drawingml/2006/main" w="12700" cap="flat" cmpd="sng" algn="ctr">
          <a:solidFill>
            <a:srgbClr val="5B9BD5">
              <a:shade val="50000"/>
            </a:srgb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fr-FR" sz="800" b="1" dirty="0">
              <a:solidFill>
                <a:srgbClr val="0000FF"/>
              </a:solidFill>
            </a:rPr>
            <a:t>2019</a:t>
          </a:r>
        </a:p>
        <a:p xmlns:a="http://schemas.openxmlformats.org/drawingml/2006/main">
          <a:pPr algn="ctr"/>
          <a:r>
            <a:rPr lang="fr-FR" sz="800" b="1" dirty="0">
              <a:solidFill>
                <a:srgbClr val="0000FF"/>
              </a:solidFill>
            </a:rPr>
            <a:t>Jeu à effectifs réduits</a:t>
          </a:r>
        </a:p>
      </cdr:txBody>
    </cdr:sp>
  </cdr:relSizeAnchor>
  <cdr:relSizeAnchor xmlns:cdr="http://schemas.openxmlformats.org/drawingml/2006/chartDrawing">
    <cdr:from>
      <cdr:x>0.72727</cdr:x>
      <cdr:y>0.04348</cdr:y>
    </cdr:from>
    <cdr:to>
      <cdr:x>0.83744</cdr:x>
      <cdr:y>0.14552</cdr:y>
    </cdr:to>
    <cdr:sp macro="" textlink="">
      <cdr:nvSpPr>
        <cdr:cNvPr id="4" name="Rectangle à coins arrondis 3"/>
        <cdr:cNvSpPr/>
      </cdr:nvSpPr>
      <cdr:spPr>
        <a:xfrm xmlns:a="http://schemas.openxmlformats.org/drawingml/2006/main">
          <a:off x="6286544" y="214314"/>
          <a:ext cx="952310" cy="502993"/>
        </a:xfrm>
        <a:prstGeom xmlns:a="http://schemas.openxmlformats.org/drawingml/2006/main" prst="wedgeRoundRectCallout">
          <a:avLst>
            <a:gd name="adj1" fmla="val 25405"/>
            <a:gd name="adj2" fmla="val 102929"/>
            <a:gd name="adj3" fmla="val 16667"/>
          </a:avLst>
        </a:prstGeom>
        <a:solidFill xmlns:a="http://schemas.openxmlformats.org/drawingml/2006/main">
          <a:srgbClr val="4472C4">
            <a:lumMod val="20000"/>
            <a:lumOff val="80000"/>
          </a:srgbClr>
        </a:solidFill>
        <a:ln xmlns:a="http://schemas.openxmlformats.org/drawingml/2006/main" w="12700" cap="flat" cmpd="sng" algn="ctr">
          <a:solidFill>
            <a:srgbClr val="5B9BD5">
              <a:shade val="50000"/>
            </a:srgb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fr-FR" sz="800" b="1" dirty="0">
              <a:solidFill>
                <a:srgbClr val="0000FF"/>
              </a:solidFill>
            </a:rPr>
            <a:t>Coupe du monde 2023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648A2-3347-4D3A-8315-A8FDE2BBCF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DE33B-4785-4F8E-A24F-9A0F6EE20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fld id="{01D1E73B-6893-4DD7-823E-1C5F83CECC13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fld id="{4B9C834E-4F1D-45E6-BF99-E5779365C1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845001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73135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662307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814057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3191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9C834E-4F1D-45E6-BF99-E5779365C1FD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46A69-0F42-42AF-9687-CF2BF2E235AE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E8CE2-6F10-43F3-ABC1-04A5215400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5107A-C2CB-4066-BC0A-EEBEF1C018ED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79592-5A46-4F73-88AF-AC9AD983DE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3F433-9E86-485B-A2CA-AA8C83A9122A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9FB7C-2036-4E15-9C48-8752406F5E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9B87B-BD50-4944-9279-A1B25DB65E4D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B24D3-19F4-4DBD-8058-E8B234FD24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04850"/>
            <a:ext cx="8229600" cy="56197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581FD-E168-4579-B8DA-98ED4EF61D82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4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74E39-0F7D-434D-8A50-521DB77C79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C30A3-336E-4766-B081-A59088705B25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5F89E-72A0-4F15-9988-774DC2EE58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BCE43-F703-4D40-B89E-8C1B59989B8F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0AD94-C2A8-4300-80FB-E61E7D5FDB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9A9AF-2336-4003-A4BD-930C04071DC3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4BCCB-BBE4-4126-BF90-AF8672C88F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B0-DA7E-4A4F-93D0-2A499B79DCA7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8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1B113-79B5-416A-A732-6E8C691866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7EBF6-5D45-4CC5-9BDA-0EA9F8954D92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4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C95DB-6167-4BBA-8918-ACE90ADA00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DA1A1-44A0-49ED-A284-5C0BC3B94CAB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39A84-E8C9-40A3-B1A9-5FC99A4B73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4E3AD-9E67-4BAA-A3CE-DAFF2BED071C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BFAB1-C424-4639-B4A1-B83BEB69DE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D1865-414B-4609-AAF9-CB0FBC9BD38F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674D5-1D42-4401-B7B5-767A6A8DDC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chemeClr val="accent1">
                <a:lumMod val="50000"/>
              </a:schemeClr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9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9B934B-2323-41B8-9FCD-9FC544AA9C30}" type="datetimeFigureOut">
              <a:rPr lang="fr-FR"/>
              <a:pPr>
                <a:defRPr/>
              </a:pPr>
              <a:t>19/09/2025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A26BD3-A3D3-4D6D-84AE-3A3F366F6C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1033" name="Grou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  <p:sldLayoutId id="2147483663" r:id="rId12"/>
    <p:sldLayoutId id="2147483662" r:id="rId13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oleObject" Target="file:///F:\Rugby\Rugby_AIN_CD01\CD01_%20EdR\Calendrier%20EdR\2024-2025\Phase%201_2024-2025\EdR%20CD01_Phase%201_2024-2025_v1.xlsx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www.ffr.fr/wp-content/uploads/2025/09/cahier-des-edr-2025-2026.pdf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Logo_FF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399941">
            <a:off x="3152058" y="5619028"/>
            <a:ext cx="1147052" cy="7415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</p:pic>
      <p:pic>
        <p:nvPicPr>
          <p:cNvPr id="6" name="Image 5" descr="Placage_VersionNewLe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1320137">
            <a:off x="467544" y="1556792"/>
            <a:ext cx="3767464" cy="413582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773541">
            <a:off x="5237866" y="5498257"/>
            <a:ext cx="3174176" cy="1034925"/>
          </a:xfrm>
        </p:spPr>
        <p:txBody>
          <a:bodyPr/>
          <a:lstStyle/>
          <a:p>
            <a:pPr algn="ctr"/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Viriat</a:t>
            </a:r>
          </a:p>
          <a:p>
            <a:pPr algn="ctr"/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septembre 2025</a:t>
            </a:r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 rot="823943">
            <a:off x="3163530" y="833410"/>
            <a:ext cx="5841274" cy="3397055"/>
          </a:xfrm>
        </p:spPr>
        <p:txBody>
          <a:bodyPr>
            <a:noAutofit/>
          </a:bodyPr>
          <a:lstStyle>
            <a:extLst/>
          </a:lstStyle>
          <a:p>
            <a:pPr algn="ctr"/>
            <a:r>
              <a:rPr lang="fr-FR" sz="6000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6000" dirty="0" err="1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EdR</a:t>
            </a:r>
            <a:r>
              <a:rPr lang="fr-FR" sz="6000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CD01  </a:t>
            </a:r>
            <a:r>
              <a:rPr lang="fr-FR" sz="5400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5400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5400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Assemblée des </a:t>
            </a:r>
            <a:r>
              <a:rPr lang="fr-FR" sz="5400" dirty="0" err="1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EdR</a:t>
            </a:r>
            <a:endParaRPr lang="fr-FR" sz="5400" dirty="0">
              <a:solidFill>
                <a:schemeClr val="tx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 bwMode="auto">
          <a:xfrm rot="21295925">
            <a:off x="4035008" y="4549005"/>
            <a:ext cx="3796269" cy="77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18288" bIns="45720" numCol="1" anchor="t" anchorCtr="0" compatLnSpc="1">
            <a:prstTxWarp prst="textNoShape">
              <a:avLst/>
            </a:prstTxWarp>
          </a:bodyPr>
          <a:lstStyle/>
          <a:p>
            <a:pPr marL="0" marR="4572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</a:rPr>
              <a:t>Saison 2025-2026</a:t>
            </a:r>
          </a:p>
        </p:txBody>
      </p:sp>
      <p:pic>
        <p:nvPicPr>
          <p:cNvPr id="10" name="Picture 1" descr="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231711">
            <a:off x="577140" y="388070"/>
            <a:ext cx="2439836" cy="836712"/>
          </a:xfrm>
          <a:prstGeom prst="rect">
            <a:avLst/>
          </a:prstGeom>
          <a:solidFill>
            <a:schemeClr val="tx1"/>
          </a:solidFill>
          <a:ln>
            <a:solidFill>
              <a:srgbClr val="0000FF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graphicFrame>
        <p:nvGraphicFramePr>
          <p:cNvPr id="456706" name="Object 2"/>
          <p:cNvGraphicFramePr>
            <a:graphicFrameLocks noChangeAspect="1"/>
          </p:cNvGraphicFramePr>
          <p:nvPr/>
        </p:nvGraphicFramePr>
        <p:xfrm>
          <a:off x="1475656" y="5877272"/>
          <a:ext cx="1298435" cy="720080"/>
        </p:xfrm>
        <a:graphic>
          <a:graphicData uri="http://schemas.openxmlformats.org/presentationml/2006/ole">
            <p:oleObj spid="_x0000_s456709" name="Acrobat Document" r:id="rId7" imgW="1238423" imgH="685714" progId="Acrobat.Document.DC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467544" y="3717032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600" dirty="0"/>
              <a:t>  4 ou 5 dates de tournois </a:t>
            </a:r>
          </a:p>
          <a:p>
            <a:pPr>
              <a:buFont typeface="Arial" pitchFamily="34" charset="0"/>
              <a:buChar char="•"/>
            </a:pPr>
            <a:r>
              <a:rPr lang="fr-FR" sz="1600" dirty="0"/>
              <a:t> -6 ans  et -8 associés ; poules de secteurs</a:t>
            </a:r>
          </a:p>
          <a:p>
            <a:pPr>
              <a:buFont typeface="Arial" pitchFamily="34" charset="0"/>
              <a:buChar char="•"/>
            </a:pPr>
            <a:r>
              <a:rPr lang="fr-FR" sz="1600" dirty="0"/>
              <a:t>  -10  et -12 ans  : </a:t>
            </a:r>
            <a:r>
              <a:rPr lang="fr-FR" sz="1600" i="1" dirty="0">
                <a:solidFill>
                  <a:srgbClr val="FFFF00"/>
                </a:solidFill>
              </a:rPr>
              <a:t>Reprise du format départemental classique </a:t>
            </a:r>
            <a:endParaRPr lang="fr-FR" sz="1600" dirty="0"/>
          </a:p>
          <a:p>
            <a:pPr lvl="2"/>
            <a:r>
              <a:rPr lang="fr-FR" sz="1600" dirty="0"/>
              <a:t> </a:t>
            </a:r>
            <a:r>
              <a:rPr lang="fr-FR" sz="1600" i="1" dirty="0">
                <a:solidFill>
                  <a:schemeClr val="tx1">
                    <a:lumMod val="95000"/>
                  </a:schemeClr>
                </a:solidFill>
              </a:rPr>
              <a:t>Poules tournantes CD01 </a:t>
            </a:r>
            <a:r>
              <a:rPr lang="fr-FR" sz="1600" b="1" dirty="0"/>
              <a:t> </a:t>
            </a:r>
            <a:r>
              <a:rPr lang="fr-FR" sz="1100" i="1" dirty="0"/>
              <a:t>« Tout le monde rencontre tout le monde »</a:t>
            </a:r>
            <a:endParaRPr lang="fr-FR" sz="1600" i="1" dirty="0">
              <a:solidFill>
                <a:schemeClr val="tx1">
                  <a:lumMod val="95000"/>
                </a:schemeClr>
              </a:solidFill>
            </a:endParaRPr>
          </a:p>
          <a:p>
            <a:pPr lvl="2"/>
            <a:r>
              <a:rPr lang="fr-FR" sz="1600" i="1" dirty="0">
                <a:solidFill>
                  <a:schemeClr val="tx1">
                    <a:lumMod val="95000"/>
                  </a:schemeClr>
                </a:solidFill>
              </a:rPr>
              <a:t>Poules de 4, 5 voire 6 Equipes </a:t>
            </a:r>
            <a:r>
              <a:rPr lang="fr-FR" sz="1100" i="1" dirty="0"/>
              <a:t>(Selon dispo terrains)</a:t>
            </a:r>
            <a:endParaRPr lang="fr-FR" sz="1600" dirty="0"/>
          </a:p>
          <a:p>
            <a:pPr lvl="1"/>
            <a:r>
              <a:rPr lang="fr-FR" sz="1600" b="1" i="1" dirty="0">
                <a:solidFill>
                  <a:srgbClr val="FFFF00"/>
                </a:solidFill>
              </a:rPr>
              <a:t>Classement indicatif : </a:t>
            </a:r>
            <a:r>
              <a:rPr lang="fr-FR" sz="1200" i="1" dirty="0">
                <a:solidFill>
                  <a:srgbClr val="FFFF00"/>
                </a:solidFill>
              </a:rPr>
              <a:t>préparation poules de niveau départemental (Sauf -6)</a:t>
            </a:r>
            <a:endParaRPr lang="fr-FR" sz="1600" dirty="0">
              <a:solidFill>
                <a:srgbClr val="FFFF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23528" y="116632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 Black" pitchFamily="34" charset="0"/>
              </a:rPr>
              <a:t>Phase 2 : Le format CD01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395536" y="764704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4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Phase 2 : -12 niveau A+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395536" y="3140968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dirty="0">
                <a:solidFill>
                  <a:srgbClr val="FFFF00"/>
                </a:solidFill>
              </a:rPr>
              <a:t>  </a:t>
            </a:r>
            <a:r>
              <a:rPr lang="fr-FR" sz="2400" b="1" u="sng" dirty="0">
                <a:solidFill>
                  <a:srgbClr val="FFFF00"/>
                </a:solidFill>
              </a:rPr>
              <a:t>Phase 2 Echelon CD01</a:t>
            </a:r>
            <a:r>
              <a:rPr lang="fr-FR" sz="2400" b="1" dirty="0">
                <a:solidFill>
                  <a:srgbClr val="FFFF00"/>
                </a:solidFill>
              </a:rPr>
              <a:t> : -6-8-10 -12  (</a:t>
            </a:r>
            <a:r>
              <a:rPr lang="fr-FR" sz="2400" b="1" dirty="0" err="1">
                <a:solidFill>
                  <a:srgbClr val="FFFF00"/>
                </a:solidFill>
              </a:rPr>
              <a:t>Niv</a:t>
            </a:r>
            <a:r>
              <a:rPr lang="fr-FR" sz="2400" b="1" dirty="0">
                <a:solidFill>
                  <a:srgbClr val="FFFF00"/>
                </a:solidFill>
              </a:rPr>
              <a:t> A, B)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467544" y="1268760"/>
            <a:ext cx="828092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Reconduction -12 forts potentiel CD01-38-42-69 ?</a:t>
            </a:r>
          </a:p>
          <a:p>
            <a:pPr lvl="1"/>
            <a:r>
              <a:rPr lang="fr-FR" sz="2000" b="1" i="1" dirty="0">
                <a:solidFill>
                  <a:srgbClr val="33CC33"/>
                </a:solidFill>
              </a:rPr>
              <a:t>CD01 favorable à la reconduction de la formule…</a:t>
            </a:r>
          </a:p>
          <a:p>
            <a:pPr lvl="1"/>
            <a:r>
              <a:rPr lang="fr-FR" sz="1200" b="1" i="1" dirty="0">
                <a:solidFill>
                  <a:srgbClr val="FFFF00"/>
                </a:solidFill>
              </a:rPr>
              <a:t>Réunion  </a:t>
            </a:r>
            <a:r>
              <a:rPr lang="fr-FR" sz="1200" b="1" i="1" dirty="0" err="1">
                <a:solidFill>
                  <a:srgbClr val="FFFF00"/>
                </a:solidFill>
              </a:rPr>
              <a:t>intercomités</a:t>
            </a:r>
            <a:r>
              <a:rPr lang="fr-FR" sz="1200" b="1" i="1" dirty="0">
                <a:solidFill>
                  <a:srgbClr val="FFFF00"/>
                </a:solidFill>
              </a:rPr>
              <a:t> programmée  au 4 novembre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83568" y="5661248"/>
            <a:ext cx="81369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33CC33"/>
                </a:solidFill>
              </a:rPr>
              <a:t>Rappel : Préconisation CD01 en -12  dernier Tour 5 phase 1 : jeu 10x10. </a:t>
            </a:r>
          </a:p>
        </p:txBody>
      </p:sp>
      <p:sp>
        <p:nvSpPr>
          <p:cNvPr id="9" name="Rectangle 8"/>
          <p:cNvSpPr/>
          <p:nvPr/>
        </p:nvSpPr>
        <p:spPr>
          <a:xfrm>
            <a:off x="7286644" y="0"/>
            <a:ext cx="18573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b="1" dirty="0"/>
              <a:t>CD01 </a:t>
            </a:r>
            <a:r>
              <a:rPr lang="fr-FR" sz="800" b="1" dirty="0" err="1"/>
              <a:t>EdR</a:t>
            </a:r>
            <a:endParaRPr lang="fr-FR" sz="800" b="1" dirty="0"/>
          </a:p>
          <a:p>
            <a:pPr algn="ctr"/>
            <a:r>
              <a:rPr lang="fr-FR" sz="800" b="1" dirty="0"/>
              <a:t>Assemblée  Responsables </a:t>
            </a:r>
            <a:r>
              <a:rPr lang="fr-FR" sz="800" b="1" dirty="0" err="1"/>
              <a:t>EdR</a:t>
            </a:r>
            <a:r>
              <a:rPr lang="fr-FR" sz="800" b="1" dirty="0"/>
              <a:t>  </a:t>
            </a:r>
          </a:p>
          <a:p>
            <a:pPr algn="ctr"/>
            <a:r>
              <a:rPr lang="fr-FR" sz="8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4" grpId="0"/>
      <p:bldP spid="26" grpId="0"/>
      <p:bldP spid="16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179512" y="0"/>
            <a:ext cx="7416824" cy="5486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fr-FR" sz="4000" b="1" i="0" u="none" strike="noStrike" kern="1200" cap="none" spc="-150" normalizeH="0" baseline="0" noProof="0" dirty="0">
                <a:ln/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Organisation circuit -6 ans CD01…</a:t>
            </a:r>
          </a:p>
        </p:txBody>
      </p:sp>
      <p:grpSp>
        <p:nvGrpSpPr>
          <p:cNvPr id="2" name="Groupe 17"/>
          <p:cNvGrpSpPr/>
          <p:nvPr/>
        </p:nvGrpSpPr>
        <p:grpSpPr>
          <a:xfrm>
            <a:off x="357158" y="571480"/>
            <a:ext cx="4288353" cy="1025382"/>
            <a:chOff x="69126" y="427464"/>
            <a:chExt cx="4288353" cy="1025382"/>
          </a:xfrm>
        </p:grpSpPr>
        <p:sp>
          <p:nvSpPr>
            <p:cNvPr id="19" name="Rectangle 18"/>
            <p:cNvSpPr/>
            <p:nvPr/>
          </p:nvSpPr>
          <p:spPr>
            <a:xfrm>
              <a:off x="69126" y="427464"/>
              <a:ext cx="42883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fr-FR" sz="2400" b="1" dirty="0"/>
                <a:t>  </a:t>
              </a:r>
              <a:r>
                <a:rPr lang="fr-FR" sz="2000" b="1" dirty="0"/>
                <a:t>Organisation sportive –6 ans :</a:t>
              </a:r>
            </a:p>
          </p:txBody>
        </p:sp>
        <p:sp>
          <p:nvSpPr>
            <p:cNvPr id="23" name="Flèche droite 22"/>
            <p:cNvSpPr/>
            <p:nvPr/>
          </p:nvSpPr>
          <p:spPr>
            <a:xfrm>
              <a:off x="2411760" y="1124744"/>
              <a:ext cx="504056" cy="288032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5576" y="1052736"/>
              <a:ext cx="162256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000" b="1" dirty="0"/>
                <a:t> Le principe</a:t>
              </a:r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642910" y="3286124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Plateaux -6ans associés aux -8ans</a:t>
            </a:r>
          </a:p>
          <a:p>
            <a:pPr marL="0" lvl="1"/>
            <a:r>
              <a:rPr lang="fr-FR" dirty="0">
                <a:solidFill>
                  <a:srgbClr val="FFFF00"/>
                </a:solidFill>
              </a:rPr>
              <a:t>-  3 </a:t>
            </a:r>
            <a:r>
              <a:rPr lang="fr-FR" dirty="0">
                <a:solidFill>
                  <a:srgbClr val="FFFF00"/>
                </a:solidFill>
              </a:rPr>
              <a:t> </a:t>
            </a:r>
            <a:r>
              <a:rPr lang="fr-FR" dirty="0">
                <a:solidFill>
                  <a:srgbClr val="FFFF00"/>
                </a:solidFill>
              </a:rPr>
              <a:t>rassemblements -</a:t>
            </a:r>
            <a:r>
              <a:rPr lang="fr-FR" dirty="0">
                <a:solidFill>
                  <a:srgbClr val="FFFF00"/>
                </a:solidFill>
              </a:rPr>
              <a:t>6ans :</a:t>
            </a:r>
            <a:r>
              <a:rPr lang="fr-FR" dirty="0">
                <a:solidFill>
                  <a:srgbClr val="FFFF00"/>
                </a:solidFill>
              </a:rPr>
              <a:t>11 </a:t>
            </a:r>
            <a:r>
              <a:rPr lang="fr-FR" dirty="0">
                <a:solidFill>
                  <a:srgbClr val="FFFF00"/>
                </a:solidFill>
              </a:rPr>
              <a:t>Oct. ;  15 Nov.  ;   29 Nov.  </a:t>
            </a:r>
          </a:p>
          <a:p>
            <a:pPr marL="342900" indent="-342900"/>
            <a:r>
              <a:rPr lang="fr-FR" sz="1600" dirty="0">
                <a:solidFill>
                  <a:srgbClr val="FFFF00"/>
                </a:solidFill>
              </a:rPr>
              <a:t>-   2 Rassemblements "facultatifs" : </a:t>
            </a:r>
            <a:r>
              <a:rPr lang="fr-FR" sz="1600" dirty="0"/>
              <a:t>27 </a:t>
            </a:r>
            <a:r>
              <a:rPr lang="fr-FR" sz="1600" dirty="0"/>
              <a:t>sept.  et 5 déc</a:t>
            </a:r>
            <a:r>
              <a:rPr lang="fr-FR" dirty="0"/>
              <a:t>. </a:t>
            </a:r>
          </a:p>
          <a:p>
            <a:pPr marL="342900" indent="-342900"/>
            <a:r>
              <a:rPr lang="fr-FR" sz="1600" dirty="0"/>
              <a:t>      Possible de faire des entrainements communs</a:t>
            </a:r>
            <a:endParaRPr lang="fr-FR" sz="1600" dirty="0"/>
          </a:p>
          <a:p>
            <a:r>
              <a:rPr lang="fr-FR" dirty="0"/>
              <a:t>Rassemblements </a:t>
            </a:r>
            <a:r>
              <a:rPr lang="fr-FR" dirty="0"/>
              <a:t>de secteur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285720" y="2928934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000" b="1" dirty="0">
                <a:solidFill>
                  <a:srgbClr val="FFFF00"/>
                </a:solidFill>
              </a:rPr>
              <a:t>  Phase 1 Automnale 2025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0" y="485776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000" b="1" dirty="0">
                <a:solidFill>
                  <a:srgbClr val="FFFF00"/>
                </a:solidFill>
              </a:rPr>
              <a:t>  Phase 2 Printemps : </a:t>
            </a:r>
            <a:r>
              <a:rPr lang="fr-FR" sz="1600" b="1" dirty="0">
                <a:solidFill>
                  <a:srgbClr val="FFFF00"/>
                </a:solidFill>
              </a:rPr>
              <a:t>Février, </a:t>
            </a:r>
            <a:r>
              <a:rPr lang="fr-FR" dirty="0">
                <a:solidFill>
                  <a:srgbClr val="FFFF00"/>
                </a:solidFill>
              </a:rPr>
              <a:t>mars, avril 2026 </a:t>
            </a:r>
            <a:r>
              <a:rPr lang="fr-FR" sz="1200" dirty="0">
                <a:solidFill>
                  <a:srgbClr val="FFFF00"/>
                </a:solidFill>
              </a:rPr>
              <a:t>(Même Format 2025-2026)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428596" y="621508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dirty="0">
                <a:solidFill>
                  <a:srgbClr val="FFFF00"/>
                </a:solidFill>
              </a:rPr>
              <a:t>    + participation au départemental 2026 : </a:t>
            </a:r>
            <a:r>
              <a:rPr lang="fr-FR" sz="1200" dirty="0">
                <a:solidFill>
                  <a:srgbClr val="FFFF00"/>
                </a:solidFill>
              </a:rPr>
              <a:t>(Même format 2025)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642910" y="5214950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Plateaux -6ans associés aux -8ans</a:t>
            </a:r>
          </a:p>
          <a:p>
            <a:r>
              <a:rPr lang="fr-FR" dirty="0"/>
              <a:t>4</a:t>
            </a:r>
            <a:r>
              <a:rPr lang="fr-FR" dirty="0"/>
              <a:t> </a:t>
            </a:r>
            <a:r>
              <a:rPr lang="fr-FR" dirty="0"/>
              <a:t>dates de rassemblements -6ans</a:t>
            </a:r>
          </a:p>
          <a:p>
            <a:r>
              <a:rPr lang="fr-FR" dirty="0"/>
              <a:t>Rassemblements de bassins/secteurs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86644" y="0"/>
            <a:ext cx="18573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b="1" dirty="0"/>
              <a:t>CD01 </a:t>
            </a:r>
            <a:r>
              <a:rPr lang="fr-FR" sz="800" b="1" dirty="0" err="1"/>
              <a:t>EdR</a:t>
            </a:r>
            <a:endParaRPr lang="fr-FR" sz="800" b="1" dirty="0"/>
          </a:p>
          <a:p>
            <a:pPr algn="ctr"/>
            <a:r>
              <a:rPr lang="fr-FR" sz="800" b="1" dirty="0"/>
              <a:t>Assemblée  Responsables </a:t>
            </a:r>
            <a:r>
              <a:rPr lang="fr-FR" sz="800" b="1" dirty="0" err="1"/>
              <a:t>EdR</a:t>
            </a:r>
            <a:r>
              <a:rPr lang="fr-FR" sz="800" b="1" dirty="0"/>
              <a:t>  </a:t>
            </a:r>
          </a:p>
          <a:p>
            <a:pPr algn="ctr"/>
            <a:r>
              <a:rPr lang="fr-FR" sz="800" b="1" dirty="0"/>
              <a:t>Viriat  18 septembre 2025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347864" y="1124744"/>
            <a:ext cx="5112568" cy="6771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buFontTx/>
              <a:buChar char="-"/>
            </a:pPr>
            <a:r>
              <a:rPr lang="fr-FR" sz="1200" b="1" dirty="0">
                <a:solidFill>
                  <a:srgbClr val="006600"/>
                </a:solidFill>
              </a:rPr>
              <a:t> Mini matches d’opposition </a:t>
            </a:r>
          </a:p>
          <a:p>
            <a:pPr algn="ctr">
              <a:buFontTx/>
              <a:buChar char="-"/>
            </a:pPr>
            <a:r>
              <a:rPr lang="fr-FR" sz="1200" b="1" dirty="0">
                <a:solidFill>
                  <a:srgbClr val="006600"/>
                </a:solidFill>
              </a:rPr>
              <a:t> Ateliers rugby ; jeux coordination motrice, habilités gestuelles…</a:t>
            </a:r>
          </a:p>
          <a:p>
            <a:pPr algn="ctr"/>
            <a:r>
              <a:rPr lang="fr-FR" sz="1400" b="1" dirty="0">
                <a:solidFill>
                  <a:srgbClr val="C00000"/>
                </a:solidFill>
              </a:rPr>
              <a:t>Pas de classement !</a:t>
            </a:r>
          </a:p>
        </p:txBody>
      </p:sp>
      <p:grpSp>
        <p:nvGrpSpPr>
          <p:cNvPr id="21" name="Groupe 20"/>
          <p:cNvGrpSpPr/>
          <p:nvPr/>
        </p:nvGrpSpPr>
        <p:grpSpPr>
          <a:xfrm>
            <a:off x="214282" y="2000240"/>
            <a:ext cx="8715436" cy="717769"/>
            <a:chOff x="214282" y="2000240"/>
            <a:chExt cx="8715436" cy="717769"/>
          </a:xfrm>
        </p:grpSpPr>
        <p:sp>
          <p:nvSpPr>
            <p:cNvPr id="15" name="Rectangle 14"/>
            <p:cNvSpPr/>
            <p:nvPr/>
          </p:nvSpPr>
          <p:spPr>
            <a:xfrm>
              <a:off x="214282" y="2071678"/>
              <a:ext cx="292895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Qui participe aux rassemblements -6ans ?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643306" y="2000240"/>
              <a:ext cx="528641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b="1" dirty="0">
                  <a:solidFill>
                    <a:srgbClr val="FFFF00"/>
                  </a:solidFill>
                </a:rPr>
                <a:t>Nés 2020</a:t>
              </a:r>
            </a:p>
            <a:p>
              <a:pPr algn="ctr"/>
              <a:r>
                <a:rPr lang="fr-FR" b="1" dirty="0">
                  <a:solidFill>
                    <a:srgbClr val="FFFF00"/>
                  </a:solidFill>
                </a:rPr>
                <a:t> Nés entre le 1er janvier 2021 et le 30 juin 2021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20" name="Flèche droite 19"/>
            <p:cNvSpPr/>
            <p:nvPr/>
          </p:nvSpPr>
          <p:spPr>
            <a:xfrm>
              <a:off x="3071802" y="2428868"/>
              <a:ext cx="504056" cy="288032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/>
      <p:bldP spid="32" grpId="0"/>
      <p:bldP spid="34" grpId="0"/>
      <p:bldP spid="38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0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dirty="0"/>
              <a:t>  Calendrier </a:t>
            </a:r>
            <a:r>
              <a:rPr lang="fr-FR" sz="2400" b="1" dirty="0" err="1"/>
              <a:t>EdR</a:t>
            </a:r>
            <a:r>
              <a:rPr lang="fr-FR" sz="2400" b="1" dirty="0"/>
              <a:t> CD01 Saison 2025-2026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214546" y="1428736"/>
            <a:ext cx="1571636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FF0000"/>
                </a:solidFill>
              </a:rPr>
              <a:t>5 tours en phase 1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57158" y="6000768"/>
            <a:ext cx="38164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+ 1 Date  Actions Sécurité   A  définir selon bassins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14282" y="1428736"/>
            <a:ext cx="714380" cy="2308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rgbClr val="FF0000"/>
                </a:solidFill>
              </a:rPr>
              <a:t>Version 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286644" y="0"/>
            <a:ext cx="18573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b="1" dirty="0"/>
              <a:t>CD01 </a:t>
            </a:r>
            <a:r>
              <a:rPr lang="fr-FR" sz="800" b="1" dirty="0" err="1"/>
              <a:t>EdR</a:t>
            </a:r>
            <a:endParaRPr lang="fr-FR" sz="800" b="1" dirty="0"/>
          </a:p>
          <a:p>
            <a:pPr algn="ctr"/>
            <a:r>
              <a:rPr lang="fr-FR" sz="800" b="1" dirty="0"/>
              <a:t>Assemblée  Responsables </a:t>
            </a:r>
            <a:r>
              <a:rPr lang="fr-FR" sz="800" b="1" dirty="0" err="1"/>
              <a:t>EdR</a:t>
            </a:r>
            <a:r>
              <a:rPr lang="fr-FR" sz="800" b="1" dirty="0"/>
              <a:t>  </a:t>
            </a:r>
          </a:p>
          <a:p>
            <a:pPr algn="ctr"/>
            <a:r>
              <a:rPr lang="fr-FR" sz="800" b="1" dirty="0"/>
              <a:t>Viriat  18 septembre 2025</a:t>
            </a:r>
          </a:p>
          <a:p>
            <a:pPr algn="ctr"/>
            <a:endParaRPr lang="fr-FR" sz="800" b="1" dirty="0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142844" y="1785926"/>
          <a:ext cx="3714776" cy="4220316"/>
        </p:xfrm>
        <a:graphic>
          <a:graphicData uri="http://schemas.openxmlformats.org/drawingml/2006/table">
            <a:tbl>
              <a:tblPr/>
              <a:tblGrid>
                <a:gridCol w="1785950"/>
                <a:gridCol w="1928826"/>
              </a:tblGrid>
              <a:tr h="28003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Phase 1</a:t>
                      </a:r>
                    </a:p>
                  </a:txBody>
                  <a:tcPr marL="8137" marR="8137" marT="81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81941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500" b="1" i="0" u="none" strike="noStrike">
                          <a:solidFill>
                            <a:srgbClr val="FFFFFF"/>
                          </a:solidFill>
                          <a:latin typeface="Constantia"/>
                        </a:rPr>
                        <a:t>Date</a:t>
                      </a:r>
                    </a:p>
                  </a:txBody>
                  <a:tcPr marL="8137" marR="8137" marT="81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500" b="1" i="0" u="none" strike="noStrike">
                          <a:solidFill>
                            <a:srgbClr val="FFFFFF"/>
                          </a:solidFill>
                          <a:latin typeface="Constantia"/>
                        </a:rPr>
                        <a:t>Type</a:t>
                      </a:r>
                    </a:p>
                  </a:txBody>
                  <a:tcPr marL="8137" marR="8137" marT="81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974807"/>
                          </a:solidFill>
                          <a:latin typeface="Arial"/>
                        </a:rPr>
                        <a:t>18-sept-25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974807"/>
                          </a:solidFill>
                          <a:latin typeface="Arial"/>
                        </a:rPr>
                        <a:t>Assemblée </a:t>
                      </a:r>
                      <a:r>
                        <a:rPr lang="fr-FR" sz="1050" b="1" i="0" u="none" strike="noStrike" dirty="0" err="1">
                          <a:solidFill>
                            <a:srgbClr val="974807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974807"/>
                          </a:solidFill>
                          <a:latin typeface="Arial"/>
                        </a:rPr>
                        <a:t> CD01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27-sept-25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FF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T1 (-6)-8-10-12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08684E"/>
                          </a:solidFill>
                          <a:latin typeface="Arial"/>
                        </a:rPr>
                        <a:t>oct</a:t>
                      </a:r>
                      <a:r>
                        <a:rPr lang="fr-FR" sz="1050" b="1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-25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Atelier 1 </a:t>
                      </a:r>
                      <a:r>
                        <a:rPr lang="fr-FR" sz="1050" b="0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(Date selon bassin)</a:t>
                      </a:r>
                      <a:endParaRPr lang="fr-FR" sz="1050" b="1" i="0" u="none" strike="noStrike" dirty="0">
                        <a:solidFill>
                          <a:srgbClr val="08684E"/>
                        </a:solidFill>
                        <a:latin typeface="Arial"/>
                      </a:endParaRP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255205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fr-FR" sz="1050" b="1" i="0" u="none" strike="noStrike" kern="1200" dirty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11-oct-25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fr-FR" sz="1050" b="1" i="0" u="none" strike="noStrike" kern="1200" dirty="0" err="1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EdR</a:t>
                      </a:r>
                      <a:r>
                        <a:rPr kumimoji="0" lang="fr-FR" sz="1050" b="1" i="0" u="none" strike="noStrike" kern="1200" dirty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 T2 : -6-8-10-12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18-oct-25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Rugby pour Elles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fr-FR" sz="1050" b="1" i="0" u="none" strike="noStrike" kern="1200" dirty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15-nov-25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fr-FR" sz="1050" b="1" i="0" u="none" strike="noStrike" kern="1200" dirty="0" err="1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EdR</a:t>
                      </a:r>
                      <a:r>
                        <a:rPr kumimoji="0" lang="fr-FR" sz="1050" b="1" i="0" u="none" strike="noStrike" kern="1200" dirty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 T3 : -6-8-10-12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29-nov-25 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FF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T4 : -6-8-10-12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 et 22 </a:t>
                      </a:r>
                      <a:r>
                        <a:rPr lang="fr-FR" sz="105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nov</a:t>
                      </a: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2025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BF-8-10-12-14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13-déc-2025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 -6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>
                          <a:solidFill>
                            <a:srgbClr val="08684E"/>
                          </a:solidFill>
                          <a:latin typeface="Arial"/>
                        </a:rPr>
                        <a:t> novembre 2025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Atelier 2 </a:t>
                      </a:r>
                      <a:r>
                        <a:rPr lang="fr-FR" sz="1050" b="0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 (Date selon bassin)</a:t>
                      </a:r>
                      <a:endParaRPr lang="fr-FR" sz="1050" b="1" i="0" u="none" strike="noStrike" dirty="0">
                        <a:solidFill>
                          <a:srgbClr val="08684E"/>
                        </a:solidFill>
                        <a:latin typeface="Arial"/>
                      </a:endParaRP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</a:tr>
              <a:tr h="26616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6-déc-2025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FF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T5 : -6-8-10-12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270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12  et 13 </a:t>
                      </a:r>
                      <a:r>
                        <a:rPr lang="fr-FR" sz="105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déc</a:t>
                      </a: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2025</a:t>
                      </a:r>
                    </a:p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 </a:t>
                      </a:r>
                      <a:r>
                        <a:rPr lang="fr-FR" sz="105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déc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BF-8-10-12-14</a:t>
                      </a:r>
                    </a:p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BF-6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41326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20-déc-25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 -6</a:t>
                      </a:r>
                    </a:p>
                  </a:txBody>
                  <a:tcPr marL="8137" marR="8137" marT="813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4572000" y="785794"/>
          <a:ext cx="3929090" cy="5863887"/>
        </p:xfrm>
        <a:graphic>
          <a:graphicData uri="http://schemas.openxmlformats.org/drawingml/2006/table">
            <a:tbl>
              <a:tblPr/>
              <a:tblGrid>
                <a:gridCol w="1760027"/>
                <a:gridCol w="2169063"/>
              </a:tblGrid>
              <a:tr h="2017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Phase 2</a:t>
                      </a:r>
                    </a:p>
                  </a:txBody>
                  <a:tcPr marL="5765" marR="5765" marT="57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189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>
                          <a:solidFill>
                            <a:srgbClr val="FFFFFF"/>
                          </a:solidFill>
                          <a:latin typeface="Constantia"/>
                        </a:rPr>
                        <a:t>Date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 err="1">
                          <a:solidFill>
                            <a:srgbClr val="FFFFFF"/>
                          </a:solidFill>
                          <a:latin typeface="Constantia"/>
                        </a:rPr>
                        <a:t>Typ</a:t>
                      </a:r>
                      <a:endParaRPr lang="fr-FR" sz="1400" b="1" i="0" u="none" strike="noStrike" dirty="0">
                        <a:solidFill>
                          <a:srgbClr val="FFFFFF"/>
                        </a:solidFill>
                        <a:latin typeface="Constantia"/>
                      </a:endParaRP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</a:tr>
              <a:tr h="255272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05-janv-26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Commission </a:t>
                      </a:r>
                      <a:r>
                        <a:rPr lang="fr-FR" sz="105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(A confirmer)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974807"/>
                          </a:solidFill>
                          <a:latin typeface="Arial"/>
                        </a:rPr>
                        <a:t>08-janv-26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974807"/>
                          </a:solidFill>
                          <a:latin typeface="Arial"/>
                        </a:rPr>
                        <a:t>Assemblée </a:t>
                      </a:r>
                      <a:r>
                        <a:rPr lang="fr-FR" sz="1050" b="1" i="0" u="none" strike="noStrike" dirty="0" err="1">
                          <a:solidFill>
                            <a:srgbClr val="974807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974807"/>
                          </a:solidFill>
                          <a:latin typeface="Arial"/>
                        </a:rPr>
                        <a:t> CD01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 et 17 janvier 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BF-8-10-12-14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 janvier 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Atelier 3 </a:t>
                      </a:r>
                      <a:r>
                        <a:rPr lang="fr-FR" sz="900" b="0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(Date selon bassin)</a:t>
                      </a:r>
                      <a:endParaRPr lang="fr-FR" sz="1050" b="1" i="0" u="none" strike="noStrike" dirty="0">
                        <a:solidFill>
                          <a:srgbClr val="08684E"/>
                        </a:solidFill>
                        <a:latin typeface="Arial"/>
                      </a:endParaRP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</a:tr>
              <a:tr h="308281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31-janv-26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C0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 T1 : -6-8-10-12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17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 et 7 février 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BF-8-10-12-14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308281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 et 28  février 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BF-8-10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28 </a:t>
                      </a:r>
                      <a:r>
                        <a:rPr lang="fr-FR" sz="1050" b="1" i="0" u="sng" strike="noStrike" dirty="0" err="1">
                          <a:solidFill>
                            <a:srgbClr val="FF0000"/>
                          </a:solidFill>
                          <a:latin typeface="Arial"/>
                        </a:rPr>
                        <a:t>fevrier</a:t>
                      </a:r>
                      <a:r>
                        <a:rPr lang="fr-FR" sz="105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C0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 T2 : -12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575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07-mars-26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C0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 T2 : -6-8-10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36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C0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 T3 : -12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9603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13 14 mars 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BF-12-14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312132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14-mars-26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C0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 T3 : -6-8-10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3223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 et 21 mars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BF-8-10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208696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 21 mars 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Rugby pour Elles  </a:t>
                      </a:r>
                      <a:r>
                        <a:rPr lang="fr-FR" sz="1050" b="0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(Date à confirmer)</a:t>
                      </a:r>
                      <a:endParaRPr lang="fr-FR" sz="1050" b="1" i="0" u="none" strike="noStrike" dirty="0">
                        <a:solidFill>
                          <a:srgbClr val="7030A0"/>
                        </a:solidFill>
                        <a:latin typeface="Arial"/>
                      </a:endParaRP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569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28-mars-26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 err="1">
                          <a:solidFill>
                            <a:srgbClr val="C00000"/>
                          </a:solidFill>
                          <a:latin typeface="Arial"/>
                        </a:rPr>
                        <a:t>EdR</a:t>
                      </a:r>
                      <a:r>
                        <a:rPr lang="fr-FR" sz="105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 T4 : -6-8-10-12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5521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 mars 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Atelier 4 </a:t>
                      </a:r>
                      <a:r>
                        <a:rPr lang="fr-FR" sz="900" b="0" i="0" u="none" strike="noStrike" dirty="0">
                          <a:solidFill>
                            <a:srgbClr val="08684E"/>
                          </a:solidFill>
                          <a:latin typeface="Arial"/>
                        </a:rPr>
                        <a:t>(Date selon bassin)</a:t>
                      </a:r>
                      <a:endParaRPr lang="fr-FR" sz="1050" b="1" i="0" u="none" strike="noStrike" dirty="0">
                        <a:solidFill>
                          <a:srgbClr val="08684E"/>
                        </a:solidFill>
                        <a:latin typeface="Arial"/>
                      </a:endParaRP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 et 28 mars 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BF-12-14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300579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sng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2 5 /04/2026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Départemental </a:t>
                      </a:r>
                      <a:r>
                        <a:rPr lang="fr-FR" sz="8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(Confirmation</a:t>
                      </a:r>
                      <a:r>
                        <a:rPr lang="fr-FR" sz="800" b="0" i="0" u="none" strike="noStrike" baseline="0" dirty="0">
                          <a:solidFill>
                            <a:srgbClr val="FFFF00"/>
                          </a:solidFill>
                          <a:latin typeface="Arial"/>
                        </a:rPr>
                        <a:t> en cours</a:t>
                      </a:r>
                      <a:r>
                        <a:rPr lang="fr-FR" sz="800" b="0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)</a:t>
                      </a:r>
                      <a:endParaRPr lang="fr-FR" sz="105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</a:tr>
              <a:tr h="251670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 14 mai 2026 </a:t>
                      </a: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Rugby pour Elles </a:t>
                      </a:r>
                      <a:r>
                        <a:rPr lang="fr-FR" sz="1050" b="0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(Date à confirmer)</a:t>
                      </a:r>
                      <a:endParaRPr lang="fr-FR" sz="1050" b="1" i="0" u="none" strike="noStrike" dirty="0">
                        <a:solidFill>
                          <a:srgbClr val="7030A0"/>
                        </a:solidFill>
                        <a:latin typeface="Arial"/>
                      </a:endParaRPr>
                    </a:p>
                  </a:txBody>
                  <a:tcPr marL="5765" marR="5765" marT="57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214282" y="571480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FF00"/>
                </a:solidFill>
              </a:rPr>
              <a:t>Projet de calendrier à confirmer à la rentrée (</a:t>
            </a:r>
            <a:r>
              <a:rPr lang="fr-FR" sz="1200" dirty="0">
                <a:solidFill>
                  <a:srgbClr val="FFFF00"/>
                </a:solidFill>
              </a:rPr>
              <a:t>D'après fichier Excel associé)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467544" y="1988840"/>
            <a:ext cx="806489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algn="ctr" eaLnBrk="0" hangingPunct="0"/>
            <a:r>
              <a:rPr lang="fr-FR" sz="3200" b="1" dirty="0">
                <a:ln w="635">
                  <a:noFill/>
                </a:ln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Poules et lieux de rencontres</a:t>
            </a:r>
          </a:p>
          <a:p>
            <a:pPr algn="ctr" eaLnBrk="0" hangingPunct="0"/>
            <a:r>
              <a:rPr lang="fr-FR" sz="3200" b="1" dirty="0">
                <a:ln w="635">
                  <a:noFill/>
                </a:ln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 -6 -8 -10 -12 ans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588224" y="0"/>
            <a:ext cx="25557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9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395536" y="692696"/>
            <a:ext cx="806489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algn="ctr" eaLnBrk="0" hangingPunct="0"/>
            <a:r>
              <a:rPr lang="fr-FR" sz="3200" b="1" dirty="0" err="1">
                <a:ln w="635">
                  <a:noFill/>
                </a:ln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EdR</a:t>
            </a:r>
            <a:r>
              <a:rPr lang="fr-FR" sz="3200" b="1" dirty="0">
                <a:ln w="635">
                  <a:noFill/>
                </a:ln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</a:rPr>
              <a:t> CD01</a:t>
            </a:r>
          </a:p>
          <a:p>
            <a:pPr algn="ctr" eaLnBrk="0" hangingPunct="0"/>
            <a:r>
              <a:rPr lang="fr-FR" sz="3200" b="1" dirty="0">
                <a:ln w="635">
                  <a:noFill/>
                </a:ln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Phase 1 Automnale 2025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971600" y="4869160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Communication</a:t>
            </a:r>
          </a:p>
          <a:p>
            <a:pPr algn="ctr"/>
            <a:r>
              <a:rPr lang="fr-FR" dirty="0"/>
              <a:t>Fichier poules phase 1</a:t>
            </a:r>
          </a:p>
        </p:txBody>
      </p:sp>
      <p:sp>
        <p:nvSpPr>
          <p:cNvPr id="10" name="Flèche droite 9"/>
          <p:cNvSpPr/>
          <p:nvPr/>
        </p:nvSpPr>
        <p:spPr>
          <a:xfrm rot="19951457">
            <a:off x="3677973" y="4880575"/>
            <a:ext cx="432048" cy="2880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 rot="1085200">
            <a:off x="3669931" y="5217142"/>
            <a:ext cx="432048" cy="2880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4211960" y="5229200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Site CD01- Page </a:t>
            </a:r>
            <a:r>
              <a:rPr lang="fr-FR" sz="1400" dirty="0" err="1"/>
              <a:t>EdR</a:t>
            </a:r>
            <a:endParaRPr lang="fr-FR" sz="1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4211960" y="4797152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Courrier </a:t>
            </a:r>
            <a:r>
              <a:rPr lang="fr-FR" sz="1400" dirty="0" err="1"/>
              <a:t>EdR</a:t>
            </a:r>
            <a:r>
              <a:rPr lang="fr-FR" sz="1400" dirty="0"/>
              <a:t> CD0</a:t>
            </a:r>
            <a:r>
              <a:rPr lang="fr-FR" sz="1400" i="1" dirty="0"/>
              <a:t>1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572264" y="0"/>
            <a:ext cx="2571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CD01 </a:t>
            </a:r>
            <a:r>
              <a:rPr lang="fr-FR" sz="900" b="1" dirty="0" err="1"/>
              <a:t>EdR</a:t>
            </a:r>
            <a:r>
              <a:rPr lang="fr-FR" sz="900" b="1" dirty="0"/>
              <a:t> Assemblée  Responsables </a:t>
            </a:r>
            <a:r>
              <a:rPr lang="fr-FR" sz="900" b="1" dirty="0" err="1"/>
              <a:t>EdR</a:t>
            </a:r>
            <a:r>
              <a:rPr lang="fr-FR" sz="900" b="1" dirty="0"/>
              <a:t>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  <p:graphicFrame>
        <p:nvGraphicFramePr>
          <p:cNvPr id="18" name="Objet 17"/>
          <p:cNvGraphicFramePr>
            <a:graphicFrameLocks noChangeAspect="1"/>
          </p:cNvGraphicFramePr>
          <p:nvPr/>
        </p:nvGraphicFramePr>
        <p:xfrm>
          <a:off x="3779912" y="3356992"/>
          <a:ext cx="914400" cy="771525"/>
        </p:xfrm>
        <a:graphic>
          <a:graphicData uri="http://schemas.openxmlformats.org/presentationml/2006/ole">
            <p:oleObj spid="_x0000_s475140" name="Feuille de calcul" showAsIcon="1" r:id="rId4" imgW="914400" imgH="771480" progId="Excel.Sheet.12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7308304" y="0"/>
            <a:ext cx="1835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/>
              <a:t>CD01 Assemblée </a:t>
            </a:r>
            <a:r>
              <a:rPr lang="fr-FR" sz="800" dirty="0" err="1"/>
              <a:t>EdR</a:t>
            </a:r>
            <a:r>
              <a:rPr lang="fr-FR" sz="800" dirty="0"/>
              <a:t>  </a:t>
            </a:r>
          </a:p>
          <a:p>
            <a:pPr algn="ctr"/>
            <a:r>
              <a:rPr lang="fr-FR" sz="800" b="1" dirty="0"/>
              <a:t>Viriat  18 septembre 2025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28596" y="714356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 Objectifs : Promotion du rugby féminin. Initiative CN FFR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28596" y="1230705"/>
            <a:ext cx="20717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fr-FR" b="1" dirty="0"/>
              <a:t> Effectifs CD01 </a:t>
            </a:r>
            <a:r>
              <a:rPr lang="fr-FR" sz="1200" dirty="0"/>
              <a:t>(Saison 2024-2025)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357158" y="3714752"/>
            <a:ext cx="81439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Quelle forme de rassemblement ? </a:t>
            </a:r>
          </a:p>
          <a:p>
            <a:pPr lvl="1"/>
            <a:r>
              <a:rPr lang="fr-FR" sz="1600" dirty="0">
                <a:solidFill>
                  <a:srgbClr val="66FF66"/>
                </a:solidFill>
              </a:rPr>
              <a:t>Par date : 1 </a:t>
            </a:r>
            <a:r>
              <a:rPr lang="fr-FR" sz="1600" dirty="0">
                <a:solidFill>
                  <a:srgbClr val="66FF66"/>
                </a:solidFill>
              </a:rPr>
              <a:t>site </a:t>
            </a:r>
            <a:r>
              <a:rPr lang="fr-FR" sz="1600" dirty="0">
                <a:solidFill>
                  <a:srgbClr val="66FF66"/>
                </a:solidFill>
              </a:rPr>
              <a:t>de rassemblement CD01</a:t>
            </a:r>
            <a:endParaRPr lang="fr-FR" sz="1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7158" y="5072074"/>
            <a:ext cx="60722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 Préparation du rassemblement</a:t>
            </a:r>
          </a:p>
          <a:p>
            <a:pPr lvl="1"/>
            <a:r>
              <a:rPr lang="fr-FR" sz="1600" dirty="0"/>
              <a:t>Contact clubs accueil : Présentation cahier des charges</a:t>
            </a:r>
          </a:p>
          <a:p>
            <a:pPr lvl="1"/>
            <a:r>
              <a:rPr lang="fr-FR" sz="1600" dirty="0"/>
              <a:t>Communications aux </a:t>
            </a:r>
            <a:r>
              <a:rPr lang="fr-FR" sz="1600" dirty="0" err="1"/>
              <a:t>EdR</a:t>
            </a:r>
            <a:endParaRPr lang="fr-FR" sz="1600" dirty="0"/>
          </a:p>
          <a:p>
            <a:pPr lvl="1"/>
            <a:r>
              <a:rPr lang="fr-FR" sz="1600" dirty="0"/>
              <a:t>Convocations féminines </a:t>
            </a:r>
            <a:r>
              <a:rPr lang="fr-FR" sz="1600" dirty="0" err="1"/>
              <a:t>EdR</a:t>
            </a:r>
            <a:endParaRPr lang="fr-FR" sz="1600" dirty="0"/>
          </a:p>
        </p:txBody>
      </p:sp>
      <p:sp>
        <p:nvSpPr>
          <p:cNvPr id="22" name="ZoneTexte 21"/>
          <p:cNvSpPr txBox="1"/>
          <p:nvPr/>
        </p:nvSpPr>
        <p:spPr>
          <a:xfrm>
            <a:off x="428596" y="1857364"/>
            <a:ext cx="60722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 Sportif </a:t>
            </a:r>
            <a:r>
              <a:rPr lang="fr-FR" dirty="0"/>
              <a:t>:</a:t>
            </a:r>
            <a:endParaRPr lang="fr-FR" sz="1600" dirty="0"/>
          </a:p>
          <a:p>
            <a:r>
              <a:rPr lang="fr-FR" sz="1600" dirty="0"/>
              <a:t>Sur la journée : de 10h à 16h </a:t>
            </a:r>
            <a:r>
              <a:rPr lang="fr-FR" sz="1200" dirty="0"/>
              <a:t>(A moduler selon lieu, effectifs</a:t>
            </a:r>
            <a:r>
              <a:rPr lang="fr-FR" sz="1200" dirty="0"/>
              <a:t>…) ou ½ journée</a:t>
            </a:r>
            <a:endParaRPr lang="fr-FR" sz="1600" dirty="0"/>
          </a:p>
          <a:p>
            <a:r>
              <a:rPr lang="fr-FR" sz="1600" dirty="0"/>
              <a:t>Activités ; Ateliers </a:t>
            </a:r>
            <a:r>
              <a:rPr lang="fr-FR" sz="1600" dirty="0"/>
              <a:t>dirigés </a:t>
            </a:r>
            <a:r>
              <a:rPr lang="fr-FR" sz="1600" dirty="0"/>
              <a:t>/ Matches, opposition par niveau</a:t>
            </a:r>
            <a:endParaRPr lang="fr-FR" sz="1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357158" y="2857496"/>
            <a:ext cx="86439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 Calendrier : </a:t>
            </a:r>
          </a:p>
          <a:p>
            <a:pPr lvl="1"/>
            <a:r>
              <a:rPr lang="fr-FR" b="1" dirty="0">
                <a:solidFill>
                  <a:srgbClr val="FFFF00"/>
                </a:solidFill>
              </a:rPr>
              <a:t>3</a:t>
            </a:r>
            <a:r>
              <a:rPr lang="fr-FR" dirty="0">
                <a:solidFill>
                  <a:srgbClr val="FFFF00"/>
                </a:solidFill>
              </a:rPr>
              <a:t> dates de rassemblements : </a:t>
            </a:r>
            <a:r>
              <a:rPr lang="fr-FR" b="1" dirty="0">
                <a:solidFill>
                  <a:srgbClr val="FFFF00"/>
                </a:solidFill>
              </a:rPr>
              <a:t>18 octo</a:t>
            </a:r>
            <a:r>
              <a:rPr lang="fr-FR" sz="1600" b="1" dirty="0">
                <a:solidFill>
                  <a:srgbClr val="FFFF00"/>
                </a:solidFill>
              </a:rPr>
              <a:t>bre ; </a:t>
            </a:r>
            <a:r>
              <a:rPr lang="fr-FR" b="1" dirty="0">
                <a:solidFill>
                  <a:srgbClr val="FFFF00"/>
                </a:solidFill>
              </a:rPr>
              <a:t>21 mars ; 14 mai</a:t>
            </a:r>
            <a:endParaRPr lang="fr-FR" sz="1600" dirty="0"/>
          </a:p>
          <a:p>
            <a:pPr lvl="1"/>
            <a:r>
              <a:rPr lang="fr-FR" sz="1600" dirty="0"/>
              <a:t>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428596" y="4357694"/>
            <a:ext cx="46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 Lieu du rassemblements</a:t>
            </a:r>
            <a:r>
              <a:rPr lang="fr-FR" dirty="0"/>
              <a:t>?</a:t>
            </a:r>
          </a:p>
          <a:p>
            <a:pPr lvl="1"/>
            <a:r>
              <a:rPr lang="fr-FR" dirty="0">
                <a:solidFill>
                  <a:srgbClr val="FFFF00"/>
                </a:solidFill>
              </a:rPr>
              <a:t>Contacts clubs. Candidatures clubs  ?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643174" y="1214422"/>
          <a:ext cx="1714512" cy="700090"/>
        </p:xfrm>
        <a:graphic>
          <a:graphicData uri="http://schemas.openxmlformats.org/drawingml/2006/table">
            <a:tbl>
              <a:tblPr/>
              <a:tblGrid>
                <a:gridCol w="422231"/>
                <a:gridCol w="422231"/>
                <a:gridCol w="363587"/>
                <a:gridCol w="506463"/>
              </a:tblGrid>
              <a:tr h="3571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F253F"/>
                          </a:solidFill>
                          <a:latin typeface="Calibri"/>
                        </a:rPr>
                        <a:t>F-10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F253F"/>
                          </a:solidFill>
                          <a:latin typeface="Calibri"/>
                        </a:rPr>
                        <a:t>F-8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107504" y="0"/>
            <a:ext cx="58897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>
                <a:solidFill>
                  <a:srgbClr val="FFFF00"/>
                </a:solidFill>
              </a:rPr>
              <a:t>Journées pour Elles</a:t>
            </a:r>
            <a:r>
              <a:rPr lang="fr-FR" sz="3200" dirty="0">
                <a:solidFill>
                  <a:srgbClr val="FFFF00"/>
                </a:solidFill>
              </a:rPr>
              <a:t>… </a:t>
            </a:r>
            <a:r>
              <a:rPr lang="fr-FR" sz="2400" b="1" dirty="0">
                <a:solidFill>
                  <a:srgbClr val="FFFF00"/>
                </a:solidFill>
              </a:rPr>
              <a:t>Saison 2</a:t>
            </a:r>
            <a:endParaRPr lang="fr-FR" sz="3200" b="1" dirty="0">
              <a:solidFill>
                <a:srgbClr val="FFFF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428596" y="6143644"/>
            <a:ext cx="5572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 Encadrements </a:t>
            </a:r>
            <a:r>
              <a:rPr lang="fr-FR" dirty="0"/>
              <a:t>?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CTD, Responsable </a:t>
            </a:r>
            <a:r>
              <a:rPr lang="fr-FR" dirty="0" err="1"/>
              <a:t>féminimes</a:t>
            </a:r>
            <a:r>
              <a:rPr lang="fr-FR" dirty="0"/>
              <a:t> CD01, Educateurs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22" grpId="0"/>
      <p:bldP spid="23" grpId="0"/>
      <p:bldP spid="26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179512" y="260648"/>
            <a:ext cx="7056784" cy="951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eaLnBrk="0" hangingPunct="0">
              <a:buFont typeface="Wingdings" pitchFamily="2" charset="2"/>
              <a:buChar char="Ø"/>
            </a:pPr>
            <a:r>
              <a:rPr lang="fr-FR" sz="5400" b="1" dirty="0">
                <a:ln w="635">
                  <a:noFill/>
                </a:ln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 Les incontournables…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857224" y="2714620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Règlements sportifs…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611560" y="1628800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Ethique…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793328" y="3722732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Ateliers …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657424" y="4658836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Labellisation …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2153368" y="4154780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Formations BF …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945456" y="5018876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Communication…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3161480" y="5450924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Tournois sur invitation…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361280" y="3146668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Documentation et bonnes pratiques…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14348" y="2143116"/>
            <a:ext cx="4286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FF00"/>
                </a:solidFill>
              </a:rPr>
              <a:t>Les directeurs de tournois…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0" y="0"/>
            <a:ext cx="5580112" cy="79208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lvl="0">
              <a:spcBef>
                <a:spcPct val="0"/>
              </a:spcBef>
              <a:buFont typeface="Wingdings" pitchFamily="2" charset="2"/>
              <a:buChar char="v"/>
            </a:pPr>
            <a:r>
              <a:rPr kumimoji="0" lang="fr-FR" sz="40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 Veille Ethique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539552" y="908720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Attitudes, comportements des éducateurs… des parents…</a:t>
            </a:r>
          </a:p>
          <a:p>
            <a:r>
              <a:rPr lang="fr-FR" sz="2000" b="1" dirty="0"/>
              <a:t>                Sur et en-dehors du terrain</a:t>
            </a:r>
          </a:p>
        </p:txBody>
      </p:sp>
      <p:grpSp>
        <p:nvGrpSpPr>
          <p:cNvPr id="2" name="Groupe 19"/>
          <p:cNvGrpSpPr/>
          <p:nvPr/>
        </p:nvGrpSpPr>
        <p:grpSpPr>
          <a:xfrm>
            <a:off x="179512" y="1628800"/>
            <a:ext cx="8784976" cy="923330"/>
            <a:chOff x="205229" y="1628800"/>
            <a:chExt cx="8199911" cy="923330"/>
          </a:xfrm>
        </p:grpSpPr>
        <p:sp>
          <p:nvSpPr>
            <p:cNvPr id="32" name="ZoneTexte 31"/>
            <p:cNvSpPr txBox="1"/>
            <p:nvPr/>
          </p:nvSpPr>
          <p:spPr>
            <a:xfrm>
              <a:off x="205229" y="1628800"/>
              <a:ext cx="22013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>
                  <a:solidFill>
                    <a:srgbClr val="FFFF00"/>
                  </a:solidFill>
                </a:rPr>
                <a:t>Rappels préventifs</a:t>
              </a:r>
            </a:p>
            <a:p>
              <a:pPr algn="ctr"/>
              <a:r>
                <a:rPr lang="fr-FR" b="1" dirty="0">
                  <a:solidFill>
                    <a:srgbClr val="FFFF00"/>
                  </a:solidFill>
                </a:rPr>
                <a:t>Actions à mener par le club</a:t>
              </a:r>
            </a:p>
          </p:txBody>
        </p:sp>
        <p:sp>
          <p:nvSpPr>
            <p:cNvPr id="33" name="Flèche droite 32"/>
            <p:cNvSpPr/>
            <p:nvPr/>
          </p:nvSpPr>
          <p:spPr>
            <a:xfrm>
              <a:off x="2438135" y="2000240"/>
              <a:ext cx="432048" cy="360040"/>
            </a:xfrm>
            <a:prstGeom prst="rightArrow">
              <a:avLst>
                <a:gd name="adj1" fmla="val 62240"/>
                <a:gd name="adj2" fmla="val 5000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2915816" y="1628800"/>
              <a:ext cx="1512168" cy="92333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/>
                <a:t>Educateurs</a:t>
              </a:r>
            </a:p>
            <a:p>
              <a:r>
                <a:rPr lang="fr-FR" dirty="0"/>
                <a:t>   Dirigeants</a:t>
              </a:r>
            </a:p>
            <a:p>
              <a:r>
                <a:rPr lang="fr-FR" dirty="0"/>
                <a:t>     </a:t>
              </a:r>
              <a:r>
                <a:rPr lang="fr-FR" b="1" dirty="0">
                  <a:solidFill>
                    <a:srgbClr val="FFC000"/>
                  </a:solidFill>
                </a:rPr>
                <a:t>Parents…</a:t>
              </a:r>
            </a:p>
          </p:txBody>
        </p:sp>
        <p:sp>
          <p:nvSpPr>
            <p:cNvPr id="37" name="Flèche droite 36"/>
            <p:cNvSpPr/>
            <p:nvPr/>
          </p:nvSpPr>
          <p:spPr>
            <a:xfrm>
              <a:off x="4438545" y="1928802"/>
              <a:ext cx="432048" cy="360040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910096" y="1628800"/>
              <a:ext cx="3495044" cy="861774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fr-FR" b="1" dirty="0"/>
                <a:t>Comportements  Attitudes </a:t>
              </a:r>
              <a:r>
                <a:rPr lang="fr-FR" sz="3200" b="1" dirty="0">
                  <a:solidFill>
                    <a:srgbClr val="FF0000"/>
                  </a:solidFill>
                  <a:latin typeface="Arial Black" pitchFamily="34" charset="0"/>
                </a:rPr>
                <a:t>Irréprochables !</a:t>
              </a:r>
              <a:endParaRPr lang="fr-FR" b="1" dirty="0">
                <a:solidFill>
                  <a:srgbClr val="FF0000"/>
                </a:solidFill>
                <a:latin typeface="Arial Black" pitchFamily="34" charset="0"/>
              </a:endParaRPr>
            </a:p>
          </p:txBody>
        </p:sp>
      </p:grpSp>
      <p:grpSp>
        <p:nvGrpSpPr>
          <p:cNvPr id="3" name="Groupe 21"/>
          <p:cNvGrpSpPr/>
          <p:nvPr/>
        </p:nvGrpSpPr>
        <p:grpSpPr>
          <a:xfrm>
            <a:off x="683569" y="4941168"/>
            <a:ext cx="7272808" cy="1742038"/>
            <a:chOff x="216024" y="4797152"/>
            <a:chExt cx="8424935" cy="1742038"/>
          </a:xfrm>
        </p:grpSpPr>
        <p:sp>
          <p:nvSpPr>
            <p:cNvPr id="26" name="ZoneTexte 25"/>
            <p:cNvSpPr txBox="1"/>
            <p:nvPr/>
          </p:nvSpPr>
          <p:spPr>
            <a:xfrm>
              <a:off x="216024" y="5090160"/>
              <a:ext cx="53285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fr-FR" sz="1200" dirty="0"/>
                <a:t>  </a:t>
              </a:r>
              <a:r>
                <a:rPr lang="fr-FR" sz="1200" b="1" dirty="0"/>
                <a:t>Mise en place d’un tableau suivi des incidents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16024" y="4797152"/>
              <a:ext cx="81014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fr-FR" sz="1200" dirty="0"/>
                <a:t>  </a:t>
              </a:r>
              <a:r>
                <a:rPr lang="fr-FR" sz="1200" b="1" dirty="0"/>
                <a:t>Contacts / Courrier / message de la commission </a:t>
              </a:r>
              <a:r>
                <a:rPr lang="fr-FR" sz="1200" b="1" dirty="0" err="1"/>
                <a:t>EdR</a:t>
              </a:r>
              <a:r>
                <a:rPr lang="fr-FR" sz="1200" b="1" dirty="0"/>
                <a:t> CD01 ; </a:t>
              </a:r>
              <a:r>
                <a:rPr lang="fr-FR" sz="1200" b="1" dirty="0">
                  <a:solidFill>
                    <a:srgbClr val="FFFF00"/>
                  </a:solidFill>
                </a:rPr>
                <a:t>Quelles</a:t>
              </a:r>
              <a:r>
                <a:rPr lang="fr-FR" sz="1200" b="1" dirty="0"/>
                <a:t> </a:t>
              </a:r>
              <a:r>
                <a:rPr lang="fr-FR" sz="1200" b="1" dirty="0">
                  <a:solidFill>
                    <a:srgbClr val="FFFF00"/>
                  </a:solidFill>
                </a:rPr>
                <a:t>actions préventives ?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216024" y="5676176"/>
              <a:ext cx="46755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>
                <a:buFont typeface="Wingdings" pitchFamily="2" charset="2"/>
                <a:buChar char="Ø"/>
              </a:pPr>
              <a:r>
                <a:rPr lang="fr-FR" sz="1200" dirty="0"/>
                <a:t>  Convocation du ou des protagonistes (CD01)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16024" y="5969184"/>
              <a:ext cx="72728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>
                <a:buFont typeface="Wingdings" pitchFamily="2" charset="2"/>
                <a:buChar char="Ø"/>
              </a:pPr>
              <a:r>
                <a:rPr lang="fr-FR" sz="1200" dirty="0"/>
                <a:t>  Eventuelles sanctions selon la gravité (Exclusion, labellisation…) </a:t>
              </a: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216024" y="6262191"/>
              <a:ext cx="53285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>
                <a:buFont typeface="Wingdings" pitchFamily="2" charset="2"/>
                <a:buChar char="Ø"/>
              </a:pPr>
              <a:r>
                <a:rPr lang="fr-FR" sz="1200" dirty="0"/>
                <a:t>  Présence d’observateurs sur le plateau 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216024" y="5383168"/>
              <a:ext cx="84249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fr-FR" sz="1200" dirty="0"/>
                <a:t>  Intervention du CD01 auprès du président du club ou des clubs concernés</a:t>
              </a:r>
            </a:p>
          </p:txBody>
        </p:sp>
      </p:grpSp>
      <p:sp>
        <p:nvSpPr>
          <p:cNvPr id="42" name="Rectangle 41"/>
          <p:cNvSpPr/>
          <p:nvPr/>
        </p:nvSpPr>
        <p:spPr>
          <a:xfrm>
            <a:off x="467544" y="2708920"/>
            <a:ext cx="7992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FFCC00"/>
                </a:solidFill>
                <a:latin typeface="Arial Black" pitchFamily="34" charset="0"/>
              </a:rPr>
              <a:t>La passion ne doit pas l'emporter sur l'enthousiasme !</a:t>
            </a:r>
          </a:p>
        </p:txBody>
      </p:sp>
      <p:grpSp>
        <p:nvGrpSpPr>
          <p:cNvPr id="4" name="Groupe 38"/>
          <p:cNvGrpSpPr/>
          <p:nvPr/>
        </p:nvGrpSpPr>
        <p:grpSpPr>
          <a:xfrm>
            <a:off x="323528" y="3645024"/>
            <a:ext cx="8568952" cy="1272337"/>
            <a:chOff x="323528" y="3573016"/>
            <a:chExt cx="8568952" cy="1272337"/>
          </a:xfrm>
          <a:solidFill>
            <a:schemeClr val="tx2">
              <a:lumMod val="10000"/>
            </a:schemeClr>
          </a:solidFill>
        </p:grpSpPr>
        <p:sp>
          <p:nvSpPr>
            <p:cNvPr id="40" name="ZoneTexte 39"/>
            <p:cNvSpPr txBox="1"/>
            <p:nvPr/>
          </p:nvSpPr>
          <p:spPr>
            <a:xfrm>
              <a:off x="2267744" y="3573016"/>
              <a:ext cx="1584176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dirty="0" err="1"/>
                <a:t>EdR</a:t>
              </a:r>
              <a:r>
                <a:rPr lang="fr-FR" dirty="0"/>
                <a:t> CD01 :</a:t>
              </a:r>
            </a:p>
            <a:p>
              <a:r>
                <a:rPr lang="fr-FR" dirty="0"/>
                <a:t>Protocole d’intervention …</a:t>
              </a:r>
            </a:p>
          </p:txBody>
        </p:sp>
        <p:sp>
          <p:nvSpPr>
            <p:cNvPr id="41" name="Flèche droite 40"/>
            <p:cNvSpPr/>
            <p:nvPr/>
          </p:nvSpPr>
          <p:spPr>
            <a:xfrm>
              <a:off x="3995936" y="3789040"/>
              <a:ext cx="648072" cy="599139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6804248" y="3645024"/>
              <a:ext cx="2088232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FFFF00"/>
                  </a:solidFill>
                </a:rPr>
                <a:t>Quelles actions correctives et préventives à mettre en place ?</a:t>
              </a:r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323528" y="3933056"/>
              <a:ext cx="1152128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b="1" dirty="0"/>
                <a:t>Incident</a:t>
              </a:r>
            </a:p>
            <a:p>
              <a:r>
                <a:rPr lang="fr-FR" b="1" dirty="0"/>
                <a:t>signalé</a:t>
              </a:r>
            </a:p>
          </p:txBody>
        </p:sp>
        <p:sp>
          <p:nvSpPr>
            <p:cNvPr id="25" name="Flèche droite 24"/>
            <p:cNvSpPr/>
            <p:nvPr/>
          </p:nvSpPr>
          <p:spPr>
            <a:xfrm>
              <a:off x="1619672" y="3789040"/>
              <a:ext cx="648072" cy="599139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4716016" y="3573016"/>
              <a:ext cx="1296144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/>
                <a:t>Clubs concernés par l’incident</a:t>
              </a:r>
            </a:p>
          </p:txBody>
        </p:sp>
        <p:sp>
          <p:nvSpPr>
            <p:cNvPr id="36" name="Flèche droite 35"/>
            <p:cNvSpPr/>
            <p:nvPr/>
          </p:nvSpPr>
          <p:spPr>
            <a:xfrm>
              <a:off x="6156176" y="3789040"/>
              <a:ext cx="648072" cy="599139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FF00"/>
                </a:solidFill>
              </a:endParaRPr>
            </a:p>
          </p:txBody>
        </p:sp>
      </p:grpSp>
      <p:sp>
        <p:nvSpPr>
          <p:cNvPr id="44" name="ZoneTexte 43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251520" y="3212976"/>
            <a:ext cx="5112568" cy="369332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Le protocole de veille éthique </a:t>
            </a:r>
            <a:r>
              <a:rPr lang="fr-FR" b="1" dirty="0" err="1">
                <a:solidFill>
                  <a:srgbClr val="FFFF00"/>
                </a:solidFill>
              </a:rPr>
              <a:t>EdR</a:t>
            </a:r>
            <a:r>
              <a:rPr lang="fr-FR" b="1" dirty="0">
                <a:solidFill>
                  <a:srgbClr val="FFFF00"/>
                </a:solidFill>
              </a:rPr>
              <a:t> CD01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0" y="0"/>
            <a:ext cx="6357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fr-FR" sz="2000" b="1" dirty="0">
                <a:latin typeface="Arial Black" pitchFamily="34" charset="0"/>
              </a:rPr>
              <a:t>  Le Représentant Départemental : FFR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214282" y="285728"/>
            <a:ext cx="6072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FF00"/>
                </a:solidFill>
                <a:latin typeface="Arial Black" pitchFamily="34" charset="0"/>
              </a:rPr>
              <a:t>Le Directeur de Tournoi </a:t>
            </a:r>
            <a:r>
              <a:rPr lang="fr-FR" sz="2000" b="1" dirty="0" err="1">
                <a:solidFill>
                  <a:srgbClr val="FFFF00"/>
                </a:solidFill>
                <a:latin typeface="Arial Black" pitchFamily="34" charset="0"/>
              </a:rPr>
              <a:t>EdR</a:t>
            </a:r>
            <a:r>
              <a:rPr lang="fr-FR" sz="2000" b="1" dirty="0">
                <a:solidFill>
                  <a:srgbClr val="FFFF00"/>
                </a:solidFill>
                <a:latin typeface="Arial Black" pitchFamily="34" charset="0"/>
              </a:rPr>
              <a:t> : </a:t>
            </a:r>
            <a:r>
              <a:rPr lang="fr-FR" sz="2000" b="1" dirty="0" err="1">
                <a:solidFill>
                  <a:srgbClr val="FFFF00"/>
                </a:solidFill>
                <a:latin typeface="Arial Black" pitchFamily="34" charset="0"/>
              </a:rPr>
              <a:t>AuRA</a:t>
            </a:r>
            <a:endParaRPr lang="fr-FR" sz="20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214282" y="85723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Un constat 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1928794" y="785794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Des difficultés d'organisation dans certains CD …</a:t>
            </a:r>
          </a:p>
          <a:p>
            <a:r>
              <a:rPr lang="fr-FR" sz="1400" b="1" dirty="0"/>
              <a:t>Des problèmes éthiques sur et en dehors des terrains…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214282" y="2214554"/>
            <a:ext cx="150019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Sa mission 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2071670" y="2071678"/>
            <a:ext cx="5357850" cy="61555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"</a:t>
            </a:r>
            <a:r>
              <a:rPr lang="fr-FR" sz="1600" b="1" dirty="0">
                <a:solidFill>
                  <a:srgbClr val="FFFF00"/>
                </a:solidFill>
              </a:rPr>
              <a:t>Responsable " de l'organisation du plateau </a:t>
            </a:r>
            <a:r>
              <a:rPr lang="fr-FR" sz="1600" b="1" dirty="0" err="1">
                <a:solidFill>
                  <a:srgbClr val="FFFF00"/>
                </a:solidFill>
              </a:rPr>
              <a:t>EdR</a:t>
            </a:r>
            <a:endParaRPr lang="fr-FR" sz="1600" b="1" dirty="0">
              <a:solidFill>
                <a:srgbClr val="FFFF00"/>
              </a:solidFill>
            </a:endParaRPr>
          </a:p>
          <a:p>
            <a:r>
              <a:rPr lang="fr-FR" sz="1600" b="1" dirty="0">
                <a:solidFill>
                  <a:srgbClr val="FFFF00"/>
                </a:solidFill>
              </a:rPr>
              <a:t>         Avant      Pendant     Après le tournoi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500034" y="2928934"/>
            <a:ext cx="828680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La Communication  L'administratif   Le sportif    L'éthique   Le CR de tournoi </a:t>
            </a:r>
          </a:p>
        </p:txBody>
      </p:sp>
      <p:sp>
        <p:nvSpPr>
          <p:cNvPr id="51" name="Flèche vers le bas 50"/>
          <p:cNvSpPr/>
          <p:nvPr/>
        </p:nvSpPr>
        <p:spPr>
          <a:xfrm>
            <a:off x="3357554" y="2714620"/>
            <a:ext cx="857256" cy="28575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214282" y="342900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La commande </a:t>
            </a:r>
          </a:p>
          <a:p>
            <a:pPr algn="ctr"/>
            <a:r>
              <a:rPr lang="fr-FR" dirty="0" err="1"/>
              <a:t>AuRA</a:t>
            </a:r>
            <a:r>
              <a:rPr lang="fr-FR" dirty="0"/>
              <a:t> 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2071670" y="3357562"/>
            <a:ext cx="66437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Lister les directeurs de tournois (1 par club)</a:t>
            </a:r>
          </a:p>
          <a:p>
            <a:r>
              <a:rPr lang="fr-FR" sz="1400" b="1" dirty="0"/>
              <a:t>Former les DT </a:t>
            </a:r>
            <a:r>
              <a:rPr lang="fr-FR" sz="1400" b="1" dirty="0" err="1"/>
              <a:t>EdR</a:t>
            </a:r>
            <a:r>
              <a:rPr lang="fr-FR" sz="1400" b="1" dirty="0"/>
              <a:t>, 1séance (Action : CD01)</a:t>
            </a:r>
          </a:p>
          <a:p>
            <a:r>
              <a:rPr lang="fr-FR" sz="1400" b="1" dirty="0"/>
              <a:t>Rédiger le formulaire "retour" sur le tournoi par le DT </a:t>
            </a:r>
            <a:r>
              <a:rPr lang="fr-FR" sz="1400" b="1" dirty="0" err="1"/>
              <a:t>EdR</a:t>
            </a:r>
            <a:endParaRPr lang="fr-FR" sz="1400" b="1" dirty="0"/>
          </a:p>
          <a:p>
            <a:r>
              <a:rPr lang="fr-FR" sz="1400" b="1" dirty="0"/>
              <a:t>Réunir les DT </a:t>
            </a:r>
            <a:r>
              <a:rPr lang="fr-FR" sz="1400" b="1" dirty="0" err="1"/>
              <a:t>EdR</a:t>
            </a:r>
            <a:r>
              <a:rPr lang="fr-FR" sz="1400" b="1" dirty="0"/>
              <a:t> par CD, 2 ou 3xpar saison…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285720" y="142873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L'objectif 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1928794" y="1428736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Réguler l'organisation des plateaux </a:t>
            </a:r>
            <a:r>
              <a:rPr lang="fr-FR" sz="1400" b="1" dirty="0" err="1"/>
              <a:t>EdR</a:t>
            </a:r>
            <a:r>
              <a:rPr lang="fr-FR" sz="1400" b="1" dirty="0"/>
              <a:t> …</a:t>
            </a:r>
          </a:p>
          <a:p>
            <a:r>
              <a:rPr lang="fr-FR" sz="1400" b="1" dirty="0"/>
              <a:t>Mettre en place un Directeur de Tournois </a:t>
            </a:r>
            <a:r>
              <a:rPr lang="fr-FR" sz="1400" b="1" dirty="0" err="1"/>
              <a:t>EdR</a:t>
            </a:r>
            <a:r>
              <a:rPr lang="fr-FR" sz="1400" b="1" dirty="0"/>
              <a:t> …  </a:t>
            </a:r>
          </a:p>
        </p:txBody>
      </p:sp>
      <p:grpSp>
        <p:nvGrpSpPr>
          <p:cNvPr id="29" name="Groupe 28"/>
          <p:cNvGrpSpPr/>
          <p:nvPr/>
        </p:nvGrpSpPr>
        <p:grpSpPr>
          <a:xfrm>
            <a:off x="142844" y="4357694"/>
            <a:ext cx="8786938" cy="1077218"/>
            <a:chOff x="142844" y="4357694"/>
            <a:chExt cx="8786938" cy="1077218"/>
          </a:xfrm>
        </p:grpSpPr>
        <p:sp>
          <p:nvSpPr>
            <p:cNvPr id="54" name="ZoneTexte 53"/>
            <p:cNvSpPr txBox="1"/>
            <p:nvPr/>
          </p:nvSpPr>
          <p:spPr>
            <a:xfrm>
              <a:off x="142844" y="4572008"/>
              <a:ext cx="1143008" cy="64633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Au CD01</a:t>
              </a:r>
            </a:p>
            <a:p>
              <a:pPr algn="ctr"/>
              <a:r>
                <a:rPr lang="fr-FR" sz="1600" b="1" dirty="0"/>
                <a:t>L'existant</a:t>
              </a:r>
              <a:r>
                <a:rPr lang="fr-FR" b="1" dirty="0"/>
                <a:t> 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1428728" y="4357694"/>
              <a:ext cx="3857652" cy="107721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Mémo organisation Avant Pendant Après</a:t>
              </a:r>
            </a:p>
            <a:p>
              <a:r>
                <a:rPr lang="fr-FR" sz="1400" b="1" dirty="0"/>
                <a:t>1 responsable de tournoi par plateau</a:t>
              </a:r>
            </a:p>
            <a:p>
              <a:r>
                <a:rPr lang="fr-FR" sz="1200" dirty="0"/>
                <a:t>149 plateaux </a:t>
              </a:r>
              <a:r>
                <a:rPr lang="fr-FR" sz="1200" dirty="0" err="1"/>
                <a:t>EdR</a:t>
              </a:r>
              <a:r>
                <a:rPr lang="fr-FR" sz="1200" dirty="0"/>
                <a:t> (saison 2024-2025)</a:t>
              </a:r>
            </a:p>
            <a:p>
              <a:r>
                <a:rPr lang="fr-FR" sz="1200" b="1" dirty="0"/>
                <a:t>2 Assemblées </a:t>
              </a:r>
              <a:r>
                <a:rPr lang="fr-FR" sz="1200" b="1" dirty="0" err="1"/>
                <a:t>EdR</a:t>
              </a:r>
              <a:r>
                <a:rPr lang="fr-FR" sz="1200" b="1" dirty="0"/>
                <a:t>  ; avec rappels organisation…</a:t>
              </a:r>
            </a:p>
            <a:p>
              <a:r>
                <a:rPr lang="fr-FR" sz="1200" b="1" dirty="0"/>
                <a:t>1 commission Veille Ethique</a:t>
              </a:r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5572132" y="4429132"/>
              <a:ext cx="3357650" cy="83099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Le Courrier prévisionnel ... La réunion éducateurs … Le déroulement sportif … Le débriefing et réception… Le Cr du tournoi…</a:t>
              </a:r>
            </a:p>
            <a:p>
              <a:r>
                <a:rPr lang="fr-FR" sz="1200" dirty="0"/>
                <a:t>La veille éthique si incident…</a:t>
              </a:r>
            </a:p>
          </p:txBody>
        </p:sp>
        <p:sp>
          <p:nvSpPr>
            <p:cNvPr id="61" name="Flèche droite 60"/>
            <p:cNvSpPr/>
            <p:nvPr/>
          </p:nvSpPr>
          <p:spPr>
            <a:xfrm>
              <a:off x="5072066" y="4572008"/>
              <a:ext cx="500066" cy="428628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285720" y="5857892"/>
            <a:ext cx="7500990" cy="839567"/>
            <a:chOff x="142844" y="5857163"/>
            <a:chExt cx="7500990" cy="830997"/>
          </a:xfrm>
        </p:grpSpPr>
        <p:sp>
          <p:nvSpPr>
            <p:cNvPr id="58" name="ZoneTexte 57"/>
            <p:cNvSpPr txBox="1"/>
            <p:nvPr/>
          </p:nvSpPr>
          <p:spPr>
            <a:xfrm>
              <a:off x="142844" y="5857163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/>
                <a:t>Au CD01</a:t>
              </a:r>
            </a:p>
            <a:p>
              <a:pPr algn="ctr"/>
              <a:r>
                <a:rPr lang="fr-FR" sz="1600" b="1" dirty="0">
                  <a:solidFill>
                    <a:srgbClr val="00FF00"/>
                  </a:solidFill>
                </a:rPr>
                <a:t>Formaliser</a:t>
              </a:r>
            </a:p>
            <a:p>
              <a:pPr algn="ctr"/>
              <a:r>
                <a:rPr lang="fr-FR" sz="1600" b="1" dirty="0">
                  <a:solidFill>
                    <a:srgbClr val="00FF00"/>
                  </a:solidFill>
                </a:rPr>
                <a:t> La démarche</a:t>
              </a:r>
              <a:r>
                <a:rPr lang="fr-FR" sz="1600" b="1" dirty="0"/>
                <a:t> </a:t>
              </a: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2000232" y="5929330"/>
              <a:ext cx="56436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rgbClr val="00FF00"/>
                  </a:solidFill>
                </a:rPr>
                <a:t>Formaliser  (Nommer ) le responsable de tournoi de l'</a:t>
              </a:r>
              <a:r>
                <a:rPr lang="fr-FR" sz="1200" b="1" dirty="0" err="1">
                  <a:solidFill>
                    <a:srgbClr val="00FF00"/>
                  </a:solidFill>
                </a:rPr>
                <a:t>EdR</a:t>
              </a:r>
              <a:r>
                <a:rPr lang="fr-FR" sz="1200" b="1" dirty="0">
                  <a:solidFill>
                    <a:srgbClr val="00FF00"/>
                  </a:solidFill>
                </a:rPr>
                <a:t> - Liste CD01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2000232" y="6143644"/>
              <a:ext cx="27860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rgbClr val="FFC000"/>
                  </a:solidFill>
                </a:rPr>
                <a:t>Pas de réunion formation 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2000232" y="6357959"/>
              <a:ext cx="5214974" cy="274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rgbClr val="00FF00"/>
                  </a:solidFill>
                </a:rPr>
                <a:t>Envoi du formulaire </a:t>
              </a:r>
              <a:r>
                <a:rPr lang="fr-FR" sz="1200" b="1" dirty="0" err="1">
                  <a:solidFill>
                    <a:srgbClr val="00FF00"/>
                  </a:solidFill>
                </a:rPr>
                <a:t>AuRA</a:t>
              </a:r>
              <a:r>
                <a:rPr lang="fr-FR" sz="1200" b="1" dirty="0">
                  <a:solidFill>
                    <a:srgbClr val="00FF00"/>
                  </a:solidFill>
                </a:rPr>
                <a:t> "retour tournoi" en plus du CR habituel </a:t>
              </a:r>
            </a:p>
          </p:txBody>
        </p:sp>
      </p:grpSp>
      <p:sp>
        <p:nvSpPr>
          <p:cNvPr id="64" name="ZoneTexte 63"/>
          <p:cNvSpPr txBox="1"/>
          <p:nvPr/>
        </p:nvSpPr>
        <p:spPr>
          <a:xfrm>
            <a:off x="3000364" y="5500702"/>
            <a:ext cx="3429024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La démarche existe déjà ..!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7215206" y="714356"/>
            <a:ext cx="178595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FFFF00"/>
                </a:solidFill>
              </a:rPr>
              <a:t>Création</a:t>
            </a:r>
          </a:p>
          <a:p>
            <a:pPr algn="ctr"/>
            <a:r>
              <a:rPr lang="fr-FR" sz="1600" dirty="0">
                <a:solidFill>
                  <a:srgbClr val="FFFF00"/>
                </a:solidFill>
              </a:rPr>
              <a:t>Licence RD </a:t>
            </a:r>
            <a:r>
              <a:rPr lang="fr-FR" sz="1600" dirty="0" err="1">
                <a:solidFill>
                  <a:srgbClr val="FFFF00"/>
                </a:solidFill>
              </a:rPr>
              <a:t>EdR</a:t>
            </a:r>
            <a:endParaRPr lang="fr-FR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 animBg="1"/>
      <p:bldP spid="49" grpId="0" animBg="1"/>
      <p:bldP spid="50" grpId="0" animBg="1"/>
      <p:bldP spid="51" grpId="0" animBg="1"/>
      <p:bldP spid="52" grpId="0"/>
      <p:bldP spid="53" grpId="0"/>
      <p:bldP spid="56" grpId="0"/>
      <p:bldP spid="57" grpId="0"/>
      <p:bldP spid="64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28596" y="642918"/>
            <a:ext cx="67687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 b="1" dirty="0">
                <a:solidFill>
                  <a:srgbClr val="FFFF00"/>
                </a:solidFill>
              </a:rPr>
              <a:t> Quelques bonnes pratiques relationnelles</a:t>
            </a:r>
            <a:r>
              <a:rPr lang="fr-FR" sz="2400" b="1" dirty="0">
                <a:solidFill>
                  <a:srgbClr val="FFFF00"/>
                </a:solidFill>
              </a:rPr>
              <a:t>…</a:t>
            </a:r>
          </a:p>
          <a:p>
            <a:r>
              <a:rPr lang="fr-FR" b="1" i="1" dirty="0">
                <a:solidFill>
                  <a:srgbClr val="FFFF00"/>
                </a:solidFill>
              </a:rPr>
              <a:t>                                                        Mémo d'organisation</a:t>
            </a:r>
            <a:endParaRPr lang="fr-FR" b="1" i="1" dirty="0">
              <a:solidFill>
                <a:srgbClr val="FFFF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51520" y="1700808"/>
          <a:ext cx="8640960" cy="1376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498"/>
                <a:gridCol w="3692910"/>
                <a:gridCol w="372455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Quand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rgbClr val="FFFF00"/>
                          </a:solidFill>
                        </a:rPr>
                        <a:t>J’organise le plateau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rgbClr val="FFC000"/>
                          </a:solidFill>
                        </a:rPr>
                        <a:t>Je me déplace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1 semaine</a:t>
                      </a:r>
                    </a:p>
                    <a:p>
                      <a:pPr algn="ctr"/>
                      <a:r>
                        <a:rPr lang="fr-FR" sz="1600" b="1" dirty="0"/>
                        <a:t> avant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- </a:t>
                      </a:r>
                      <a:r>
                        <a:rPr lang="fr-FR" sz="1400" b="1" dirty="0"/>
                        <a:t>Courrier @ prévision</a:t>
                      </a:r>
                      <a:r>
                        <a:rPr lang="fr-FR" sz="1400" b="1" baseline="0" dirty="0"/>
                        <a:t> </a:t>
                      </a:r>
                      <a:r>
                        <a:rPr lang="fr-FR" sz="1400" baseline="0" dirty="0"/>
                        <a:t>effectifs / équipes / niveau, organisation, lieu, horaire…</a:t>
                      </a:r>
                    </a:p>
                    <a:p>
                      <a:r>
                        <a:rPr lang="fr-FR" sz="1400" baseline="0" dirty="0"/>
                        <a:t>- </a:t>
                      </a:r>
                      <a:r>
                        <a:rPr lang="fr-FR" sz="1400" b="1" baseline="0" dirty="0"/>
                        <a:t>A qui </a:t>
                      </a:r>
                      <a:r>
                        <a:rPr lang="fr-FR" sz="1400" baseline="0" dirty="0"/>
                        <a:t>? </a:t>
                      </a:r>
                      <a:r>
                        <a:rPr lang="fr-FR" sz="1400" b="1" baseline="0" dirty="0">
                          <a:solidFill>
                            <a:srgbClr val="FF0000"/>
                          </a:solidFill>
                        </a:rPr>
                        <a:t>Responsable </a:t>
                      </a:r>
                      <a:r>
                        <a:rPr lang="fr-FR" sz="1400" b="1" baseline="0" dirty="0" err="1">
                          <a:solidFill>
                            <a:srgbClr val="FF0000"/>
                          </a:solidFill>
                        </a:rPr>
                        <a:t>EdR</a:t>
                      </a:r>
                      <a:r>
                        <a:rPr lang="fr-FR" sz="1400" b="1" baseline="0" dirty="0">
                          <a:solidFill>
                            <a:srgbClr val="FF0000"/>
                          </a:solidFill>
                        </a:rPr>
                        <a:t> / Directeur de tournoi + référent catégorie /.</a:t>
                      </a:r>
                      <a:endParaRPr lang="fr-FR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- </a:t>
                      </a:r>
                      <a:r>
                        <a:rPr lang="fr-FR" sz="1400" b="1" dirty="0"/>
                        <a:t>Réponse des prévisionnels le mercredi au plus tard </a:t>
                      </a:r>
                      <a:r>
                        <a:rPr lang="fr-FR" sz="1400" dirty="0"/>
                        <a:t>(Effectifs, nb</a:t>
                      </a:r>
                      <a:r>
                        <a:rPr lang="fr-FR" sz="1400" baseline="0" dirty="0"/>
                        <a:t> équipes, niveaux, éducateurs…)</a:t>
                      </a:r>
                      <a:endParaRPr lang="fr-FR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251520" y="0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b="1" dirty="0"/>
              <a:t>  Organisation des plateaux </a:t>
            </a:r>
            <a:r>
              <a:rPr lang="fr-FR" sz="2800" b="1" dirty="0" err="1"/>
              <a:t>EdR</a:t>
            </a:r>
            <a:r>
              <a:rPr lang="fr-FR" sz="2800" b="1" dirty="0"/>
              <a:t>…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71472" y="128586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 titre de rappels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51519" y="3212976"/>
          <a:ext cx="8640961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670"/>
                <a:gridCol w="3618864"/>
                <a:gridCol w="3840427"/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r-F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jour même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Accueil des </a:t>
                      </a:r>
                      <a:r>
                        <a:rPr kumimoji="0" lang="fr-FR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EdR</a:t>
                      </a:r>
                      <a:endParaRPr kumimoji="0"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 démarrage du plateau : </a:t>
                      </a:r>
                      <a:r>
                        <a:rPr kumimoji="0" lang="fr-F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Briefing éducateurs, présentation, déroulement, consignes…</a:t>
                      </a:r>
                    </a:p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Après le plateau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débriefing / réception avec les éducateurs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 mon départ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Communication des effectifs / équipes  </a:t>
                      </a:r>
                      <a:r>
                        <a:rPr kumimoji="0" lang="fr-FR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(Si modification)</a:t>
                      </a:r>
                      <a:endParaRPr kumimoji="0"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 mon arrivée à l’accueil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Confirmation des effectifs et équipes, </a:t>
                      </a:r>
                      <a:r>
                        <a:rPr kumimoji="0" lang="fr-FR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feuille de présences …</a:t>
                      </a:r>
                    </a:p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 démarrage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Participation au briefing éducateurs…</a:t>
                      </a:r>
                    </a:p>
                    <a:p>
                      <a:pPr marL="0" algn="l" rtl="0" eaLnBrk="1" latinLnBrk="0" hangingPunct="1">
                        <a:buFontTx/>
                        <a:buChar char="-"/>
                      </a:pPr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Après le plateau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participation au débriefing éducateurs.</a:t>
                      </a:r>
                    </a:p>
                    <a:p>
                      <a:pPr marL="0" algn="l" rtl="0" eaLnBrk="1" latinLnBrk="0" hangingPunct="1">
                        <a:buFontTx/>
                        <a:buNone/>
                      </a:pPr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Je laisse mon vestiaire propre.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51521" y="5445224"/>
          <a:ext cx="8640959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524"/>
                <a:gridCol w="3671339"/>
                <a:gridCol w="371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Dans les 2 jours suivant le plateau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Envoi du</a:t>
                      </a:r>
                      <a:r>
                        <a:rPr lang="fr-FR" sz="14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r-FR" sz="1400" baseline="0" dirty="0" err="1">
                          <a:solidFill>
                            <a:schemeClr val="bg1"/>
                          </a:solidFill>
                        </a:rPr>
                        <a:t>cr</a:t>
                      </a:r>
                      <a:r>
                        <a:rPr lang="fr-FR" sz="1400" baseline="0" dirty="0">
                          <a:solidFill>
                            <a:schemeClr val="bg1"/>
                          </a:solidFill>
                        </a:rPr>
                        <a:t> de plateau 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fr-FR" sz="1400" i="1" baseline="0" dirty="0">
                          <a:solidFill>
                            <a:srgbClr val="0000FF"/>
                          </a:solidFill>
                        </a:rPr>
                        <a:t>edr@cd01rugby.com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Je signale les éventuels problèmes d’ordre éthique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FF0000"/>
                          </a:solidFill>
                        </a:rPr>
                        <a:t>+formulaire </a:t>
                      </a:r>
                      <a:r>
                        <a:rPr lang="fr-FR" sz="1200" b="0" dirty="0" err="1">
                          <a:solidFill>
                            <a:srgbClr val="FF0000"/>
                          </a:solidFill>
                        </a:rPr>
                        <a:t>AuRA</a:t>
                      </a:r>
                      <a:endParaRPr lang="fr-FR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Je signale les éventuels problèmes d’ordre éthique.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23"/>
          <p:cNvGrpSpPr/>
          <p:nvPr/>
        </p:nvGrpSpPr>
        <p:grpSpPr>
          <a:xfrm>
            <a:off x="395536" y="4437112"/>
            <a:ext cx="8352928" cy="2157339"/>
            <a:chOff x="683568" y="4077072"/>
            <a:chExt cx="8352928" cy="2157339"/>
          </a:xfrm>
        </p:grpSpPr>
        <p:sp>
          <p:nvSpPr>
            <p:cNvPr id="12" name="ZoneTexte 11"/>
            <p:cNvSpPr txBox="1"/>
            <p:nvPr/>
          </p:nvSpPr>
          <p:spPr>
            <a:xfrm>
              <a:off x="1259632" y="4077072"/>
              <a:ext cx="70567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Documentation : Site internet FFR + CD01</a:t>
              </a: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683568" y="4797152"/>
              <a:ext cx="83529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/>
                <a:t>http://www.ffr.fr/Publications-officielles/Statuts-et-reglements/Reglements-sportifs/Rugby-Educatif</a:t>
              </a: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971600" y="5157193"/>
              <a:ext cx="691276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Règlements à télécharger -6 ; -8 ; -10 ; -12 ans (Format </a:t>
              </a:r>
              <a:r>
                <a:rPr lang="fr-FR" sz="1600" dirty="0" err="1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pdf</a:t>
              </a:r>
              <a:r>
                <a:rPr lang="fr-FR" sz="1600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)</a:t>
              </a:r>
            </a:p>
            <a:p>
              <a:r>
                <a:rPr lang="fr-FR" sz="1600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Vidéo nouvelle forme de jeu…</a:t>
              </a:r>
            </a:p>
            <a:p>
              <a:r>
                <a:rPr lang="fr-FR" sz="1600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Vidéo sur les caractéristiques de l’enfant et objectifs par catégorie…</a:t>
              </a:r>
            </a:p>
            <a:p>
              <a:r>
                <a:rPr lang="fr-FR" sz="1600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Vidéo arbitrage…</a:t>
              </a: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251520" y="1124744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>
                <a:latin typeface="Arial Black" pitchFamily="34" charset="0"/>
              </a:rPr>
              <a:t> </a:t>
            </a: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Phase 1 : </a:t>
            </a:r>
            <a:r>
              <a:rPr lang="fr-FR" b="1" dirty="0">
                <a:latin typeface="Arial Black" pitchFamily="34" charset="0"/>
              </a:rPr>
              <a:t>Jeu à Effectifs Réduits 5x5 :  -8  -10  -12 ans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95536" y="332656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3200" b="1" dirty="0"/>
              <a:t> Règlements en tournoi…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1520" y="1772816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 Phase 2 : </a:t>
            </a:r>
            <a:r>
              <a:rPr lang="fr-FR" b="1" dirty="0">
                <a:latin typeface="Arial Black" pitchFamily="34" charset="0"/>
              </a:rPr>
              <a:t>Application des Règlements Rugby Educatif</a:t>
            </a:r>
          </a:p>
          <a:p>
            <a:pPr lvl="6"/>
            <a:r>
              <a:rPr lang="fr-FR" sz="1400" b="1" dirty="0">
                <a:solidFill>
                  <a:srgbClr val="FFFF00"/>
                </a:solidFill>
                <a:latin typeface="Arial Black" pitchFamily="34" charset="0"/>
              </a:rPr>
              <a:t>Arbitrage des -12 par les -12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285852" y="3500438"/>
            <a:ext cx="3456384" cy="738664"/>
          </a:xfrm>
          <a:prstGeom prst="rect">
            <a:avLst/>
          </a:prstGeom>
          <a:solidFill>
            <a:schemeClr val="tx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FF00"/>
                </a:solidFill>
              </a:rPr>
              <a:t>Rappel :</a:t>
            </a:r>
          </a:p>
          <a:p>
            <a:pPr algn="ctr"/>
            <a:r>
              <a:rPr lang="fr-FR" sz="1400" b="1" dirty="0">
                <a:solidFill>
                  <a:srgbClr val="FFFF00"/>
                </a:solidFill>
              </a:rPr>
              <a:t> Crampons métalliques interdits</a:t>
            </a:r>
          </a:p>
          <a:p>
            <a:pPr algn="ctr"/>
            <a:r>
              <a:rPr lang="fr-FR" sz="1400" b="1" dirty="0">
                <a:solidFill>
                  <a:srgbClr val="FFFF00"/>
                </a:solidFill>
              </a:rPr>
              <a:t>-6 -8 -10 -12 ans</a:t>
            </a:r>
          </a:p>
        </p:txBody>
      </p:sp>
      <p:sp>
        <p:nvSpPr>
          <p:cNvPr id="18" name="Flèche droite 17"/>
          <p:cNvSpPr/>
          <p:nvPr/>
        </p:nvSpPr>
        <p:spPr>
          <a:xfrm>
            <a:off x="2699792" y="2060848"/>
            <a:ext cx="360040" cy="2880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115616" y="2420888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Initiative CD01 </a:t>
            </a:r>
            <a:r>
              <a:rPr lang="fr-FR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fr-FR" i="1" dirty="0">
                <a:solidFill>
                  <a:srgbClr val="FFFF00"/>
                </a:solidFill>
              </a:rPr>
              <a:t>atelier formation des éducateurs -12 ans aux principes et méthodes d’apprentissage de l’arbitrage à 2 des jeunes par les jeunes.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4857752" y="3929066"/>
            <a:ext cx="3456384" cy="307777"/>
          </a:xfrm>
          <a:prstGeom prst="rect">
            <a:avLst/>
          </a:prstGeom>
          <a:solidFill>
            <a:schemeClr val="tx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FF00"/>
                </a:solidFill>
              </a:rPr>
              <a:t>Incitation à porter le protège 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/>
          </p:cNvSpPr>
          <p:nvPr/>
        </p:nvSpPr>
        <p:spPr>
          <a:xfrm>
            <a:off x="571472" y="285728"/>
            <a:ext cx="4896544" cy="79208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4400" b="1" i="0" u="none" strike="noStrike" kern="1200" cap="none" spc="-150" normalizeH="0" baseline="0" noProof="0" dirty="0">
                <a:ln/>
                <a:solidFill>
                  <a:srgbClr val="FFFF00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Ordre du jour</a:t>
            </a:r>
            <a:r>
              <a:rPr kumimoji="0" lang="fr-FR" sz="4400" b="1" i="0" u="none" strike="noStrike" kern="1200" cap="none" spc="-150" normalizeH="0" noProof="0" dirty="0">
                <a:ln/>
                <a:solidFill>
                  <a:srgbClr val="FFFF00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…</a:t>
            </a:r>
            <a:endParaRPr kumimoji="0" lang="fr-FR" sz="4400" b="1" i="0" u="none" strike="noStrike" kern="1200" cap="none" spc="-150" normalizeH="0" baseline="0" noProof="0" dirty="0">
              <a:ln/>
              <a:solidFill>
                <a:srgbClr val="FFFF00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5720" y="2500306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dirty="0"/>
              <a:t> </a:t>
            </a:r>
            <a:r>
              <a:rPr lang="fr-FR" sz="2400" b="1" dirty="0"/>
              <a:t>Organisation sportive </a:t>
            </a:r>
            <a:r>
              <a:rPr lang="fr-FR" sz="2400" b="1" dirty="0" err="1"/>
              <a:t>EdR</a:t>
            </a:r>
            <a:r>
              <a:rPr lang="fr-FR" sz="2400" b="1" dirty="0"/>
              <a:t> CD01 saison 2025-2026...</a:t>
            </a:r>
          </a:p>
          <a:p>
            <a:pPr lvl="1"/>
            <a:r>
              <a:rPr lang="fr-FR" sz="1600" i="1" dirty="0"/>
              <a:t>Les nouveautés 2025-2026…</a:t>
            </a:r>
          </a:p>
          <a:p>
            <a:pPr lvl="1"/>
            <a:r>
              <a:rPr lang="fr-FR" sz="1600" i="1" dirty="0">
                <a:solidFill>
                  <a:srgbClr val="FFFF00"/>
                </a:solidFill>
              </a:rPr>
              <a:t>Formes de jeu… Format des rencontres… Calendrier… Les poules…</a:t>
            </a:r>
          </a:p>
          <a:p>
            <a:pPr lvl="1"/>
            <a:r>
              <a:rPr lang="fr-FR" sz="1600" i="1" dirty="0">
                <a:solidFill>
                  <a:srgbClr val="FFFF00"/>
                </a:solidFill>
              </a:rPr>
              <a:t>Journées pour Elles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7158" y="3857628"/>
            <a:ext cx="84969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dirty="0"/>
              <a:t>   Les incontournables de la saison </a:t>
            </a:r>
            <a:r>
              <a:rPr lang="fr-FR" sz="2400" b="1" dirty="0" err="1"/>
              <a:t>EdR</a:t>
            </a:r>
            <a:r>
              <a:rPr lang="fr-FR" sz="2400" b="1" dirty="0"/>
              <a:t>…</a:t>
            </a:r>
          </a:p>
          <a:p>
            <a:pPr lvl="1"/>
            <a:r>
              <a:rPr lang="fr-FR" sz="1400" i="1" dirty="0"/>
              <a:t>Organisations des tournois…Ethique </a:t>
            </a:r>
            <a:r>
              <a:rPr lang="fr-FR" sz="1400" i="1" dirty="0" err="1"/>
              <a:t>EdR</a:t>
            </a:r>
            <a:r>
              <a:rPr lang="fr-FR" sz="1400" i="1" dirty="0"/>
              <a:t>…  </a:t>
            </a:r>
            <a:r>
              <a:rPr lang="fr-FR" sz="1400" b="1" i="1" dirty="0">
                <a:solidFill>
                  <a:srgbClr val="FFFF00"/>
                </a:solidFill>
              </a:rPr>
              <a:t>Les directeurs de tournois…</a:t>
            </a:r>
          </a:p>
          <a:p>
            <a:pPr lvl="1"/>
            <a:r>
              <a:rPr lang="fr-FR" sz="1400" i="1" dirty="0"/>
              <a:t>Règlements…Ateliers…Labellisation…Formation…Administratif…Communication…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8596" y="1214422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dirty="0"/>
              <a:t>  </a:t>
            </a:r>
            <a:r>
              <a:rPr lang="fr-FR" sz="2400" b="1" dirty="0"/>
              <a:t>Les </a:t>
            </a:r>
            <a:r>
              <a:rPr lang="fr-FR" sz="2400" b="1" dirty="0" err="1"/>
              <a:t>EdR</a:t>
            </a:r>
            <a:r>
              <a:rPr lang="fr-FR" sz="2400" b="1" dirty="0"/>
              <a:t> CD01…</a:t>
            </a:r>
          </a:p>
          <a:p>
            <a:pPr lvl="1"/>
            <a:r>
              <a:rPr lang="fr-FR" sz="1600" i="1" dirty="0"/>
              <a:t>La commission </a:t>
            </a:r>
            <a:r>
              <a:rPr lang="fr-FR" sz="1600" i="1" dirty="0" err="1"/>
              <a:t>EdR</a:t>
            </a:r>
            <a:r>
              <a:rPr lang="fr-FR" sz="1600" i="1" dirty="0"/>
              <a:t>…</a:t>
            </a:r>
          </a:p>
          <a:p>
            <a:pPr lvl="1"/>
            <a:r>
              <a:rPr lang="fr-FR" sz="1600" i="1" dirty="0"/>
              <a:t>Les cadres techniques CD01…</a:t>
            </a:r>
          </a:p>
          <a:p>
            <a:pPr lvl="1"/>
            <a:r>
              <a:rPr lang="fr-FR" sz="1600" i="1" dirty="0"/>
              <a:t>Les </a:t>
            </a:r>
            <a:r>
              <a:rPr lang="fr-FR" sz="1600" i="1" dirty="0" err="1"/>
              <a:t>EdR</a:t>
            </a:r>
            <a:r>
              <a:rPr lang="fr-FR" sz="1600" i="1" dirty="0"/>
              <a:t> CD01, effectifs…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588224" y="0"/>
            <a:ext cx="255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CD01 EdR Assemblée  Responsables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  <p:sp>
        <p:nvSpPr>
          <p:cNvPr id="10" name="ZoneTexte 9"/>
          <p:cNvSpPr txBox="1"/>
          <p:nvPr/>
        </p:nvSpPr>
        <p:spPr>
          <a:xfrm rot="21177899">
            <a:off x="7112747" y="6158757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i="1" dirty="0">
                <a:latin typeface="Aparajita" pitchFamily="34" charset="0"/>
                <a:cs typeface="Aparajita" pitchFamily="34" charset="0"/>
              </a:rPr>
              <a:t>On boit un coup !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428596" y="5286388"/>
            <a:ext cx="3240360" cy="935524"/>
            <a:chOff x="395536" y="4653136"/>
            <a:chExt cx="3240360" cy="935524"/>
          </a:xfrm>
        </p:grpSpPr>
        <p:sp>
          <p:nvSpPr>
            <p:cNvPr id="9" name="ZoneTexte 8"/>
            <p:cNvSpPr txBox="1"/>
            <p:nvPr/>
          </p:nvSpPr>
          <p:spPr>
            <a:xfrm>
              <a:off x="395536" y="4653136"/>
              <a:ext cx="32403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u="sng" dirty="0" err="1">
                  <a:solidFill>
                    <a:srgbClr val="00FF00"/>
                  </a:solidFill>
                </a:rPr>
                <a:t>EdR</a:t>
              </a:r>
              <a:r>
                <a:rPr lang="fr-FR" sz="800" b="1" u="sng" dirty="0">
                  <a:solidFill>
                    <a:srgbClr val="00FF00"/>
                  </a:solidFill>
                </a:rPr>
                <a:t> Représentées</a:t>
              </a:r>
            </a:p>
            <a:p>
              <a:r>
                <a:rPr lang="fr-FR" sz="800" dirty="0">
                  <a:solidFill>
                    <a:srgbClr val="00FF00"/>
                  </a:solidFill>
                </a:rPr>
                <a:t>Hte Bresse  ; Pt de </a:t>
              </a:r>
              <a:r>
                <a:rPr lang="fr-FR" sz="800" dirty="0" err="1">
                  <a:solidFill>
                    <a:srgbClr val="00FF00"/>
                  </a:solidFill>
                </a:rPr>
                <a:t>Veyle</a:t>
              </a:r>
              <a:r>
                <a:rPr lang="fr-FR" sz="800" dirty="0">
                  <a:solidFill>
                    <a:srgbClr val="00FF00"/>
                  </a:solidFill>
                </a:rPr>
                <a:t>  ;  </a:t>
              </a:r>
              <a:r>
                <a:rPr lang="fr-FR" sz="800" dirty="0" err="1">
                  <a:solidFill>
                    <a:srgbClr val="00FF00"/>
                  </a:solidFill>
                </a:rPr>
                <a:t>Montrevel</a:t>
              </a:r>
              <a:r>
                <a:rPr lang="fr-FR" sz="800" dirty="0">
                  <a:solidFill>
                    <a:srgbClr val="00FF00"/>
                  </a:solidFill>
                </a:rPr>
                <a:t>  ; Viriat  ; St Amour  ; Bourg </a:t>
              </a:r>
              <a:r>
                <a:rPr lang="fr-FR" sz="800" dirty="0">
                  <a:solidFill>
                    <a:srgbClr val="00FF00"/>
                  </a:solidFill>
                </a:rPr>
                <a:t>USBPA - Xv </a:t>
              </a:r>
              <a:r>
                <a:rPr lang="fr-FR" sz="800" dirty="0" err="1">
                  <a:solidFill>
                    <a:srgbClr val="00FF00"/>
                  </a:solidFill>
                </a:rPr>
                <a:t>Suranais</a:t>
              </a:r>
              <a:r>
                <a:rPr lang="fr-FR" sz="800" dirty="0">
                  <a:solidFill>
                    <a:srgbClr val="00FF00"/>
                  </a:solidFill>
                </a:rPr>
                <a:t>  </a:t>
              </a:r>
              <a:r>
                <a:rPr lang="fr-FR" sz="800" dirty="0">
                  <a:solidFill>
                    <a:srgbClr val="00FF00"/>
                  </a:solidFill>
                </a:rPr>
                <a:t>;  Bourg SAB ;   XV Dombes ;   Meximieux  ; Bugey-St Rambert ; Nantua  ; Bellegarde  ; Oyonnax-</a:t>
              </a:r>
              <a:r>
                <a:rPr lang="fr-FR" sz="800" dirty="0" err="1">
                  <a:solidFill>
                    <a:srgbClr val="00FF00"/>
                  </a:solidFill>
                </a:rPr>
                <a:t>Lavancia</a:t>
              </a:r>
              <a:r>
                <a:rPr lang="fr-FR" sz="800" dirty="0">
                  <a:solidFill>
                    <a:srgbClr val="00FF00"/>
                  </a:solidFill>
                </a:rPr>
                <a:t> </a:t>
              </a:r>
              <a:r>
                <a:rPr lang="fr-FR" sz="800" dirty="0" err="1">
                  <a:solidFill>
                    <a:srgbClr val="00FF00"/>
                  </a:solidFill>
                </a:rPr>
                <a:t>Dortan</a:t>
              </a:r>
              <a:r>
                <a:rPr lang="fr-FR" sz="800" dirty="0">
                  <a:solidFill>
                    <a:srgbClr val="00FF00"/>
                  </a:solidFill>
                </a:rPr>
                <a:t>  ; Pays de Gex ; </a:t>
              </a:r>
              <a:r>
                <a:rPr lang="fr-FR" sz="800" dirty="0">
                  <a:solidFill>
                    <a:srgbClr val="00FF00"/>
                  </a:solidFill>
                </a:rPr>
                <a:t>Ovale Saône ;</a:t>
              </a:r>
              <a:r>
                <a:rPr lang="fr-FR" sz="800" dirty="0" err="1">
                  <a:solidFill>
                    <a:srgbClr val="00FF00"/>
                  </a:solidFill>
                </a:rPr>
                <a:t>Servette</a:t>
              </a:r>
              <a:r>
                <a:rPr lang="fr-FR" sz="800" dirty="0">
                  <a:solidFill>
                    <a:srgbClr val="00FF00"/>
                  </a:solidFill>
                </a:rPr>
                <a:t> </a:t>
              </a:r>
              <a:r>
                <a:rPr lang="fr-FR" sz="800" dirty="0">
                  <a:solidFill>
                    <a:srgbClr val="00FF00"/>
                  </a:solidFill>
                </a:rPr>
                <a:t>Genève ; Collonges  ; Belley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67544" y="5373216"/>
              <a:ext cx="172819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>
                  <a:solidFill>
                    <a:srgbClr val="00FF00"/>
                  </a:solidFill>
                </a:rPr>
                <a:t>Absents : 0</a:t>
              </a: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4139952" y="5301208"/>
            <a:ext cx="136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u="sng" dirty="0">
                <a:solidFill>
                  <a:srgbClr val="00FF00"/>
                </a:solidFill>
              </a:rPr>
              <a:t>Commission </a:t>
            </a:r>
            <a:r>
              <a:rPr lang="fr-FR" sz="800" b="1" u="sng" dirty="0" err="1">
                <a:solidFill>
                  <a:srgbClr val="00FF00"/>
                </a:solidFill>
              </a:rPr>
              <a:t>EdR</a:t>
            </a:r>
            <a:endParaRPr lang="fr-FR" sz="800" b="1" u="sng" dirty="0">
              <a:solidFill>
                <a:srgbClr val="00FF00"/>
              </a:solidFill>
            </a:endParaRPr>
          </a:p>
          <a:p>
            <a:pPr algn="ctr"/>
            <a:r>
              <a:rPr lang="fr-FR" sz="800" dirty="0" err="1">
                <a:solidFill>
                  <a:srgbClr val="00FF00"/>
                </a:solidFill>
              </a:rPr>
              <a:t>Allice</a:t>
            </a:r>
            <a:r>
              <a:rPr lang="fr-FR" sz="800" dirty="0">
                <a:solidFill>
                  <a:srgbClr val="00FF00"/>
                </a:solidFill>
              </a:rPr>
              <a:t> </a:t>
            </a:r>
            <a:r>
              <a:rPr lang="fr-FR" sz="800" dirty="0" err="1">
                <a:solidFill>
                  <a:srgbClr val="00FF00"/>
                </a:solidFill>
              </a:rPr>
              <a:t>Burtin</a:t>
            </a:r>
            <a:endParaRPr lang="fr-FR" sz="800" dirty="0">
              <a:solidFill>
                <a:srgbClr val="00FF00"/>
              </a:solidFill>
            </a:endParaRP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Christian </a:t>
            </a:r>
            <a:r>
              <a:rPr lang="fr-FR" sz="800" dirty="0">
                <a:solidFill>
                  <a:srgbClr val="00FF00"/>
                </a:solidFill>
              </a:rPr>
              <a:t>Brevet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Didier </a:t>
            </a:r>
            <a:r>
              <a:rPr lang="fr-FR" sz="800" dirty="0">
                <a:solidFill>
                  <a:srgbClr val="00FF00"/>
                </a:solidFill>
              </a:rPr>
              <a:t>Humbert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Gilles </a:t>
            </a:r>
            <a:r>
              <a:rPr lang="fr-FR" sz="800" dirty="0" err="1">
                <a:solidFill>
                  <a:srgbClr val="00FF00"/>
                </a:solidFill>
              </a:rPr>
              <a:t>Grochowski</a:t>
            </a:r>
            <a:endParaRPr lang="fr-FR" sz="800" dirty="0">
              <a:solidFill>
                <a:srgbClr val="00FF00"/>
              </a:solidFill>
            </a:endParaRPr>
          </a:p>
          <a:p>
            <a:pPr algn="ctr"/>
            <a:r>
              <a:rPr lang="fr-FR" sz="800" dirty="0" err="1">
                <a:solidFill>
                  <a:srgbClr val="00FF00"/>
                </a:solidFill>
              </a:rPr>
              <a:t>Gabriiel</a:t>
            </a:r>
            <a:r>
              <a:rPr lang="fr-FR" sz="800" dirty="0">
                <a:solidFill>
                  <a:srgbClr val="00FF00"/>
                </a:solidFill>
              </a:rPr>
              <a:t> Lignières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Michel </a:t>
            </a:r>
            <a:r>
              <a:rPr lang="fr-FR" sz="800" dirty="0">
                <a:solidFill>
                  <a:srgbClr val="00FF00"/>
                </a:solidFill>
              </a:rPr>
              <a:t>Regnault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Pierrick Mallet</a:t>
            </a:r>
            <a:endParaRPr lang="fr-FR" sz="800" dirty="0">
              <a:solidFill>
                <a:srgbClr val="00FF00"/>
              </a:solidFill>
            </a:endParaRP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Excusé: Florent Poncet</a:t>
            </a:r>
          </a:p>
          <a:p>
            <a:pPr algn="ctr"/>
            <a:endParaRPr lang="fr-FR" sz="800" dirty="0">
              <a:solidFill>
                <a:srgbClr val="00FF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508104" y="5301208"/>
            <a:ext cx="2160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u="sng" dirty="0">
                <a:solidFill>
                  <a:srgbClr val="00FF00"/>
                </a:solidFill>
              </a:rPr>
              <a:t>Cadres techniques </a:t>
            </a:r>
          </a:p>
          <a:p>
            <a:pPr algn="ctr"/>
            <a:endParaRPr lang="fr-FR" sz="800" b="1" dirty="0">
              <a:solidFill>
                <a:srgbClr val="00FF00"/>
              </a:solidFill>
            </a:endParaRP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Mathieu </a:t>
            </a:r>
            <a:r>
              <a:rPr lang="fr-FR" sz="800" dirty="0" err="1">
                <a:solidFill>
                  <a:srgbClr val="00FF00"/>
                </a:solidFill>
              </a:rPr>
              <a:t>Ghilardi</a:t>
            </a:r>
            <a:r>
              <a:rPr lang="fr-FR" sz="800" dirty="0">
                <a:solidFill>
                  <a:srgbClr val="00FF00"/>
                </a:solidFill>
              </a:rPr>
              <a:t> </a:t>
            </a:r>
            <a:r>
              <a:rPr lang="fr-FR" sz="800" dirty="0">
                <a:solidFill>
                  <a:srgbClr val="00FF00"/>
                </a:solidFill>
              </a:rPr>
              <a:t>CTC</a:t>
            </a:r>
            <a:endParaRPr lang="fr-FR" sz="800" dirty="0">
              <a:solidFill>
                <a:srgbClr val="00FF00"/>
              </a:solidFill>
            </a:endParaRP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Clément Vital CTD01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Excusé : </a:t>
            </a:r>
            <a:r>
              <a:rPr lang="fr-FR" sz="800" dirty="0">
                <a:solidFill>
                  <a:srgbClr val="00FF00"/>
                </a:solidFill>
              </a:rPr>
              <a:t>Maxime Berry </a:t>
            </a:r>
            <a:r>
              <a:rPr lang="fr-FR" sz="800" dirty="0">
                <a:solidFill>
                  <a:srgbClr val="00FF00"/>
                </a:solidFill>
              </a:rPr>
              <a:t>CTC</a:t>
            </a:r>
            <a:endParaRPr lang="fr-FR" sz="800" dirty="0">
              <a:solidFill>
                <a:srgbClr val="00FF00"/>
              </a:solidFill>
            </a:endParaRPr>
          </a:p>
          <a:p>
            <a:pPr algn="ctr"/>
            <a:endParaRPr lang="fr-FR" sz="800" dirty="0">
              <a:solidFill>
                <a:srgbClr val="00FF00"/>
              </a:solidFill>
            </a:endParaRPr>
          </a:p>
          <a:p>
            <a:endParaRPr lang="fr-FR" sz="800" dirty="0">
              <a:solidFill>
                <a:srgbClr val="00FF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429388" y="1071546"/>
            <a:ext cx="135732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solidFill>
                  <a:srgbClr val="00FF00"/>
                </a:solidFill>
              </a:rPr>
              <a:t>Mot d'introduction :</a:t>
            </a:r>
          </a:p>
          <a:p>
            <a:pPr algn="ctr"/>
            <a:r>
              <a:rPr lang="fr-FR" sz="1100" dirty="0">
                <a:solidFill>
                  <a:srgbClr val="00FF00"/>
                </a:solidFill>
              </a:rPr>
              <a:t> Patrice </a:t>
            </a:r>
            <a:r>
              <a:rPr lang="fr-FR" sz="1100" dirty="0" err="1">
                <a:solidFill>
                  <a:srgbClr val="00FF00"/>
                </a:solidFill>
              </a:rPr>
              <a:t>Coignat</a:t>
            </a:r>
            <a:endParaRPr lang="fr-FR" sz="1100" dirty="0">
              <a:solidFill>
                <a:srgbClr val="00FF00"/>
              </a:solidFill>
            </a:endParaRPr>
          </a:p>
          <a:p>
            <a:pPr algn="ctr"/>
            <a:r>
              <a:rPr lang="fr-FR" sz="1100" dirty="0">
                <a:solidFill>
                  <a:srgbClr val="00FF00"/>
                </a:solidFill>
              </a:rPr>
              <a:t>Président CD01</a:t>
            </a:r>
            <a:endParaRPr lang="fr-FR" sz="11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gner un rectangle à un seul coin 30"/>
          <p:cNvSpPr/>
          <p:nvPr/>
        </p:nvSpPr>
        <p:spPr>
          <a:xfrm>
            <a:off x="395536" y="4581128"/>
            <a:ext cx="8280920" cy="1368152"/>
          </a:xfrm>
          <a:prstGeom prst="snip1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ogner et arrondir un rectangle à un seul coin 29"/>
          <p:cNvSpPr/>
          <p:nvPr/>
        </p:nvSpPr>
        <p:spPr>
          <a:xfrm>
            <a:off x="179512" y="1988840"/>
            <a:ext cx="8784976" cy="1368152"/>
          </a:xfrm>
          <a:prstGeom prst="snip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23528" y="0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3200" b="1" dirty="0"/>
              <a:t> Documentations tournoi…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28596" y="857232"/>
            <a:ext cx="7344816" cy="46166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>
                <a:solidFill>
                  <a:srgbClr val="FFFF00"/>
                </a:solidFill>
              </a:rPr>
              <a:t>  </a:t>
            </a:r>
            <a:r>
              <a:rPr lang="fr-FR" sz="2400" b="1" dirty="0">
                <a:solidFill>
                  <a:srgbClr val="FFFF00"/>
                </a:solidFill>
              </a:rPr>
              <a:t>Feuilles de présences :</a:t>
            </a:r>
            <a:endParaRPr lang="fr-FR" b="1" i="1" dirty="0">
              <a:solidFill>
                <a:srgbClr val="FFFF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79512" y="2132856"/>
            <a:ext cx="37444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- Nom du club</a:t>
            </a:r>
          </a:p>
          <a:p>
            <a:r>
              <a:rPr lang="fr-FR" sz="1600" dirty="0"/>
              <a:t>- Nom, prénom, joueurs et </a:t>
            </a:r>
            <a:r>
              <a:rPr lang="fr-FR" sz="1600" dirty="0">
                <a:solidFill>
                  <a:srgbClr val="FFFF00"/>
                </a:solidFill>
              </a:rPr>
              <a:t>éducateurs</a:t>
            </a:r>
          </a:p>
          <a:p>
            <a:r>
              <a:rPr lang="fr-FR" sz="1600" dirty="0"/>
              <a:t>- Nb présents</a:t>
            </a:r>
          </a:p>
          <a:p>
            <a:r>
              <a:rPr lang="fr-FR" sz="1600" dirty="0"/>
              <a:t>- </a:t>
            </a:r>
            <a:r>
              <a:rPr lang="fr-FR" sz="1600" dirty="0">
                <a:solidFill>
                  <a:srgbClr val="FFFF00"/>
                </a:solidFill>
              </a:rPr>
              <a:t>Datée signée</a:t>
            </a:r>
          </a:p>
        </p:txBody>
      </p:sp>
      <p:grpSp>
        <p:nvGrpSpPr>
          <p:cNvPr id="2" name="Groupe 21"/>
          <p:cNvGrpSpPr/>
          <p:nvPr/>
        </p:nvGrpSpPr>
        <p:grpSpPr>
          <a:xfrm>
            <a:off x="6228184" y="2132856"/>
            <a:ext cx="2160240" cy="1200329"/>
            <a:chOff x="4572000" y="2132856"/>
            <a:chExt cx="2160240" cy="1200329"/>
          </a:xfrm>
        </p:grpSpPr>
        <p:sp>
          <p:nvSpPr>
            <p:cNvPr id="13" name="Flèche droite 12"/>
            <p:cNvSpPr/>
            <p:nvPr/>
          </p:nvSpPr>
          <p:spPr>
            <a:xfrm>
              <a:off x="4572000" y="2492896"/>
              <a:ext cx="576064" cy="288032"/>
            </a:xfrm>
            <a:prstGeom prst="rightArrow">
              <a:avLst/>
            </a:prstGeom>
            <a:solidFill>
              <a:srgbClr val="FFCC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5148064" y="2132856"/>
              <a:ext cx="158417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/>
                <a:t>A conserver par le club organisateur</a:t>
              </a:r>
            </a:p>
            <a:p>
              <a:pPr algn="ctr"/>
              <a:r>
                <a:rPr lang="fr-FR" dirty="0"/>
                <a:t>(1 an)</a:t>
              </a:r>
            </a:p>
          </p:txBody>
        </p:sp>
      </p:grpSp>
      <p:sp>
        <p:nvSpPr>
          <p:cNvPr id="16" name="ZoneTexte 15"/>
          <p:cNvSpPr txBox="1"/>
          <p:nvPr/>
        </p:nvSpPr>
        <p:spPr>
          <a:xfrm>
            <a:off x="539552" y="4581128"/>
            <a:ext cx="230425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Fichier  compte rendu tournoi</a:t>
            </a:r>
          </a:p>
          <a:p>
            <a:r>
              <a:rPr lang="fr-FR" sz="1000" b="1" dirty="0"/>
              <a:t>Phase 1  : Uniquement Effectifs</a:t>
            </a:r>
          </a:p>
          <a:p>
            <a:r>
              <a:rPr lang="fr-FR" sz="1000" b="1" dirty="0"/>
              <a:t>Phase 2 : Effectifs et classements</a:t>
            </a:r>
            <a:r>
              <a:rPr lang="fr-FR" sz="1400" b="1" dirty="0">
                <a:solidFill>
                  <a:srgbClr val="FFFF00"/>
                </a:solidFill>
              </a:rPr>
              <a:t> </a:t>
            </a:r>
            <a:r>
              <a:rPr lang="fr-FR" sz="1200" b="1" dirty="0">
                <a:solidFill>
                  <a:srgbClr val="FFFF00"/>
                </a:solidFill>
              </a:rPr>
              <a:t>Page </a:t>
            </a:r>
            <a:r>
              <a:rPr lang="fr-FR" sz="1200" b="1" dirty="0" err="1">
                <a:solidFill>
                  <a:srgbClr val="FFFF00"/>
                </a:solidFill>
              </a:rPr>
              <a:t>EdR</a:t>
            </a:r>
            <a:r>
              <a:rPr lang="fr-FR" sz="1200" b="1" dirty="0">
                <a:solidFill>
                  <a:srgbClr val="FFFF00"/>
                </a:solidFill>
              </a:rPr>
              <a:t> site CD01</a:t>
            </a:r>
            <a:endParaRPr lang="fr-FR" sz="1400" b="1" dirty="0">
              <a:solidFill>
                <a:srgbClr val="FFFF00"/>
              </a:solidFill>
            </a:endParaRPr>
          </a:p>
        </p:txBody>
      </p:sp>
      <p:grpSp>
        <p:nvGrpSpPr>
          <p:cNvPr id="3" name="Groupe 23"/>
          <p:cNvGrpSpPr/>
          <p:nvPr/>
        </p:nvGrpSpPr>
        <p:grpSpPr>
          <a:xfrm>
            <a:off x="4857752" y="4797152"/>
            <a:ext cx="3314648" cy="562954"/>
            <a:chOff x="3921648" y="4653136"/>
            <a:chExt cx="3314648" cy="562954"/>
          </a:xfrm>
        </p:grpSpPr>
        <p:sp>
          <p:nvSpPr>
            <p:cNvPr id="17" name="Flèche droite 16"/>
            <p:cNvSpPr/>
            <p:nvPr/>
          </p:nvSpPr>
          <p:spPr>
            <a:xfrm>
              <a:off x="3921648" y="4928058"/>
              <a:ext cx="432048" cy="288032"/>
            </a:xfrm>
            <a:prstGeom prst="rightArrow">
              <a:avLst/>
            </a:prstGeom>
            <a:solidFill>
              <a:srgbClr val="FFCC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4427984" y="4653136"/>
              <a:ext cx="2808312" cy="369332"/>
            </a:xfrm>
            <a:prstGeom prst="rect">
              <a:avLst/>
            </a:prstGeom>
            <a:solidFill>
              <a:schemeClr val="tx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FF0000"/>
                  </a:solidFill>
                </a:rPr>
                <a:t>Boîte mail </a:t>
              </a:r>
              <a:r>
                <a:rPr lang="fr-FR" dirty="0" err="1">
                  <a:solidFill>
                    <a:srgbClr val="FF0000"/>
                  </a:solidFill>
                </a:rPr>
                <a:t>EdR</a:t>
              </a:r>
              <a:r>
                <a:rPr lang="fr-FR" dirty="0">
                  <a:solidFill>
                    <a:srgbClr val="FF0000"/>
                  </a:solidFill>
                </a:rPr>
                <a:t> CD01</a:t>
              </a:r>
            </a:p>
          </p:txBody>
        </p:sp>
      </p:grpSp>
      <p:grpSp>
        <p:nvGrpSpPr>
          <p:cNvPr id="4" name="Groupe 22"/>
          <p:cNvGrpSpPr/>
          <p:nvPr/>
        </p:nvGrpSpPr>
        <p:grpSpPr>
          <a:xfrm>
            <a:off x="500034" y="3643314"/>
            <a:ext cx="5112568" cy="801379"/>
            <a:chOff x="467544" y="3933057"/>
            <a:chExt cx="4608512" cy="801379"/>
          </a:xfrm>
        </p:grpSpPr>
        <p:sp>
          <p:nvSpPr>
            <p:cNvPr id="7" name="Rectangle 6"/>
            <p:cNvSpPr/>
            <p:nvPr/>
          </p:nvSpPr>
          <p:spPr>
            <a:xfrm>
              <a:off x="467544" y="3933057"/>
              <a:ext cx="460851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fr-FR" sz="2400" b="1" dirty="0">
                  <a:solidFill>
                    <a:srgbClr val="FFFF00"/>
                  </a:solidFill>
                </a:rPr>
                <a:t>  Le compte rendu de tournois :</a:t>
              </a:r>
              <a:endParaRPr lang="fr-FR" i="1" dirty="0">
                <a:solidFill>
                  <a:srgbClr val="FFFF00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921904" y="4365104"/>
              <a:ext cx="2304256" cy="369332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FFFF00"/>
                  </a:solidFill>
                </a:rPr>
                <a:t>1 seul document  !</a:t>
              </a:r>
            </a:p>
          </p:txBody>
        </p:sp>
      </p:grpSp>
      <p:sp>
        <p:nvSpPr>
          <p:cNvPr id="25" name="ZoneTexte 24"/>
          <p:cNvSpPr txBox="1"/>
          <p:nvPr/>
        </p:nvSpPr>
        <p:spPr>
          <a:xfrm>
            <a:off x="611560" y="1556792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Entente : </a:t>
            </a:r>
            <a:r>
              <a:rPr lang="fr-FR" b="1" dirty="0">
                <a:solidFill>
                  <a:srgbClr val="FFFF00"/>
                </a:solidFill>
              </a:rPr>
              <a:t>Autant de feuilles que </a:t>
            </a:r>
            <a:r>
              <a:rPr lang="fr-FR" b="1" dirty="0" err="1">
                <a:solidFill>
                  <a:srgbClr val="FFFF00"/>
                </a:solidFill>
              </a:rPr>
              <a:t>EdR</a:t>
            </a:r>
            <a:r>
              <a:rPr lang="fr-FR" b="1" dirty="0">
                <a:solidFill>
                  <a:srgbClr val="FFFF00"/>
                </a:solidFill>
              </a:rPr>
              <a:t> en entente</a:t>
            </a:r>
            <a:r>
              <a:rPr lang="fr-FR" b="1" dirty="0"/>
              <a:t> (1 feuille par club)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5580112" y="5229200"/>
            <a:ext cx="2992416" cy="33855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FFFF00"/>
                </a:solidFill>
              </a:rPr>
              <a:t>edrcd01rugby@gmail.com</a:t>
            </a:r>
          </a:p>
        </p:txBody>
      </p:sp>
      <p:grpSp>
        <p:nvGrpSpPr>
          <p:cNvPr id="6" name="Groupe 26"/>
          <p:cNvGrpSpPr/>
          <p:nvPr/>
        </p:nvGrpSpPr>
        <p:grpSpPr>
          <a:xfrm>
            <a:off x="3851920" y="2060848"/>
            <a:ext cx="2160240" cy="1200329"/>
            <a:chOff x="4499992" y="1988840"/>
            <a:chExt cx="2160240" cy="1200329"/>
          </a:xfrm>
        </p:grpSpPr>
        <p:sp>
          <p:nvSpPr>
            <p:cNvPr id="28" name="Flèche droite 27"/>
            <p:cNvSpPr/>
            <p:nvPr/>
          </p:nvSpPr>
          <p:spPr>
            <a:xfrm>
              <a:off x="4499992" y="2492896"/>
              <a:ext cx="576064" cy="288032"/>
            </a:xfrm>
            <a:prstGeom prst="rightArrow">
              <a:avLst/>
            </a:prstGeom>
            <a:solidFill>
              <a:srgbClr val="FFCC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076056" y="1988840"/>
              <a:ext cx="1584176" cy="120032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/>
                <a:t>A remettre à l’organisateur </a:t>
              </a:r>
              <a:r>
                <a:rPr lang="fr-FR" b="1" dirty="0">
                  <a:solidFill>
                    <a:srgbClr val="FFFF00"/>
                  </a:solidFill>
                </a:rPr>
                <a:t>à votre arrivée</a:t>
              </a:r>
            </a:p>
          </p:txBody>
        </p:sp>
      </p:grpSp>
      <p:grpSp>
        <p:nvGrpSpPr>
          <p:cNvPr id="9" name="Groupe 31"/>
          <p:cNvGrpSpPr/>
          <p:nvPr/>
        </p:nvGrpSpPr>
        <p:grpSpPr>
          <a:xfrm>
            <a:off x="2786050" y="4714884"/>
            <a:ext cx="2000264" cy="1077218"/>
            <a:chOff x="4658258" y="2266612"/>
            <a:chExt cx="2000264" cy="1077218"/>
          </a:xfrm>
        </p:grpSpPr>
        <p:sp>
          <p:nvSpPr>
            <p:cNvPr id="33" name="Flèche droite 32"/>
            <p:cNvSpPr/>
            <p:nvPr/>
          </p:nvSpPr>
          <p:spPr>
            <a:xfrm>
              <a:off x="4658258" y="2480926"/>
              <a:ext cx="576064" cy="432048"/>
            </a:xfrm>
            <a:prstGeom prst="rightArrow">
              <a:avLst/>
            </a:prstGeom>
            <a:solidFill>
              <a:srgbClr val="FFCC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5301200" y="2266612"/>
              <a:ext cx="1357322" cy="1077218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/>
                <a:t>Dans les </a:t>
              </a:r>
              <a:r>
                <a:rPr lang="fr-FR" sz="1600" b="1" dirty="0">
                  <a:solidFill>
                    <a:srgbClr val="FFFF00"/>
                  </a:solidFill>
                </a:rPr>
                <a:t>2 jours</a:t>
              </a:r>
              <a:r>
                <a:rPr lang="fr-FR" sz="1600" dirty="0"/>
                <a:t> suivant le tournoi</a:t>
              </a:r>
            </a:p>
          </p:txBody>
        </p:sp>
      </p:grpSp>
      <p:sp>
        <p:nvSpPr>
          <p:cNvPr id="27" name="ZoneTexte 26"/>
          <p:cNvSpPr txBox="1"/>
          <p:nvPr/>
        </p:nvSpPr>
        <p:spPr>
          <a:xfrm>
            <a:off x="827584" y="6093296"/>
            <a:ext cx="7920880" cy="5539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Seuls participent aux plateaux </a:t>
            </a:r>
            <a:r>
              <a:rPr lang="fr-FR" b="1" dirty="0" err="1">
                <a:solidFill>
                  <a:srgbClr val="FF0000"/>
                </a:solidFill>
              </a:rPr>
              <a:t>EdR</a:t>
            </a:r>
            <a:r>
              <a:rPr lang="fr-FR" b="1" dirty="0">
                <a:solidFill>
                  <a:srgbClr val="FF0000"/>
                </a:solidFill>
              </a:rPr>
              <a:t> des joueurs  licences validées !</a:t>
            </a:r>
          </a:p>
          <a:p>
            <a:r>
              <a:rPr lang="fr-FR" sz="1200" i="1" dirty="0">
                <a:solidFill>
                  <a:schemeClr val="bg1"/>
                </a:solidFill>
              </a:rPr>
              <a:t>Nota : Plus de certificats médicaux - Formulaire santé en ligne… (Certificat exigé si réponse + à une question)…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4932040" y="908720"/>
            <a:ext cx="2232248" cy="432048"/>
          </a:xfrm>
          <a:prstGeom prst="wedgeRoundRectCallout">
            <a:avLst>
              <a:gd name="adj1" fmla="val -91742"/>
              <a:gd name="adj2" fmla="val 28660"/>
              <a:gd name="adj3" fmla="val 16667"/>
            </a:avLst>
          </a:prstGeom>
          <a:solidFill>
            <a:schemeClr val="tx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i="1" dirty="0">
                <a:solidFill>
                  <a:srgbClr val="FFFF00"/>
                </a:solidFill>
              </a:rPr>
              <a:t>Y compris -6 !</a:t>
            </a:r>
            <a:endParaRPr lang="fr-FR" dirty="0"/>
          </a:p>
        </p:txBody>
      </p:sp>
      <p:sp>
        <p:nvSpPr>
          <p:cNvPr id="32" name="Rectangle à coins arrondis 31"/>
          <p:cNvSpPr/>
          <p:nvPr/>
        </p:nvSpPr>
        <p:spPr>
          <a:xfrm>
            <a:off x="6588224" y="3645024"/>
            <a:ext cx="2232248" cy="432048"/>
          </a:xfrm>
          <a:prstGeom prst="wedgeRoundRectCallout">
            <a:avLst>
              <a:gd name="adj1" fmla="val -91742"/>
              <a:gd name="adj2" fmla="val 28660"/>
              <a:gd name="adj3" fmla="val 16667"/>
            </a:avLst>
          </a:prstGeom>
          <a:solidFill>
            <a:schemeClr val="tx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i="1" dirty="0">
                <a:solidFill>
                  <a:srgbClr val="FFFF00"/>
                </a:solidFill>
              </a:rPr>
              <a:t>Y compris -6 !</a:t>
            </a:r>
            <a:endParaRPr lang="fr-FR" dirty="0"/>
          </a:p>
        </p:txBody>
      </p:sp>
      <p:sp>
        <p:nvSpPr>
          <p:cNvPr id="37" name="ZoneTexte 36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0" grpId="0" animBg="1"/>
      <p:bldP spid="11" grpId="0"/>
      <p:bldP spid="16" grpId="0"/>
      <p:bldP spid="25" grpId="0"/>
      <p:bldP spid="26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107504" y="0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FF00"/>
                </a:solidFill>
              </a:rPr>
              <a:t>  </a:t>
            </a:r>
            <a:r>
              <a:rPr lang="fr-FR" sz="2800" b="1" u="sng" dirty="0">
                <a:solidFill>
                  <a:srgbClr val="FFFF00"/>
                </a:solidFill>
              </a:rPr>
              <a:t>Les ateliers de la CN :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357158" y="1357298"/>
            <a:ext cx="8427248" cy="2523768"/>
          </a:xfrm>
          <a:prstGeom prst="rect">
            <a:avLst/>
          </a:prstGeom>
          <a:solidFill>
            <a:schemeClr val="tx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FFFF00"/>
                </a:solidFill>
              </a:rPr>
              <a:t>Continuité du principe mis en place dans le CD01 depuis plusieurs saisons :</a:t>
            </a:r>
          </a:p>
          <a:p>
            <a:pPr lvl="1"/>
            <a:r>
              <a:rPr lang="fr-FR" sz="1600" b="1" i="1" dirty="0">
                <a:solidFill>
                  <a:srgbClr val="00FF00"/>
                </a:solidFill>
              </a:rPr>
              <a:t>«  Au plus près des attentes des encadrements </a:t>
            </a:r>
            <a:r>
              <a:rPr lang="fr-FR" sz="1600" b="1" i="1" dirty="0" err="1">
                <a:solidFill>
                  <a:srgbClr val="00FF00"/>
                </a:solidFill>
              </a:rPr>
              <a:t>EdR</a:t>
            </a:r>
            <a:r>
              <a:rPr lang="fr-FR" sz="1600" b="1" i="1" dirty="0">
                <a:solidFill>
                  <a:srgbClr val="00FF00"/>
                </a:solidFill>
              </a:rPr>
              <a:t> »</a:t>
            </a:r>
          </a:p>
          <a:p>
            <a:pPr lvl="1"/>
            <a:endParaRPr lang="fr-FR" sz="1600" b="1" dirty="0">
              <a:solidFill>
                <a:srgbClr val="FFFF00"/>
              </a:solidFill>
            </a:endParaRPr>
          </a:p>
          <a:p>
            <a:pPr lvl="1"/>
            <a:r>
              <a:rPr lang="fr-FR" sz="1600" b="1" dirty="0"/>
              <a:t>A adapter :</a:t>
            </a:r>
          </a:p>
          <a:p>
            <a:pPr lvl="1">
              <a:buFont typeface="Wingdings" pitchFamily="2" charset="2"/>
              <a:buChar char="§"/>
            </a:pPr>
            <a:r>
              <a:rPr lang="fr-FR" sz="1600" b="1" dirty="0">
                <a:solidFill>
                  <a:srgbClr val="FFFF00"/>
                </a:solidFill>
              </a:rPr>
              <a:t>  Selon les besoins terrains exprimés par les éducateurs.</a:t>
            </a:r>
          </a:p>
          <a:p>
            <a:pPr lvl="2"/>
            <a:r>
              <a:rPr lang="fr-FR" sz="1600" b="1" dirty="0"/>
              <a:t> </a:t>
            </a:r>
            <a:r>
              <a:rPr lang="fr-FR" sz="1400" dirty="0"/>
              <a:t>Applications terrains</a:t>
            </a:r>
            <a:r>
              <a:rPr lang="fr-FR" sz="1600" b="1" dirty="0"/>
              <a:t>.</a:t>
            </a:r>
          </a:p>
          <a:p>
            <a:pPr lvl="1">
              <a:buFont typeface="Wingdings" pitchFamily="2" charset="2"/>
              <a:buChar char="§"/>
            </a:pPr>
            <a:r>
              <a:rPr lang="fr-FR" sz="1600" b="1" dirty="0">
                <a:solidFill>
                  <a:srgbClr val="FFFF00"/>
                </a:solidFill>
              </a:rPr>
              <a:t>  En réponse à des thèmes plus généraux touchant aux développements, organisation, fonctionnement, à l’environnement,  à la vie des </a:t>
            </a:r>
            <a:r>
              <a:rPr lang="fr-FR" sz="1600" b="1" dirty="0" err="1">
                <a:solidFill>
                  <a:srgbClr val="FFFF00"/>
                </a:solidFill>
              </a:rPr>
              <a:t>EdR</a:t>
            </a:r>
            <a:r>
              <a:rPr lang="fr-FR" sz="1600" b="1" dirty="0">
                <a:solidFill>
                  <a:srgbClr val="FFFF00"/>
                </a:solidFill>
              </a:rPr>
              <a:t>…</a:t>
            </a:r>
          </a:p>
          <a:p>
            <a:pPr lvl="2"/>
            <a:r>
              <a:rPr lang="fr-FR" sz="1600" b="1" dirty="0">
                <a:solidFill>
                  <a:srgbClr val="FFFF00"/>
                </a:solidFill>
              </a:rPr>
              <a:t> </a:t>
            </a:r>
            <a:r>
              <a:rPr lang="fr-FR" sz="1400" dirty="0"/>
              <a:t>Application type séminaire, séances de travail participatives rassemblant des encadrements </a:t>
            </a:r>
            <a:r>
              <a:rPr lang="fr-FR" sz="1400" dirty="0" err="1"/>
              <a:t>EdR</a:t>
            </a:r>
            <a:r>
              <a:rPr lang="fr-FR" sz="1400" dirty="0"/>
              <a:t>, éducateurs, accompagnateurs, voire parents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57158" y="642918"/>
            <a:ext cx="5138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/>
              <a:t>Nouveau format</a:t>
            </a:r>
            <a:r>
              <a:rPr lang="fr-FR" b="1" dirty="0"/>
              <a:t> : </a:t>
            </a:r>
            <a:r>
              <a:rPr lang="fr-FR" dirty="0"/>
              <a:t>voir nouveautés </a:t>
            </a:r>
            <a:r>
              <a:rPr lang="fr-FR" dirty="0" err="1"/>
              <a:t>EdR</a:t>
            </a:r>
            <a:r>
              <a:rPr lang="fr-FR" dirty="0"/>
              <a:t> </a:t>
            </a:r>
            <a:r>
              <a:rPr lang="fr-FR" dirty="0" err="1"/>
              <a:t>AuRA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1500166" y="5429264"/>
            <a:ext cx="7340826" cy="92333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FFFF00"/>
                </a:solidFill>
              </a:rPr>
              <a:t>La commission préconise  à destination des éducateurs -12 ans un atelier formation aux principes et méthodes d’apprentissage de l’arbitrage à 2 des jeunes par les jeunes.</a:t>
            </a:r>
          </a:p>
        </p:txBody>
      </p:sp>
      <p:sp>
        <p:nvSpPr>
          <p:cNvPr id="12" name="Flèche droite 11"/>
          <p:cNvSpPr/>
          <p:nvPr/>
        </p:nvSpPr>
        <p:spPr>
          <a:xfrm>
            <a:off x="428596" y="5643578"/>
            <a:ext cx="714380" cy="64294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33CC33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86644" y="0"/>
            <a:ext cx="18573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/>
              <a:t>Commission </a:t>
            </a:r>
            <a:r>
              <a:rPr lang="fr-FR" sz="1000" b="1" dirty="0" err="1"/>
              <a:t>EdR</a:t>
            </a:r>
            <a:r>
              <a:rPr lang="fr-FR" sz="1000" b="1" dirty="0"/>
              <a:t> CD01</a:t>
            </a:r>
          </a:p>
          <a:p>
            <a:pPr algn="ctr"/>
            <a:r>
              <a:rPr lang="fr-FR" sz="10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/>
          <p:cNvSpPr txBox="1"/>
          <p:nvPr/>
        </p:nvSpPr>
        <p:spPr>
          <a:xfrm>
            <a:off x="395536" y="620688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FF00"/>
                </a:solidFill>
              </a:rPr>
              <a:t>Brevets fédéraux  / fonction catégories</a:t>
            </a:r>
          </a:p>
        </p:txBody>
      </p:sp>
      <p:sp>
        <p:nvSpPr>
          <p:cNvPr id="21" name="Rectangle 3"/>
          <p:cNvSpPr txBox="1">
            <a:spLocks/>
          </p:cNvSpPr>
          <p:nvPr/>
        </p:nvSpPr>
        <p:spPr>
          <a:xfrm>
            <a:off x="179512" y="116632"/>
            <a:ext cx="6120680" cy="5760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algn="ctr">
              <a:buFont typeface="Wingdings" pitchFamily="2" charset="2"/>
              <a:buChar char="v"/>
            </a:pPr>
            <a:r>
              <a:rPr lang="fr-FR" sz="2800" b="1" dirty="0">
                <a:latin typeface="Arial Black" pitchFamily="34" charset="0"/>
              </a:rPr>
              <a:t>   Formation des Educateurs</a:t>
            </a:r>
          </a:p>
        </p:txBody>
      </p:sp>
      <p:grpSp>
        <p:nvGrpSpPr>
          <p:cNvPr id="36" name="Groupe 35"/>
          <p:cNvGrpSpPr/>
          <p:nvPr/>
        </p:nvGrpSpPr>
        <p:grpSpPr>
          <a:xfrm>
            <a:off x="179512" y="1628800"/>
            <a:ext cx="8784976" cy="1723082"/>
            <a:chOff x="179512" y="1628800"/>
            <a:chExt cx="8784976" cy="1723082"/>
          </a:xfrm>
        </p:grpSpPr>
        <p:grpSp>
          <p:nvGrpSpPr>
            <p:cNvPr id="3" name="Groupe 33"/>
            <p:cNvGrpSpPr/>
            <p:nvPr/>
          </p:nvGrpSpPr>
          <p:grpSpPr>
            <a:xfrm>
              <a:off x="179513" y="2982550"/>
              <a:ext cx="8538492" cy="369332"/>
              <a:chOff x="467544" y="3501008"/>
              <a:chExt cx="8277319" cy="369332"/>
            </a:xfrm>
          </p:grpSpPr>
          <p:sp>
            <p:nvSpPr>
              <p:cNvPr id="17" name="ZoneTexte 16"/>
              <p:cNvSpPr txBox="1"/>
              <p:nvPr/>
            </p:nvSpPr>
            <p:spPr>
              <a:xfrm>
                <a:off x="467544" y="3501008"/>
                <a:ext cx="5400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Font typeface="Arial" pitchFamily="34" charset="0"/>
                  <a:buChar char="•"/>
                </a:pPr>
                <a:r>
                  <a:rPr lang="fr-FR" b="1" dirty="0">
                    <a:solidFill>
                      <a:srgbClr val="FFFF00"/>
                    </a:solidFill>
                  </a:rPr>
                  <a:t> Brevet Fédéral </a:t>
                </a:r>
                <a:r>
                  <a:rPr lang="fr-FR" b="1" u="sng" dirty="0">
                    <a:solidFill>
                      <a:srgbClr val="FFFF00"/>
                    </a:solidFill>
                  </a:rPr>
                  <a:t>Développement</a:t>
                </a:r>
                <a:r>
                  <a:rPr lang="fr-FR" b="1" dirty="0">
                    <a:solidFill>
                      <a:srgbClr val="FFFF00"/>
                    </a:solidFill>
                  </a:rPr>
                  <a:t> (BF DEVE) 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25" name="Flèche droite 24"/>
              <p:cNvSpPr/>
              <p:nvPr/>
            </p:nvSpPr>
            <p:spPr>
              <a:xfrm>
                <a:off x="5461299" y="3573016"/>
                <a:ext cx="576064" cy="288032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6" name="ZoneTexte 25"/>
              <p:cNvSpPr txBox="1"/>
              <p:nvPr/>
            </p:nvSpPr>
            <p:spPr>
              <a:xfrm>
                <a:off x="6076967" y="3501008"/>
                <a:ext cx="26678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>
                    <a:solidFill>
                      <a:srgbClr val="FF9933"/>
                    </a:solidFill>
                  </a:rPr>
                  <a:t>-12 aux -14 ans - 60h</a:t>
                </a:r>
                <a:endParaRPr lang="fr-FR" dirty="0"/>
              </a:p>
            </p:txBody>
          </p:sp>
        </p:grpSp>
        <p:grpSp>
          <p:nvGrpSpPr>
            <p:cNvPr id="33" name="Groupe 32"/>
            <p:cNvGrpSpPr/>
            <p:nvPr/>
          </p:nvGrpSpPr>
          <p:grpSpPr>
            <a:xfrm>
              <a:off x="179512" y="2305675"/>
              <a:ext cx="8784976" cy="369332"/>
              <a:chOff x="323528" y="2204864"/>
              <a:chExt cx="8532441" cy="369332"/>
            </a:xfrm>
          </p:grpSpPr>
          <p:sp>
            <p:nvSpPr>
              <p:cNvPr id="16" name="ZoneTexte 15"/>
              <p:cNvSpPr txBox="1"/>
              <p:nvPr/>
            </p:nvSpPr>
            <p:spPr>
              <a:xfrm>
                <a:off x="323528" y="2204864"/>
                <a:ext cx="61926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Font typeface="Arial" pitchFamily="34" charset="0"/>
                  <a:buChar char="•"/>
                </a:pPr>
                <a:r>
                  <a:rPr lang="fr-FR" b="1" dirty="0">
                    <a:solidFill>
                      <a:srgbClr val="FFFF00"/>
                    </a:solidFill>
                  </a:rPr>
                  <a:t> Brevet Fédéral  </a:t>
                </a:r>
                <a:r>
                  <a:rPr lang="fr-FR" b="1" u="sng" dirty="0">
                    <a:solidFill>
                      <a:srgbClr val="FFFF00"/>
                    </a:solidFill>
                  </a:rPr>
                  <a:t>Découverte –Initiation</a:t>
                </a:r>
                <a:r>
                  <a:rPr lang="fr-FR" b="1" dirty="0">
                    <a:solidFill>
                      <a:srgbClr val="FFFF00"/>
                    </a:solidFill>
                  </a:rPr>
                  <a:t> (BF INIT) </a:t>
                </a:r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24" name="ZoneTexte 23"/>
              <p:cNvSpPr txBox="1"/>
              <p:nvPr/>
            </p:nvSpPr>
            <p:spPr>
              <a:xfrm>
                <a:off x="6403934" y="2204864"/>
                <a:ext cx="24520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>
                    <a:solidFill>
                      <a:srgbClr val="FF9933"/>
                    </a:solidFill>
                  </a:rPr>
                  <a:t> -8ans ; -10 ans – 60h</a:t>
                </a:r>
                <a:endParaRPr lang="fr-FR" dirty="0"/>
              </a:p>
            </p:txBody>
          </p:sp>
          <p:sp>
            <p:nvSpPr>
              <p:cNvPr id="27" name="Flèche droite 26"/>
              <p:cNvSpPr/>
              <p:nvPr/>
            </p:nvSpPr>
            <p:spPr>
              <a:xfrm>
                <a:off x="5799205" y="2276872"/>
                <a:ext cx="576064" cy="288032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8" name="ZoneTexte 37"/>
            <p:cNvSpPr txBox="1"/>
            <p:nvPr/>
          </p:nvSpPr>
          <p:spPr>
            <a:xfrm>
              <a:off x="179512" y="1628800"/>
              <a:ext cx="71271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fr-FR" b="1" dirty="0">
                  <a:solidFill>
                    <a:srgbClr val="FFFF00"/>
                  </a:solidFill>
                </a:rPr>
                <a:t> Brevet Fédéral</a:t>
              </a:r>
              <a:r>
                <a:rPr lang="fr-FR" b="1" u="sng" dirty="0">
                  <a:solidFill>
                    <a:srgbClr val="FFFF00"/>
                  </a:solidFill>
                </a:rPr>
                <a:t> BABY RUGBY </a:t>
              </a:r>
              <a:r>
                <a:rPr lang="fr-FR" b="1" dirty="0">
                  <a:solidFill>
                    <a:srgbClr val="FFFF00"/>
                  </a:solidFill>
                </a:rPr>
                <a:t>=&gt; Catégorie 3ans à -6ans – 30h</a:t>
              </a:r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179512" y="3659425"/>
            <a:ext cx="8609061" cy="1795091"/>
            <a:chOff x="179512" y="3659425"/>
            <a:chExt cx="8609061" cy="1795091"/>
          </a:xfrm>
        </p:grpSpPr>
        <p:grpSp>
          <p:nvGrpSpPr>
            <p:cNvPr id="5" name="Groupe 34"/>
            <p:cNvGrpSpPr/>
            <p:nvPr/>
          </p:nvGrpSpPr>
          <p:grpSpPr>
            <a:xfrm>
              <a:off x="179513" y="3659425"/>
              <a:ext cx="8609060" cy="369332"/>
              <a:chOff x="539552" y="4221088"/>
              <a:chExt cx="7885385" cy="369332"/>
            </a:xfrm>
          </p:grpSpPr>
          <p:sp>
            <p:nvSpPr>
              <p:cNvPr id="18" name="ZoneTexte 17"/>
              <p:cNvSpPr txBox="1"/>
              <p:nvPr/>
            </p:nvSpPr>
            <p:spPr>
              <a:xfrm>
                <a:off x="539552" y="4221088"/>
                <a:ext cx="5616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Font typeface="Arial" pitchFamily="34" charset="0"/>
                  <a:buChar char="•"/>
                </a:pPr>
                <a:r>
                  <a:rPr lang="fr-FR" b="1" dirty="0"/>
                  <a:t> Brevet Fédéral  Perfectionnement   (BFPERF)</a:t>
                </a:r>
                <a:endParaRPr lang="fr-FR" dirty="0"/>
              </a:p>
            </p:txBody>
          </p:sp>
          <p:sp>
            <p:nvSpPr>
              <p:cNvPr id="28" name="ZoneTexte 27"/>
              <p:cNvSpPr txBox="1"/>
              <p:nvPr/>
            </p:nvSpPr>
            <p:spPr>
              <a:xfrm>
                <a:off x="6162737" y="4221088"/>
                <a:ext cx="2262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/>
                  <a:t>-16 ; -18 ans – 60h</a:t>
                </a:r>
                <a:endParaRPr lang="fr-FR" dirty="0"/>
              </a:p>
            </p:txBody>
          </p:sp>
          <p:sp>
            <p:nvSpPr>
              <p:cNvPr id="30" name="Flèche droite 29"/>
              <p:cNvSpPr/>
              <p:nvPr/>
            </p:nvSpPr>
            <p:spPr>
              <a:xfrm>
                <a:off x="5451758" y="4293096"/>
                <a:ext cx="576064" cy="288032"/>
              </a:xfrm>
              <a:prstGeom prst="rightArrow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6" name="Groupe 35"/>
            <p:cNvGrpSpPr/>
            <p:nvPr/>
          </p:nvGrpSpPr>
          <p:grpSpPr>
            <a:xfrm>
              <a:off x="179512" y="4336300"/>
              <a:ext cx="7762266" cy="441340"/>
              <a:chOff x="539552" y="4869160"/>
              <a:chExt cx="6645484" cy="441340"/>
            </a:xfrm>
          </p:grpSpPr>
          <p:sp>
            <p:nvSpPr>
              <p:cNvPr id="19" name="ZoneTexte 18"/>
              <p:cNvSpPr txBox="1"/>
              <p:nvPr/>
            </p:nvSpPr>
            <p:spPr>
              <a:xfrm>
                <a:off x="539552" y="4869160"/>
                <a:ext cx="49685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Font typeface="Arial" pitchFamily="34" charset="0"/>
                  <a:buChar char="•"/>
                </a:pPr>
                <a:r>
                  <a:rPr lang="fr-FR" b="1" dirty="0"/>
                  <a:t> Brevet Fédéral  Optimisation  (BF OPTI)</a:t>
                </a:r>
                <a:endParaRPr lang="fr-FR" dirty="0"/>
              </a:p>
            </p:txBody>
          </p:sp>
          <p:sp>
            <p:nvSpPr>
              <p:cNvPr id="29" name="Flèche droite 28"/>
              <p:cNvSpPr/>
              <p:nvPr/>
            </p:nvSpPr>
            <p:spPr>
              <a:xfrm>
                <a:off x="4608319" y="4969972"/>
                <a:ext cx="576064" cy="288032"/>
              </a:xfrm>
              <a:prstGeom prst="rightArrow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1" name="ZoneTexte 30"/>
              <p:cNvSpPr txBox="1"/>
              <p:nvPr/>
            </p:nvSpPr>
            <p:spPr>
              <a:xfrm>
                <a:off x="5614286" y="4941168"/>
                <a:ext cx="15707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/>
                  <a:t>&gt; 18 ans – 60h</a:t>
                </a:r>
                <a:endParaRPr lang="fr-FR" dirty="0"/>
              </a:p>
            </p:txBody>
          </p:sp>
        </p:grpSp>
        <p:sp>
          <p:nvSpPr>
            <p:cNvPr id="39" name="Rectangle 38"/>
            <p:cNvSpPr/>
            <p:nvPr/>
          </p:nvSpPr>
          <p:spPr>
            <a:xfrm>
              <a:off x="179512" y="5085184"/>
              <a:ext cx="536302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fr-FR" dirty="0"/>
                <a:t>  BF RUGBY à 5 – Loisir et </a:t>
              </a:r>
              <a:r>
                <a:rPr lang="fr-FR" dirty="0" err="1"/>
                <a:t>Bien-Etre</a:t>
              </a:r>
              <a:r>
                <a:rPr lang="fr-FR" dirty="0"/>
                <a:t>   -20h/45h </a:t>
              </a:r>
            </a:p>
          </p:txBody>
        </p:sp>
      </p:grpSp>
      <p:sp>
        <p:nvSpPr>
          <p:cNvPr id="34" name="ZoneTexte 33"/>
          <p:cNvSpPr txBox="1"/>
          <p:nvPr/>
        </p:nvSpPr>
        <p:spPr>
          <a:xfrm>
            <a:off x="539552" y="6021288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- Renouvellement des BF : tous les 5 ans</a:t>
            </a:r>
          </a:p>
          <a:p>
            <a:r>
              <a:rPr lang="fr-FR" dirty="0">
                <a:solidFill>
                  <a:srgbClr val="FFFF00"/>
                </a:solidFill>
              </a:rPr>
              <a:t>- Passerelles entre les BF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oneTexte 20"/>
          <p:cNvSpPr txBox="1"/>
          <p:nvPr/>
        </p:nvSpPr>
        <p:spPr>
          <a:xfrm>
            <a:off x="251520" y="908720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FF00"/>
                </a:solidFill>
              </a:rPr>
              <a:t>La formation : Où, quand, comment, par qui..?</a:t>
            </a:r>
          </a:p>
          <a:p>
            <a:r>
              <a:rPr lang="fr-FR" sz="2000" b="1" dirty="0">
                <a:solidFill>
                  <a:srgbClr val="FFFF00"/>
                </a:solidFill>
              </a:rPr>
              <a:t>Comment s’inscrire..?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323528" y="1700808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Gestion par la Ligue </a:t>
            </a:r>
            <a:r>
              <a:rPr lang="fr-FR" b="1" dirty="0" err="1"/>
              <a:t>AuRA</a:t>
            </a:r>
            <a:r>
              <a:rPr lang="fr-FR" b="1" dirty="0"/>
              <a:t> …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043608" y="2276872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Inscriptions en ligne</a:t>
            </a:r>
          </a:p>
          <a:p>
            <a:pPr algn="ctr"/>
            <a:r>
              <a:rPr lang="fr-FR" sz="1600" b="1" dirty="0">
                <a:solidFill>
                  <a:srgbClr val="FFFF00"/>
                </a:solidFill>
              </a:rPr>
              <a:t>Via les clubs (Référent formation club)</a:t>
            </a:r>
          </a:p>
        </p:txBody>
      </p:sp>
      <p:sp>
        <p:nvSpPr>
          <p:cNvPr id="23" name="Rectangle 3"/>
          <p:cNvSpPr txBox="1">
            <a:spLocks/>
          </p:cNvSpPr>
          <p:nvPr/>
        </p:nvSpPr>
        <p:spPr>
          <a:xfrm>
            <a:off x="107504" y="116632"/>
            <a:ext cx="6120680" cy="5760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algn="ctr">
              <a:buFont typeface="Wingdings" pitchFamily="2" charset="2"/>
              <a:buChar char="v"/>
            </a:pPr>
            <a:r>
              <a:rPr lang="fr-FR" sz="2000" b="1" dirty="0">
                <a:latin typeface="Arial Black" pitchFamily="34" charset="0"/>
              </a:rPr>
              <a:t>   Formation des Educateurs (Suite)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5536" y="3068960"/>
            <a:ext cx="6696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/>
              <a:t>Retrouvez toutes les informations dans : </a:t>
            </a:r>
          </a:p>
          <a:p>
            <a:pPr algn="ctr"/>
            <a:r>
              <a:rPr lang="fr-FR" sz="2000" b="1" dirty="0"/>
              <a:t>le guide de la formation 2025/2026</a:t>
            </a:r>
            <a:endParaRPr lang="fr-FR" sz="2000" dirty="0"/>
          </a:p>
        </p:txBody>
      </p:sp>
      <p:sp>
        <p:nvSpPr>
          <p:cNvPr id="15" name="ZoneTexte 14"/>
          <p:cNvSpPr txBox="1"/>
          <p:nvPr/>
        </p:nvSpPr>
        <p:spPr>
          <a:xfrm>
            <a:off x="395536" y="378904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/>
              <a:t>Guides de présentation:</a:t>
            </a:r>
          </a:p>
          <a:p>
            <a:pPr lvl="2">
              <a:buFont typeface="Courier New" pitchFamily="49" charset="0"/>
              <a:buChar char="o"/>
            </a:pPr>
            <a:r>
              <a:rPr lang="fr-FR" sz="2000" b="1" i="1" dirty="0"/>
              <a:t>  Site FFR </a:t>
            </a:r>
          </a:p>
          <a:p>
            <a:pPr lvl="2"/>
            <a:r>
              <a:rPr lang="fr-FR" sz="1400" b="1" i="1" dirty="0"/>
              <a:t>FFR / Etre acteur / Entraîneur-Educateur / Devenir Educateur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95536" y="4869160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FFFF00"/>
                </a:solidFill>
              </a:rPr>
              <a:t>Inscriptions en ligne :</a:t>
            </a:r>
          </a:p>
          <a:p>
            <a:pPr lvl="1">
              <a:buFont typeface="Courier New" pitchFamily="49" charset="0"/>
              <a:buChar char="o"/>
            </a:pPr>
            <a:r>
              <a:rPr lang="fr-FR" sz="2000" b="1" i="1" dirty="0">
                <a:solidFill>
                  <a:srgbClr val="FFFF00"/>
                </a:solidFill>
              </a:rPr>
              <a:t>  Site </a:t>
            </a:r>
            <a:r>
              <a:rPr lang="fr-FR" sz="2000" b="1" i="1" dirty="0" err="1">
                <a:solidFill>
                  <a:srgbClr val="FFFF00"/>
                </a:solidFill>
              </a:rPr>
              <a:t>AuRA</a:t>
            </a:r>
            <a:r>
              <a:rPr lang="fr-FR" sz="2000" b="1" i="1" dirty="0">
                <a:solidFill>
                  <a:srgbClr val="FFFF00"/>
                </a:solidFill>
              </a:rPr>
              <a:t> Rugby </a:t>
            </a:r>
          </a:p>
          <a:p>
            <a:pPr lvl="1"/>
            <a:r>
              <a:rPr lang="fr-FR" sz="1400" b="1" i="1" dirty="0" err="1">
                <a:solidFill>
                  <a:srgbClr val="FFFF00"/>
                </a:solidFill>
              </a:rPr>
              <a:t>AuRA</a:t>
            </a:r>
            <a:r>
              <a:rPr lang="fr-FR" sz="1400" b="1" i="1" dirty="0">
                <a:solidFill>
                  <a:srgbClr val="FFFF00"/>
                </a:solidFill>
              </a:rPr>
              <a:t> / S’engager / Devenir Educateur-</a:t>
            </a:r>
            <a:r>
              <a:rPr lang="fr-FR" sz="1400" b="1" i="1" dirty="0" err="1">
                <a:solidFill>
                  <a:srgbClr val="FFFF00"/>
                </a:solidFill>
              </a:rPr>
              <a:t>trice</a:t>
            </a:r>
            <a:r>
              <a:rPr lang="fr-FR" sz="1400" b="1" i="1" dirty="0">
                <a:solidFill>
                  <a:srgbClr val="FFFF00"/>
                </a:solidFill>
              </a:rPr>
              <a:t> / Choisir sa formation</a:t>
            </a:r>
          </a:p>
          <a:p>
            <a:pPr lvl="1"/>
            <a:r>
              <a:rPr lang="fr-FR" sz="1400" b="1" i="1" dirty="0">
                <a:solidFill>
                  <a:srgbClr val="FFFF00"/>
                </a:solidFill>
              </a:rPr>
              <a:t>Encart  Page Formation Fédérales / Choisir sa formation / Inscription</a:t>
            </a:r>
          </a:p>
          <a:p>
            <a:pPr lvl="1"/>
            <a:endParaRPr lang="fr-FR" sz="1400" b="1" i="1" dirty="0">
              <a:solidFill>
                <a:srgbClr val="FFFF00"/>
              </a:solidFill>
            </a:endParaRPr>
          </a:p>
          <a:p>
            <a:pPr lvl="1"/>
            <a:r>
              <a:rPr lang="fr-FR" sz="1400" b="1" i="1" dirty="0">
                <a:solidFill>
                  <a:srgbClr val="FFFF00"/>
                </a:solidFill>
              </a:rPr>
              <a:t>https://www.iref.aurarugby.fr/formation-federale/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7504" y="0"/>
            <a:ext cx="36904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3200" b="1" dirty="0">
                <a:solidFill>
                  <a:srgbClr val="FFFF00"/>
                </a:solidFill>
              </a:rPr>
              <a:t>  </a:t>
            </a:r>
            <a:r>
              <a:rPr lang="fr-FR" sz="3200" b="1" dirty="0"/>
              <a:t>Labellisation</a:t>
            </a:r>
            <a:r>
              <a:rPr lang="fr-FR" sz="3200" dirty="0">
                <a:solidFill>
                  <a:srgbClr val="FFFF00"/>
                </a:solidFill>
              </a:rPr>
              <a:t>…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2844" y="2060848"/>
            <a:ext cx="88583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1600" b="1" dirty="0">
                <a:cs typeface="Times New Roman" pitchFamily="18" charset="0"/>
              </a:rPr>
              <a:t>  </a:t>
            </a:r>
            <a:r>
              <a:rPr lang="fr-FR" sz="1600" b="1" dirty="0">
                <a:solidFill>
                  <a:srgbClr val="FFFF00"/>
                </a:solidFill>
                <a:cs typeface="Times New Roman" pitchFamily="18" charset="0"/>
              </a:rPr>
              <a:t>Les  dossiers CD01 2026 :  </a:t>
            </a:r>
            <a:r>
              <a:rPr lang="fr-FR" sz="1600" i="1" dirty="0">
                <a:solidFill>
                  <a:srgbClr val="FFFF00"/>
                </a:solidFill>
                <a:cs typeface="Times New Roman" pitchFamily="18" charset="0"/>
              </a:rPr>
              <a:t>A confirmer !</a:t>
            </a:r>
            <a:endParaRPr lang="fr-FR" sz="1600" dirty="0">
              <a:cs typeface="Times New Roman" pitchFamily="18" charset="0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600" dirty="0">
                <a:cs typeface="Times New Roman" pitchFamily="18" charset="0"/>
              </a:rPr>
              <a:t>  4  Dossiers Renouvellement 4 ans :</a:t>
            </a:r>
          </a:p>
          <a:p>
            <a:pPr lvl="3" fontAlgn="auto">
              <a:spcAft>
                <a:spcPts val="0"/>
              </a:spcAft>
              <a:defRPr/>
            </a:pPr>
            <a:r>
              <a:rPr lang="fr-FR" sz="1600" b="1" dirty="0">
                <a:cs typeface="Times New Roman" pitchFamily="18" charset="0"/>
              </a:rPr>
              <a:t> </a:t>
            </a:r>
            <a:r>
              <a:rPr lang="fr-FR" sz="1600" b="1" dirty="0">
                <a:solidFill>
                  <a:srgbClr val="FFFF00"/>
                </a:solidFill>
                <a:cs typeface="Times New Roman" pitchFamily="18" charset="0"/>
              </a:rPr>
              <a:t>Gex ; Bugey ; Nantua ; Hte Bresse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600" dirty="0">
                <a:cs typeface="Times New Roman" pitchFamily="18" charset="0"/>
              </a:rPr>
              <a:t>  1 dossier visite 2 ans : </a:t>
            </a:r>
            <a:r>
              <a:rPr lang="fr-FR" sz="1600" b="1" dirty="0">
                <a:solidFill>
                  <a:srgbClr val="FFFF00"/>
                </a:solidFill>
                <a:cs typeface="Times New Roman" pitchFamily="18" charset="0"/>
              </a:rPr>
              <a:t>Bourg USB ; Etoile Bugey ; Viriat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600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fr-FR" sz="1600" dirty="0">
                <a:cs typeface="Times New Roman" pitchFamily="18" charset="0"/>
              </a:rPr>
              <a:t>Visite annuelle pour les clubs 3* : </a:t>
            </a:r>
            <a:r>
              <a:rPr lang="fr-FR" sz="1200" dirty="0">
                <a:cs typeface="Times New Roman" pitchFamily="18" charset="0"/>
              </a:rPr>
              <a:t>(A confirmer</a:t>
            </a:r>
            <a:r>
              <a:rPr lang="fr-FR" sz="1600" dirty="0">
                <a:cs typeface="Times New Roman" pitchFamily="18" charset="0"/>
              </a:rPr>
              <a:t>) </a:t>
            </a:r>
            <a:r>
              <a:rPr lang="fr-FR" sz="1600" b="1" dirty="0">
                <a:solidFill>
                  <a:srgbClr val="FFFF00"/>
                </a:solidFill>
                <a:cs typeface="Times New Roman" pitchFamily="18" charset="0"/>
              </a:rPr>
              <a:t>Bourg USB ; </a:t>
            </a:r>
            <a:r>
              <a:rPr lang="fr-FR" sz="1600" b="1" dirty="0" err="1">
                <a:solidFill>
                  <a:srgbClr val="FFFF00"/>
                </a:solidFill>
                <a:cs typeface="Times New Roman" pitchFamily="18" charset="0"/>
              </a:rPr>
              <a:t>Montrevel</a:t>
            </a:r>
            <a:r>
              <a:rPr lang="fr-FR" sz="1600" b="1" dirty="0">
                <a:solidFill>
                  <a:srgbClr val="FFFF00"/>
                </a:solidFill>
                <a:cs typeface="Times New Roman" pitchFamily="18" charset="0"/>
              </a:rPr>
              <a:t> ; </a:t>
            </a:r>
            <a:r>
              <a:rPr lang="fr-FR" sz="1600" b="1" dirty="0" err="1">
                <a:solidFill>
                  <a:srgbClr val="FFFF00"/>
                </a:solidFill>
                <a:cs typeface="Times New Roman" pitchFamily="18" charset="0"/>
              </a:rPr>
              <a:t>Servette</a:t>
            </a:r>
            <a:r>
              <a:rPr lang="fr-FR" sz="1600" b="1" dirty="0">
                <a:solidFill>
                  <a:srgbClr val="FFFF00"/>
                </a:solidFill>
                <a:cs typeface="Times New Roman" pitchFamily="18" charset="0"/>
              </a:rPr>
              <a:t> Genève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928662" y="5500702"/>
            <a:ext cx="6786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err="1">
                <a:solidFill>
                  <a:srgbClr val="00FF00"/>
                </a:solidFill>
              </a:rPr>
              <a:t>Déc</a:t>
            </a:r>
            <a:r>
              <a:rPr lang="fr-FR" sz="1600" b="1" dirty="0">
                <a:solidFill>
                  <a:srgbClr val="00FF00"/>
                </a:solidFill>
              </a:rPr>
              <a:t>-</a:t>
            </a:r>
            <a:r>
              <a:rPr lang="fr-FR" sz="1600" b="1" dirty="0" err="1">
                <a:solidFill>
                  <a:srgbClr val="00FF00"/>
                </a:solidFill>
              </a:rPr>
              <a:t>Janv</a:t>
            </a:r>
            <a:r>
              <a:rPr lang="fr-FR" sz="1600" b="1" dirty="0">
                <a:solidFill>
                  <a:srgbClr val="00FF00"/>
                </a:solidFill>
              </a:rPr>
              <a:t> : Contacts par les CTC seront pris auprès des </a:t>
            </a:r>
            <a:r>
              <a:rPr lang="fr-FR" sz="1600" b="1" dirty="0" err="1">
                <a:solidFill>
                  <a:srgbClr val="00FF00"/>
                </a:solidFill>
              </a:rPr>
              <a:t>EdR</a:t>
            </a:r>
            <a:r>
              <a:rPr lang="fr-FR" sz="1600" b="1" dirty="0">
                <a:solidFill>
                  <a:srgbClr val="00FF00"/>
                </a:solidFill>
              </a:rPr>
              <a:t>  concernées en vue d’établir l'agenda des RV.</a:t>
            </a:r>
          </a:p>
        </p:txBody>
      </p:sp>
      <p:grpSp>
        <p:nvGrpSpPr>
          <p:cNvPr id="30" name="Groupe 29"/>
          <p:cNvGrpSpPr/>
          <p:nvPr/>
        </p:nvGrpSpPr>
        <p:grpSpPr>
          <a:xfrm>
            <a:off x="1043608" y="620688"/>
            <a:ext cx="7056784" cy="1355378"/>
            <a:chOff x="1115616" y="908720"/>
            <a:chExt cx="6624736" cy="1355378"/>
          </a:xfrm>
          <a:solidFill>
            <a:schemeClr val="tx2">
              <a:lumMod val="10000"/>
            </a:schemeClr>
          </a:solidFill>
        </p:grpSpPr>
        <p:sp>
          <p:nvSpPr>
            <p:cNvPr id="23" name="ZoneTexte 22"/>
            <p:cNvSpPr txBox="1"/>
            <p:nvPr/>
          </p:nvSpPr>
          <p:spPr>
            <a:xfrm>
              <a:off x="1115616" y="908720"/>
              <a:ext cx="1584176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Labellisation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627784" y="908720"/>
              <a:ext cx="2249334" cy="369332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3 Niveaux *   **   ***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1907704" y="1340768"/>
              <a:ext cx="5832648" cy="9233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Renouvellement : 4 ans Labellisés en 2022</a:t>
              </a:r>
            </a:p>
            <a:p>
              <a:r>
                <a:rPr lang="fr-FR" b="1" dirty="0">
                  <a:solidFill>
                    <a:srgbClr val="FFFF00"/>
                  </a:solidFill>
                </a:rPr>
                <a:t>Visite contrôle : 2 ans labellisés en 2024</a:t>
              </a:r>
            </a:p>
            <a:p>
              <a:r>
                <a:rPr lang="fr-FR" b="1" dirty="0">
                  <a:solidFill>
                    <a:srgbClr val="FF0000"/>
                  </a:solidFill>
                </a:rPr>
                <a:t>Visite annuelle pour les clubs 3*</a:t>
              </a: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1071538" y="3643314"/>
            <a:ext cx="6596806" cy="1800169"/>
            <a:chOff x="1071538" y="3643314"/>
            <a:chExt cx="6596806" cy="1800169"/>
          </a:xfrm>
        </p:grpSpPr>
        <p:sp>
          <p:nvSpPr>
            <p:cNvPr id="31" name="ZoneTexte 30"/>
            <p:cNvSpPr txBox="1"/>
            <p:nvPr/>
          </p:nvSpPr>
          <p:spPr>
            <a:xfrm>
              <a:off x="1071538" y="3643314"/>
              <a:ext cx="1440160" cy="923330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FF00"/>
                  </a:solidFill>
                </a:rPr>
                <a:t>Pilotage des dossiers </a:t>
              </a:r>
            </a:p>
          </p:txBody>
        </p:sp>
        <p:sp>
          <p:nvSpPr>
            <p:cNvPr id="32" name="Flèche droite 31"/>
            <p:cNvSpPr/>
            <p:nvPr/>
          </p:nvSpPr>
          <p:spPr>
            <a:xfrm>
              <a:off x="2714612" y="3714752"/>
              <a:ext cx="720080" cy="504056"/>
            </a:xfrm>
            <a:prstGeom prst="rightArrow">
              <a:avLst/>
            </a:prstGeom>
            <a:solidFill>
              <a:schemeClr val="bg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FF00"/>
                </a:solidFill>
              </a:endParaRP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3491880" y="3645024"/>
              <a:ext cx="4176464" cy="61555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FF00"/>
                  </a:solidFill>
                </a:rPr>
                <a:t>Binômes / secteur</a:t>
              </a:r>
            </a:p>
            <a:p>
              <a:pPr algn="ctr"/>
              <a:r>
                <a:rPr lang="fr-FR" sz="1600" b="1" dirty="0">
                  <a:solidFill>
                    <a:srgbClr val="00FF00"/>
                  </a:solidFill>
                </a:rPr>
                <a:t>CTC + </a:t>
              </a:r>
              <a:r>
                <a:rPr lang="fr-FR" sz="1400" dirty="0">
                  <a:solidFill>
                    <a:srgbClr val="00FF00"/>
                  </a:solidFill>
                </a:rPr>
                <a:t> </a:t>
              </a:r>
              <a:r>
                <a:rPr lang="fr-FR" sz="1400" b="1" dirty="0">
                  <a:solidFill>
                    <a:srgbClr val="00FF00"/>
                  </a:solidFill>
                </a:rPr>
                <a:t>Référent Bassin </a:t>
              </a:r>
              <a:r>
                <a:rPr lang="fr-FR" sz="1400" b="1" dirty="0" err="1">
                  <a:solidFill>
                    <a:srgbClr val="00FF00"/>
                  </a:solidFill>
                </a:rPr>
                <a:t>EdR</a:t>
              </a:r>
              <a:r>
                <a:rPr lang="fr-FR" sz="1400" b="1" dirty="0">
                  <a:solidFill>
                    <a:srgbClr val="00FF00"/>
                  </a:solidFill>
                </a:rPr>
                <a:t> CD01</a:t>
              </a:r>
            </a:p>
          </p:txBody>
        </p:sp>
        <p:sp>
          <p:nvSpPr>
            <p:cNvPr id="34" name="Flèche vers le bas 33"/>
            <p:cNvSpPr/>
            <p:nvPr/>
          </p:nvSpPr>
          <p:spPr>
            <a:xfrm>
              <a:off x="4788024" y="4365104"/>
              <a:ext cx="504056" cy="360040"/>
            </a:xfrm>
            <a:prstGeom prst="down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3923928" y="4797152"/>
              <a:ext cx="2592288" cy="646331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err="1">
                  <a:solidFill>
                    <a:srgbClr val="FFFF00"/>
                  </a:solidFill>
                </a:rPr>
                <a:t>EdR</a:t>
              </a:r>
              <a:r>
                <a:rPr lang="fr-FR" dirty="0">
                  <a:solidFill>
                    <a:srgbClr val="FFFF00"/>
                  </a:solidFill>
                </a:rPr>
                <a:t> Club</a:t>
              </a:r>
            </a:p>
            <a:p>
              <a:pPr algn="ctr"/>
              <a:r>
                <a:rPr lang="fr-FR" dirty="0">
                  <a:solidFill>
                    <a:srgbClr val="FFFF00"/>
                  </a:solidFill>
                </a:rPr>
                <a:t>1 club = 1 labellisation</a:t>
              </a:r>
            </a:p>
          </p:txBody>
        </p:sp>
      </p:grpSp>
      <p:sp>
        <p:nvSpPr>
          <p:cNvPr id="17" name="ZoneTexte 16"/>
          <p:cNvSpPr txBox="1"/>
          <p:nvPr/>
        </p:nvSpPr>
        <p:spPr>
          <a:xfrm>
            <a:off x="1071538" y="6357958"/>
            <a:ext cx="6264696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Dossiers  Label : Ne pas attendre la dernière minute!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  <p:bldP spid="1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6"/>
          <p:cNvGrpSpPr/>
          <p:nvPr/>
        </p:nvGrpSpPr>
        <p:grpSpPr>
          <a:xfrm>
            <a:off x="179512" y="5877272"/>
            <a:ext cx="8352928" cy="461665"/>
            <a:chOff x="395536" y="4365104"/>
            <a:chExt cx="8352928" cy="461665"/>
          </a:xfrm>
          <a:solidFill>
            <a:srgbClr val="FFCC00"/>
          </a:solidFill>
        </p:grpSpPr>
        <p:sp>
          <p:nvSpPr>
            <p:cNvPr id="49" name="ZoneTexte 48"/>
            <p:cNvSpPr txBox="1"/>
            <p:nvPr/>
          </p:nvSpPr>
          <p:spPr>
            <a:xfrm>
              <a:off x="5580112" y="4365104"/>
              <a:ext cx="3168352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fr-FR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395536" y="4437112"/>
              <a:ext cx="4176464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fr-FR" b="1" dirty="0">
                  <a:solidFill>
                    <a:srgbClr val="0000FF"/>
                  </a:solidFill>
                </a:rPr>
                <a:t> Compte de messagerie </a:t>
              </a:r>
              <a:r>
                <a:rPr lang="fr-FR" b="1" dirty="0" err="1">
                  <a:solidFill>
                    <a:srgbClr val="0000FF"/>
                  </a:solidFill>
                </a:rPr>
                <a:t>EdR</a:t>
              </a:r>
              <a:r>
                <a:rPr lang="fr-FR" b="1" dirty="0">
                  <a:solidFill>
                    <a:srgbClr val="0000FF"/>
                  </a:solidFill>
                </a:rPr>
                <a:t> CD01</a:t>
              </a:r>
            </a:p>
          </p:txBody>
        </p:sp>
        <p:sp>
          <p:nvSpPr>
            <p:cNvPr id="53" name="Flèche droite 52"/>
            <p:cNvSpPr/>
            <p:nvPr/>
          </p:nvSpPr>
          <p:spPr>
            <a:xfrm>
              <a:off x="4860032" y="4437112"/>
              <a:ext cx="432048" cy="360040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" name="Groupe 42"/>
          <p:cNvGrpSpPr/>
          <p:nvPr/>
        </p:nvGrpSpPr>
        <p:grpSpPr>
          <a:xfrm>
            <a:off x="251520" y="1628800"/>
            <a:ext cx="7618736" cy="2032486"/>
            <a:chOff x="395536" y="4797152"/>
            <a:chExt cx="7618736" cy="2032486"/>
          </a:xfrm>
        </p:grpSpPr>
        <p:grpSp>
          <p:nvGrpSpPr>
            <p:cNvPr id="4" name="Groupe 32"/>
            <p:cNvGrpSpPr/>
            <p:nvPr/>
          </p:nvGrpSpPr>
          <p:grpSpPr>
            <a:xfrm>
              <a:off x="395536" y="4797152"/>
              <a:ext cx="5267766" cy="1159679"/>
              <a:chOff x="683568" y="4509120"/>
              <a:chExt cx="5267766" cy="1159679"/>
            </a:xfrm>
          </p:grpSpPr>
          <p:sp>
            <p:nvSpPr>
              <p:cNvPr id="7" name="ZoneTexte 6"/>
              <p:cNvSpPr txBox="1"/>
              <p:nvPr/>
            </p:nvSpPr>
            <p:spPr>
              <a:xfrm>
                <a:off x="683568" y="4653136"/>
                <a:ext cx="1944216" cy="1015663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lvl="1" algn="ctr">
                  <a:buFont typeface="Wingdings" pitchFamily="2" charset="2"/>
                  <a:buChar char="Ø"/>
                </a:pPr>
                <a:r>
                  <a:rPr lang="fr-FR" sz="2000" b="1" dirty="0">
                    <a:solidFill>
                      <a:srgbClr val="FFFF00"/>
                    </a:solidFill>
                  </a:rPr>
                  <a:t>  Site</a:t>
                </a:r>
              </a:p>
              <a:p>
                <a:pPr lvl="1" algn="ctr"/>
                <a:r>
                  <a:rPr lang="fr-FR" sz="2000" b="1" dirty="0">
                    <a:solidFill>
                      <a:srgbClr val="FFFF00"/>
                    </a:solidFill>
                  </a:rPr>
                  <a:t> internet</a:t>
                </a:r>
              </a:p>
              <a:p>
                <a:pPr lvl="1" algn="ctr"/>
                <a:r>
                  <a:rPr lang="fr-FR" sz="2000" b="1" dirty="0">
                    <a:solidFill>
                      <a:srgbClr val="FFFF00"/>
                    </a:solidFill>
                  </a:rPr>
                  <a:t> CD01 </a:t>
                </a:r>
              </a:p>
            </p:txBody>
          </p:sp>
          <p:sp>
            <p:nvSpPr>
              <p:cNvPr id="17" name="Flèche droite 16"/>
              <p:cNvSpPr/>
              <p:nvPr/>
            </p:nvSpPr>
            <p:spPr>
              <a:xfrm>
                <a:off x="2843808" y="5157192"/>
                <a:ext cx="504056" cy="504056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419872" y="4509120"/>
                <a:ext cx="25314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b="1" dirty="0">
                    <a:solidFill>
                      <a:srgbClr val="FFFF00"/>
                    </a:solidFill>
                  </a:rPr>
                  <a:t>Page Ecole de Rugby</a:t>
                </a:r>
                <a:endParaRPr lang="fr-FR" sz="2400" b="1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4" name="Rectangle 53"/>
            <p:cNvSpPr/>
            <p:nvPr/>
          </p:nvSpPr>
          <p:spPr>
            <a:xfrm>
              <a:off x="3491880" y="5229200"/>
              <a:ext cx="4522392" cy="160043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400" dirty="0"/>
                <a:t>Annuaires </a:t>
              </a:r>
              <a:r>
                <a:rPr lang="fr-FR" sz="1400" dirty="0" err="1"/>
                <a:t>EdR</a:t>
              </a:r>
              <a:r>
                <a:rPr lang="fr-FR" sz="1400" dirty="0"/>
                <a:t> CD01 </a:t>
              </a:r>
            </a:p>
            <a:p>
              <a:r>
                <a:rPr lang="fr-FR" sz="1400" dirty="0"/>
                <a:t>Règlements…</a:t>
              </a:r>
            </a:p>
            <a:p>
              <a:r>
                <a:rPr lang="fr-FR" sz="1400" dirty="0"/>
                <a:t>Calendriers…</a:t>
              </a:r>
            </a:p>
            <a:p>
              <a:r>
                <a:rPr lang="fr-FR" sz="1400" dirty="0"/>
                <a:t>Poules…</a:t>
              </a:r>
            </a:p>
            <a:p>
              <a:r>
                <a:rPr lang="fr-FR" sz="1400" dirty="0"/>
                <a:t>Documents d'organisations…</a:t>
              </a:r>
            </a:p>
            <a:p>
              <a:r>
                <a:rPr lang="fr-FR" sz="1400" dirty="0"/>
                <a:t>Actualités, infos </a:t>
              </a:r>
              <a:r>
                <a:rPr lang="fr-FR" sz="1400" dirty="0" err="1"/>
                <a:t>EdR</a:t>
              </a:r>
              <a:r>
                <a:rPr lang="fr-FR" sz="1400" dirty="0"/>
                <a:t>…</a:t>
              </a:r>
            </a:p>
            <a:p>
              <a:r>
                <a:rPr lang="fr-FR" sz="1400" b="1" dirty="0">
                  <a:solidFill>
                    <a:srgbClr val="FFFF00"/>
                  </a:solidFill>
                </a:rPr>
                <a:t>+ photos… </a:t>
              </a:r>
              <a:r>
                <a:rPr lang="fr-FR" sz="1100" b="1" dirty="0">
                  <a:solidFill>
                    <a:srgbClr val="FFFF00"/>
                  </a:solidFill>
                </a:rPr>
                <a:t>Faire parvenir des photos de vos rassemblements</a:t>
              </a:r>
            </a:p>
          </p:txBody>
        </p:sp>
      </p:grpSp>
      <p:grpSp>
        <p:nvGrpSpPr>
          <p:cNvPr id="5" name="Groupe 35"/>
          <p:cNvGrpSpPr/>
          <p:nvPr/>
        </p:nvGrpSpPr>
        <p:grpSpPr>
          <a:xfrm>
            <a:off x="214282" y="4214818"/>
            <a:ext cx="5328021" cy="677108"/>
            <a:chOff x="-67715" y="4509120"/>
            <a:chExt cx="6482424" cy="677108"/>
          </a:xfrm>
        </p:grpSpPr>
        <p:sp>
          <p:nvSpPr>
            <p:cNvPr id="37" name="ZoneTexte 36"/>
            <p:cNvSpPr txBox="1"/>
            <p:nvPr/>
          </p:nvSpPr>
          <p:spPr>
            <a:xfrm>
              <a:off x="-67715" y="4509120"/>
              <a:ext cx="4906144" cy="677108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lvl="1">
                <a:buFont typeface="Wingdings" pitchFamily="2" charset="2"/>
                <a:buChar char="Ø"/>
              </a:pPr>
              <a:r>
                <a:rPr lang="fr-FR" sz="2400" b="1" dirty="0"/>
                <a:t> Courrier </a:t>
              </a:r>
              <a:r>
                <a:rPr lang="fr-FR" sz="2400" b="1" dirty="0" err="1"/>
                <a:t>EdR</a:t>
              </a:r>
              <a:r>
                <a:rPr lang="fr-FR" sz="2400" b="1" dirty="0"/>
                <a:t> CD01</a:t>
              </a:r>
            </a:p>
            <a:p>
              <a:pPr lvl="1"/>
              <a:r>
                <a:rPr lang="fr-FR" sz="1400" b="1" dirty="0">
                  <a:solidFill>
                    <a:srgbClr val="FFFF00"/>
                  </a:solidFill>
                </a:rPr>
                <a:t>Informations / Communiqués </a:t>
              </a:r>
              <a:r>
                <a:rPr lang="fr-FR" sz="1400" b="1" dirty="0" err="1">
                  <a:solidFill>
                    <a:srgbClr val="FFFF00"/>
                  </a:solidFill>
                </a:rPr>
                <a:t>EdR</a:t>
              </a:r>
              <a:r>
                <a:rPr lang="fr-FR" sz="1400" b="1" dirty="0">
                  <a:solidFill>
                    <a:srgbClr val="FFFF00"/>
                  </a:solidFill>
                </a:rPr>
                <a:t> CD01</a:t>
              </a:r>
            </a:p>
          </p:txBody>
        </p:sp>
        <p:sp>
          <p:nvSpPr>
            <p:cNvPr id="38" name="Flèche droite 37"/>
            <p:cNvSpPr/>
            <p:nvPr/>
          </p:nvSpPr>
          <p:spPr>
            <a:xfrm>
              <a:off x="5363394" y="4576568"/>
              <a:ext cx="1051315" cy="432048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6" name="ZoneTexte 45"/>
          <p:cNvSpPr txBox="1"/>
          <p:nvPr/>
        </p:nvSpPr>
        <p:spPr>
          <a:xfrm>
            <a:off x="323528" y="188640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800" b="1" dirty="0">
                <a:solidFill>
                  <a:srgbClr val="FFFF00"/>
                </a:solidFill>
                <a:latin typeface="Arial Black" pitchFamily="34" charset="0"/>
              </a:rPr>
              <a:t>  Communication </a:t>
            </a:r>
            <a:r>
              <a:rPr lang="fr-FR" sz="2800" b="1" dirty="0" err="1">
                <a:solidFill>
                  <a:srgbClr val="FFFF00"/>
                </a:solidFill>
                <a:latin typeface="Arial Black" pitchFamily="34" charset="0"/>
              </a:rPr>
              <a:t>EdR</a:t>
            </a:r>
            <a:r>
              <a:rPr lang="fr-FR" sz="2800" b="1" dirty="0">
                <a:solidFill>
                  <a:srgbClr val="FFFF00"/>
                </a:solidFill>
                <a:latin typeface="Arial Black" pitchFamily="34" charset="0"/>
              </a:rPr>
              <a:t> CD01…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786446" y="4214818"/>
            <a:ext cx="1845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Par courrier  @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6286512" y="1643050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Administrateur CD01</a:t>
            </a:r>
          </a:p>
          <a:p>
            <a:r>
              <a:rPr lang="fr-FR" sz="1600" dirty="0"/>
              <a:t>Ghislaine </a:t>
            </a:r>
            <a:r>
              <a:rPr lang="fr-FR" sz="1600" dirty="0" err="1"/>
              <a:t>Magdelaine</a:t>
            </a:r>
            <a:endParaRPr lang="fr-FR" sz="1600" dirty="0"/>
          </a:p>
        </p:txBody>
      </p:sp>
      <p:sp>
        <p:nvSpPr>
          <p:cNvPr id="56" name="ZoneTexte 55"/>
          <p:cNvSpPr txBox="1"/>
          <p:nvPr/>
        </p:nvSpPr>
        <p:spPr>
          <a:xfrm>
            <a:off x="6000760" y="2357430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Correspondant </a:t>
            </a:r>
            <a:r>
              <a:rPr lang="fr-FR" sz="1600" b="1" dirty="0" err="1"/>
              <a:t>EdR</a:t>
            </a:r>
            <a:r>
              <a:rPr lang="fr-FR" sz="1600" b="1" dirty="0"/>
              <a:t> CD01</a:t>
            </a:r>
          </a:p>
          <a:p>
            <a:pPr lvl="0"/>
            <a:r>
              <a:rPr lang="fr-FR" sz="1600" b="1" dirty="0"/>
              <a:t>Gilles GROCHOWSKI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39552" y="836712"/>
            <a:ext cx="756084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dirty="0">
                <a:solidFill>
                  <a:srgbClr val="FFFF00"/>
                </a:solidFill>
              </a:rPr>
              <a:t> Actualisation de l’annuaire </a:t>
            </a:r>
            <a:r>
              <a:rPr lang="fr-FR" dirty="0" err="1">
                <a:solidFill>
                  <a:srgbClr val="FFFF00"/>
                </a:solidFill>
              </a:rPr>
              <a:t>EdR</a:t>
            </a:r>
            <a:r>
              <a:rPr lang="fr-FR" dirty="0">
                <a:solidFill>
                  <a:srgbClr val="FFFF00"/>
                </a:solidFill>
              </a:rPr>
              <a:t> CD01 : formulaire </a:t>
            </a:r>
            <a:r>
              <a:rPr lang="fr-FR" dirty="0" err="1">
                <a:solidFill>
                  <a:srgbClr val="FFFF00"/>
                </a:solidFill>
              </a:rPr>
              <a:t>EdR</a:t>
            </a:r>
            <a:r>
              <a:rPr lang="fr-FR" dirty="0">
                <a:solidFill>
                  <a:srgbClr val="FFFF00"/>
                </a:solidFill>
              </a:rPr>
              <a:t> club  en cours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395536" y="278092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fr-FR" sz="1600" b="1" dirty="0"/>
              <a:t>Page </a:t>
            </a:r>
            <a:r>
              <a:rPr lang="fr-FR" sz="1600" b="1" dirty="0" err="1"/>
              <a:t>FaceBook</a:t>
            </a:r>
            <a:endParaRPr lang="fr-FR" sz="1600" b="1" dirty="0"/>
          </a:p>
        </p:txBody>
      </p:sp>
      <p:sp>
        <p:nvSpPr>
          <p:cNvPr id="23" name="Rectangle 22"/>
          <p:cNvSpPr/>
          <p:nvPr/>
        </p:nvSpPr>
        <p:spPr>
          <a:xfrm>
            <a:off x="7308304" y="0"/>
            <a:ext cx="1835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b="1" dirty="0"/>
              <a:t>Commission </a:t>
            </a:r>
            <a:r>
              <a:rPr lang="fr-FR" sz="800" b="1" dirty="0" err="1"/>
              <a:t>EdR</a:t>
            </a:r>
            <a:r>
              <a:rPr lang="fr-FR" sz="800" b="1" dirty="0"/>
              <a:t> CD01</a:t>
            </a:r>
          </a:p>
          <a:p>
            <a:pPr algn="ctr"/>
            <a:r>
              <a:rPr lang="fr-FR" sz="800" b="1" dirty="0"/>
              <a:t>Viriat  18 septembre 2025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29256" y="5929330"/>
            <a:ext cx="28809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edrcd01rugby@gmail.com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56" grpId="0"/>
      <p:bldP spid="2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 bwMode="auto">
          <a:xfrm>
            <a:off x="323528" y="116632"/>
            <a:ext cx="655272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extLst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 w="635">
                  <a:noFill/>
                </a:ln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Tournois sur invitation</a:t>
            </a:r>
            <a:endParaRPr kumimoji="0" lang="fr-FR" sz="4800" b="1" i="0" u="none" strike="noStrike" kern="1200" cap="none" spc="0" normalizeH="0" baseline="0" noProof="0" dirty="0">
              <a:ln w="635">
                <a:noFill/>
              </a:ln>
              <a:solidFill>
                <a:srgbClr val="FFFF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23528" y="908720"/>
            <a:ext cx="5962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Vous êtes club organisateur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2771800" y="1700808"/>
          <a:ext cx="590465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866813"/>
                <a:gridCol w="1293427"/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Niveau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EdR CD01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EdR</a:t>
                      </a:r>
                      <a:r>
                        <a:rPr lang="fr-FR" dirty="0"/>
                        <a:t> Ligues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EdR Fédérations</a:t>
                      </a:r>
                      <a:r>
                        <a:rPr lang="fr-FR" baseline="0" dirty="0"/>
                        <a:t> étrangères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Avis Autorisation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CD01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+ Ligue </a:t>
                      </a:r>
                      <a:r>
                        <a:rPr lang="fr-FR" dirty="0" err="1"/>
                        <a:t>AuRA</a:t>
                      </a:r>
                      <a:endParaRPr lang="fr-FR" dirty="0"/>
                    </a:p>
                    <a:p>
                      <a:pPr algn="ctr"/>
                      <a:r>
                        <a:rPr lang="fr-FR" sz="1200" dirty="0"/>
                        <a:t>(Accord par @)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+ Fédérale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323528" y="2060848"/>
            <a:ext cx="1944216" cy="923330"/>
          </a:xfrm>
          <a:prstGeom prst="rect">
            <a:avLst/>
          </a:prstGeom>
          <a:noFill/>
          <a:ln w="28575" cmpd="sng">
            <a:solidFill>
              <a:schemeClr val="bg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Cahier des charges</a:t>
            </a:r>
          </a:p>
          <a:p>
            <a:pPr algn="ctr"/>
            <a:r>
              <a:rPr lang="fr-FR" sz="1600" b="1" dirty="0"/>
              <a:t>D.A.O.T</a:t>
            </a:r>
            <a:r>
              <a:rPr lang="fr-FR" dirty="0"/>
              <a:t>.</a:t>
            </a:r>
          </a:p>
        </p:txBody>
      </p:sp>
      <p:sp>
        <p:nvSpPr>
          <p:cNvPr id="17" name="Flèche droite 16"/>
          <p:cNvSpPr/>
          <p:nvPr/>
        </p:nvSpPr>
        <p:spPr>
          <a:xfrm>
            <a:off x="2123728" y="2204864"/>
            <a:ext cx="576064" cy="36004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7" name="Groupe 26"/>
          <p:cNvGrpSpPr/>
          <p:nvPr/>
        </p:nvGrpSpPr>
        <p:grpSpPr>
          <a:xfrm>
            <a:off x="214282" y="4293096"/>
            <a:ext cx="8594220" cy="1282433"/>
            <a:chOff x="214282" y="4293096"/>
            <a:chExt cx="8594220" cy="1282433"/>
          </a:xfrm>
        </p:grpSpPr>
        <p:grpSp>
          <p:nvGrpSpPr>
            <p:cNvPr id="25" name="Groupe 24"/>
            <p:cNvGrpSpPr/>
            <p:nvPr/>
          </p:nvGrpSpPr>
          <p:grpSpPr>
            <a:xfrm>
              <a:off x="214282" y="4293096"/>
              <a:ext cx="5929354" cy="1282433"/>
              <a:chOff x="286290" y="3789040"/>
              <a:chExt cx="5929354" cy="1282433"/>
            </a:xfrm>
          </p:grpSpPr>
          <p:sp>
            <p:nvSpPr>
              <p:cNvPr id="18" name="ZoneTexte 17"/>
              <p:cNvSpPr txBox="1"/>
              <p:nvPr/>
            </p:nvSpPr>
            <p:spPr>
              <a:xfrm>
                <a:off x="323528" y="3789040"/>
                <a:ext cx="3320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fr-FR" sz="2800" b="1" u="sng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Vous êtes invités</a:t>
                </a:r>
                <a:endParaRPr lang="fr-FR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9" name="ZoneTexte 18"/>
              <p:cNvSpPr txBox="1"/>
              <p:nvPr/>
            </p:nvSpPr>
            <p:spPr>
              <a:xfrm>
                <a:off x="2929496" y="4425142"/>
                <a:ext cx="3286148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b="1" dirty="0"/>
                  <a:t>Autorisation  de sortie ligue </a:t>
                </a:r>
                <a:r>
                  <a:rPr lang="fr-FR" sz="1400" b="1" dirty="0" err="1"/>
                  <a:t>AuRA</a:t>
                </a:r>
                <a:endParaRPr lang="fr-FR" sz="1400" b="1" dirty="0"/>
              </a:p>
              <a:p>
                <a:pPr algn="ctr"/>
                <a:r>
                  <a:rPr lang="fr-FR" sz="1100" dirty="0"/>
                  <a:t>(Document en ligne sur CD01 / </a:t>
                </a:r>
                <a:r>
                  <a:rPr lang="fr-FR" sz="1100" dirty="0" err="1"/>
                  <a:t>AuRA</a:t>
                </a:r>
                <a:r>
                  <a:rPr lang="fr-FR" sz="1100" dirty="0"/>
                  <a:t>)</a:t>
                </a:r>
              </a:p>
            </p:txBody>
          </p:sp>
          <p:sp>
            <p:nvSpPr>
              <p:cNvPr id="20" name="Flèche droite 19"/>
              <p:cNvSpPr/>
              <p:nvPr/>
            </p:nvSpPr>
            <p:spPr>
              <a:xfrm>
                <a:off x="2357992" y="4496580"/>
                <a:ext cx="576064" cy="360040"/>
              </a:xfrm>
              <a:prstGeom prst="rightArrow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ZoneTexte 22"/>
              <p:cNvSpPr txBox="1"/>
              <p:nvPr/>
            </p:nvSpPr>
            <p:spPr>
              <a:xfrm>
                <a:off x="286290" y="4425142"/>
                <a:ext cx="2232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/>
                  <a:t>Tournoi extérieur ligue </a:t>
                </a:r>
                <a:r>
                  <a:rPr lang="fr-FR" dirty="0" err="1"/>
                  <a:t>AuRA</a:t>
                </a:r>
                <a:endParaRPr lang="fr-FR" dirty="0"/>
              </a:p>
            </p:txBody>
          </p:sp>
        </p:grpSp>
        <p:sp>
          <p:nvSpPr>
            <p:cNvPr id="22" name="ZoneTexte 21"/>
            <p:cNvSpPr txBox="1"/>
            <p:nvPr/>
          </p:nvSpPr>
          <p:spPr>
            <a:xfrm>
              <a:off x="6072198" y="5000636"/>
              <a:ext cx="2736304" cy="338554"/>
            </a:xfrm>
            <a:prstGeom prst="rect">
              <a:avLst/>
            </a:prstGeom>
            <a:solidFill>
              <a:srgbClr val="FFCC66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0000FF"/>
                  </a:solidFill>
                </a:rPr>
                <a:t>edrcd01rugby@gmail.com</a:t>
              </a:r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285720" y="3000372"/>
            <a:ext cx="2071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  </a:t>
            </a:r>
            <a:r>
              <a:rPr lang="fr-FR" sz="1100" dirty="0"/>
              <a:t>(En ligne site FFR --CD01)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357554" y="3357562"/>
            <a:ext cx="4104456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C00000"/>
                </a:solidFill>
                <a:latin typeface="Accord Heavy SF" pitchFamily="34" charset="0"/>
              </a:rPr>
              <a:t>Pas de phase finale ..!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 animBg="1"/>
      <p:bldP spid="17" grpId="0" animBg="1"/>
      <p:bldP spid="28" grpId="0"/>
      <p:bldP spid="3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/>
          </p:cNvSpPr>
          <p:nvPr/>
        </p:nvSpPr>
        <p:spPr>
          <a:xfrm>
            <a:off x="179512" y="404664"/>
            <a:ext cx="7416824" cy="7200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spc="-150" dirty="0">
                <a:effectLst/>
                <a:latin typeface="+mj-lt"/>
                <a:ea typeface="+mj-ea"/>
                <a:cs typeface="+mj-cs"/>
              </a:rPr>
              <a:t> Tournois sur invitation sur le CD01…</a:t>
            </a:r>
            <a:endParaRPr kumimoji="0" lang="fr-FR" sz="4000" b="1" i="0" u="none" strike="noStrike" kern="1200" cap="none" spc="-150" normalizeH="0" baseline="0" noProof="0" dirty="0"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51520" y="2564904"/>
          <a:ext cx="8541843" cy="4356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838"/>
                <a:gridCol w="1432478"/>
                <a:gridCol w="1376680"/>
                <a:gridCol w="1457783"/>
                <a:gridCol w="719393"/>
                <a:gridCol w="859035"/>
                <a:gridCol w="811636"/>
              </a:tblGrid>
              <a:tr h="591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Dates</a:t>
                      </a:r>
                    </a:p>
                    <a:p>
                      <a:pPr algn="ctr"/>
                      <a:r>
                        <a:rPr lang="fr-FR" sz="1050" b="0" dirty="0"/>
                        <a:t>Prévisions</a:t>
                      </a:r>
                      <a:r>
                        <a:rPr lang="fr-FR" sz="1050" b="0" baseline="0" dirty="0"/>
                        <a:t> au 12/09 /2024 Susceptibles de modifications – A confirmer</a:t>
                      </a:r>
                      <a:endParaRPr lang="fr-FR" sz="10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Club organisateur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Catégories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Appellation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Nb de clubs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Effectifs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Equipes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Pt de </a:t>
                      </a:r>
                      <a:r>
                        <a:rPr lang="fr-FR" sz="14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Veyle</a:t>
                      </a:r>
                      <a:endParaRPr lang="fr-FR" sz="14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-6 -8 -10 -12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Val de Saône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Meximieux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Muguet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Bugey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-6 -8 -10 -12 -14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Marc </a:t>
                      </a:r>
                      <a:r>
                        <a:rPr lang="fr-FR" sz="12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Rémond</a:t>
                      </a:r>
                      <a:endParaRPr lang="fr-FR" sz="1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Nantua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-6 -8 -10 -12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Le </a:t>
                      </a:r>
                      <a:r>
                        <a:rPr lang="fr-FR" sz="12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Catholard</a:t>
                      </a:r>
                      <a:endParaRPr lang="fr-FR" sz="1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Pont de Vaux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Challenge  A Temporal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Bourg USB PA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-6 -8 -10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-12 -14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Mini </a:t>
                      </a:r>
                      <a:r>
                        <a:rPr lang="fr-FR" sz="12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Pomathios</a:t>
                      </a:r>
                      <a:endParaRPr lang="fr-FR" sz="1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fr-FR" sz="12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Pomathios</a:t>
                      </a:r>
                      <a:endParaRPr lang="fr-FR" sz="1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Oyonnax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-6 -8 -10 -12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Sainvoirin</a:t>
                      </a:r>
                      <a:endParaRPr lang="fr-FR" sz="1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Gex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-6 -8 -10 -12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Hervé Ferreira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Meximieux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-6 voire -8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683568" y="126876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Prévisions 2024-2025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11560" y="1772816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Avis CD01 : </a:t>
            </a:r>
            <a:r>
              <a:rPr lang="fr-FR" sz="2800" b="1" i="1" dirty="0">
                <a:solidFill>
                  <a:srgbClr val="FFFF00"/>
                </a:solidFill>
              </a:rPr>
              <a:t>Ne pas se faire concurrence..!</a:t>
            </a:r>
            <a:endParaRPr lang="fr-FR" b="1" i="1" dirty="0">
              <a:solidFill>
                <a:srgbClr val="FFFF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/>
          </p:cNvSpPr>
          <p:nvPr/>
        </p:nvSpPr>
        <p:spPr>
          <a:xfrm>
            <a:off x="1259632" y="1484784"/>
            <a:ext cx="5832648" cy="3384376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La Commission EdR </a:t>
            </a:r>
            <a:r>
              <a:rPr kumimoji="0" lang="fr-FR" sz="40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CD01 vous remercie de votre attention.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1" i="0" u="none" strike="noStrike" kern="1200" cap="none" spc="-150" normalizeH="0" baseline="0" noProof="0" dirty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spc="-150" dirty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Bonne saison 2025 2026</a:t>
            </a:r>
            <a:endParaRPr kumimoji="0" lang="fr-FR" sz="4000" b="1" i="0" u="none" strike="noStrike" kern="1200" cap="none" spc="-150" normalizeH="0" baseline="0" noProof="0" dirty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27584" y="620688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spc="-150" dirty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Questions ?</a:t>
            </a:r>
          </a:p>
        </p:txBody>
      </p:sp>
      <p:sp>
        <p:nvSpPr>
          <p:cNvPr id="10" name="ZoneTexte 9"/>
          <p:cNvSpPr txBox="1"/>
          <p:nvPr/>
        </p:nvSpPr>
        <p:spPr>
          <a:xfrm rot="21177899">
            <a:off x="6764230" y="5926301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>
                <a:latin typeface="Aparajita" pitchFamily="34" charset="0"/>
                <a:cs typeface="Aparajita" pitchFamily="34" charset="0"/>
              </a:rPr>
              <a:t>Ouf !!</a:t>
            </a:r>
          </a:p>
          <a:p>
            <a:pPr algn="ctr"/>
            <a:r>
              <a:rPr lang="fr-FR" i="1" dirty="0">
                <a:latin typeface="Aparajita" pitchFamily="34" charset="0"/>
                <a:cs typeface="Aparajita" pitchFamily="34" charset="0"/>
              </a:rPr>
              <a:t>On boit un coup !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/>
          <p:cNvSpPr txBox="1">
            <a:spLocks/>
          </p:cNvSpPr>
          <p:nvPr/>
        </p:nvSpPr>
        <p:spPr>
          <a:xfrm>
            <a:off x="214282" y="0"/>
            <a:ext cx="6607066" cy="476672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fr-FR" sz="36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fr-FR" sz="32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Les encadrement techniques CD01</a:t>
            </a:r>
            <a:r>
              <a:rPr kumimoji="0" lang="fr-FR" sz="3600" b="1" i="0" u="none" strike="noStrike" kern="1200" cap="none" spc="-150" normalizeH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…</a:t>
            </a:r>
            <a:endParaRPr kumimoji="0" lang="fr-FR" sz="3600" b="1" i="0" u="none" strike="noStrike" kern="1200" cap="none" spc="-150" normalizeH="0" baseline="0" noProof="0" dirty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Groupe 25"/>
          <p:cNvGrpSpPr/>
          <p:nvPr/>
        </p:nvGrpSpPr>
        <p:grpSpPr>
          <a:xfrm>
            <a:off x="107504" y="2996952"/>
            <a:ext cx="3816424" cy="3721585"/>
            <a:chOff x="35496" y="2780928"/>
            <a:chExt cx="3816424" cy="3721585"/>
          </a:xfrm>
        </p:grpSpPr>
        <p:sp>
          <p:nvSpPr>
            <p:cNvPr id="19" name="ZoneTexte 18"/>
            <p:cNvSpPr txBox="1"/>
            <p:nvPr/>
          </p:nvSpPr>
          <p:spPr>
            <a:xfrm>
              <a:off x="35496" y="2780928"/>
              <a:ext cx="3816424" cy="2769989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rgbClr val="FFFF00"/>
                  </a:solidFill>
                </a:rPr>
                <a:t>Bassin 14 Bresse Dombes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AMBERIEU BUGEY XV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E M D PLAINE DE L AIN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ENTENTE ST AMOUR COLIGNY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ETOILE DU BUGEY RUGBY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R C CANTON MONTREVEL EN BRESSE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R C HAUTE BRESSE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R C VEYLE SAONE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R C VIRIAT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STADE ATH BOURG EN BRESSE</a:t>
              </a:r>
            </a:p>
            <a:p>
              <a:pPr algn="ctr"/>
              <a:r>
                <a:rPr lang="fr-FR" sz="1100" b="1" dirty="0">
                  <a:solidFill>
                    <a:srgbClr val="FFFF00"/>
                  </a:solidFill>
                </a:rPr>
                <a:t>U S BRESSANE</a:t>
              </a:r>
            </a:p>
            <a:p>
              <a:pPr algn="ctr"/>
              <a:r>
                <a:rPr lang="fr-FR" sz="1100" b="1" dirty="0"/>
                <a:t>VIOLETTES BRESSANES</a:t>
              </a:r>
            </a:p>
            <a:p>
              <a:pPr algn="ctr"/>
              <a:r>
                <a:rPr lang="fr-FR" sz="1100" b="1" dirty="0"/>
                <a:t>VIRIEU RUGBY CLUB</a:t>
              </a:r>
            </a:p>
            <a:p>
              <a:pPr algn="ctr"/>
              <a:r>
                <a:rPr lang="fr-FR" sz="1100" b="1" dirty="0"/>
                <a:t>XV SURANAIS</a:t>
              </a:r>
            </a:p>
            <a:p>
              <a:pPr algn="ctr"/>
              <a:r>
                <a:rPr lang="fr-FR" sz="1100" b="1" dirty="0"/>
                <a:t>LES CRAMP'O NEZ</a:t>
              </a:r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856654" y="5856182"/>
              <a:ext cx="25202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>
                  <a:solidFill>
                    <a:srgbClr val="FFFF00"/>
                  </a:solidFill>
                </a:rPr>
                <a:t>CTC</a:t>
              </a:r>
            </a:p>
            <a:p>
              <a:pPr algn="ctr"/>
              <a:r>
                <a:rPr lang="fr-FR" b="1" dirty="0">
                  <a:solidFill>
                    <a:srgbClr val="FFFF00"/>
                  </a:solidFill>
                </a:rPr>
                <a:t>Mathieu GHILARDI</a:t>
              </a:r>
            </a:p>
          </p:txBody>
        </p:sp>
        <p:sp>
          <p:nvSpPr>
            <p:cNvPr id="22" name="Flèche vers le bas 21"/>
            <p:cNvSpPr/>
            <p:nvPr/>
          </p:nvSpPr>
          <p:spPr>
            <a:xfrm>
              <a:off x="1642472" y="5498992"/>
              <a:ext cx="792088" cy="360040"/>
            </a:xfrm>
            <a:prstGeom prst="down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" name="Groupe 26"/>
          <p:cNvGrpSpPr/>
          <p:nvPr/>
        </p:nvGrpSpPr>
        <p:grpSpPr>
          <a:xfrm>
            <a:off x="4139952" y="2780928"/>
            <a:ext cx="4392488" cy="3080353"/>
            <a:chOff x="4067944" y="2564904"/>
            <a:chExt cx="4392488" cy="3080353"/>
          </a:xfrm>
        </p:grpSpPr>
        <p:sp>
          <p:nvSpPr>
            <p:cNvPr id="20" name="ZoneTexte 19"/>
            <p:cNvSpPr txBox="1"/>
            <p:nvPr/>
          </p:nvSpPr>
          <p:spPr>
            <a:xfrm>
              <a:off x="4067944" y="2564904"/>
              <a:ext cx="4392488" cy="206210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rgbClr val="FFFF00"/>
                  </a:solidFill>
                </a:rPr>
                <a:t>Bassin 15 Bugey Ht </a:t>
              </a:r>
              <a:r>
                <a:rPr lang="fr-FR" sz="2000" b="1" dirty="0" err="1">
                  <a:solidFill>
                    <a:srgbClr val="FFFF00"/>
                  </a:solidFill>
                </a:rPr>
                <a:t>Bugessien</a:t>
              </a:r>
              <a:endParaRPr lang="fr-FR" sz="2000" b="1" dirty="0">
                <a:solidFill>
                  <a:srgbClr val="FFFF00"/>
                </a:solidFill>
              </a:endParaRPr>
            </a:p>
            <a:p>
              <a:pPr algn="ctr"/>
              <a:r>
                <a:rPr lang="fr-FR" sz="1200" b="1" dirty="0">
                  <a:solidFill>
                    <a:srgbClr val="FFFF00"/>
                  </a:solidFill>
                </a:rPr>
                <a:t>R C LAVANCIA DORTAN</a:t>
              </a:r>
            </a:p>
            <a:p>
              <a:pPr algn="ctr"/>
              <a:r>
                <a:rPr lang="fr-FR" sz="1200" b="1" dirty="0">
                  <a:solidFill>
                    <a:srgbClr val="FFFF00"/>
                  </a:solidFill>
                </a:rPr>
                <a:t>RUGBY CLUB DU CANTON DE COLLONGES</a:t>
              </a:r>
            </a:p>
            <a:p>
              <a:pPr algn="ctr"/>
              <a:r>
                <a:rPr lang="fr-FR" sz="1200" b="1" dirty="0">
                  <a:solidFill>
                    <a:srgbClr val="FFFF00"/>
                  </a:solidFill>
                </a:rPr>
                <a:t>SERVETTE RUGBY CLUB</a:t>
              </a:r>
            </a:p>
            <a:p>
              <a:pPr algn="ctr"/>
              <a:r>
                <a:rPr lang="fr-FR" sz="1200" b="1" dirty="0">
                  <a:solidFill>
                    <a:srgbClr val="FFFF00"/>
                  </a:solidFill>
                </a:rPr>
                <a:t>U S BELLEGARDE COUPY</a:t>
              </a:r>
            </a:p>
            <a:p>
              <a:pPr algn="ctr"/>
              <a:r>
                <a:rPr lang="fr-FR" sz="1200" b="1" dirty="0">
                  <a:solidFill>
                    <a:srgbClr val="FFFF00"/>
                  </a:solidFill>
                </a:rPr>
                <a:t>U S OYONNAX</a:t>
              </a:r>
            </a:p>
            <a:p>
              <a:pPr algn="ctr"/>
              <a:r>
                <a:rPr lang="fr-FR" sz="1200" b="1" dirty="0">
                  <a:solidFill>
                    <a:srgbClr val="FFFF00"/>
                  </a:solidFill>
                </a:rPr>
                <a:t>U S PAYS DE GEX RUGBY</a:t>
              </a:r>
            </a:p>
            <a:p>
              <a:pPr algn="ctr"/>
              <a:r>
                <a:rPr lang="fr-FR" sz="1200" b="1" dirty="0">
                  <a:solidFill>
                    <a:srgbClr val="FFFF00"/>
                  </a:solidFill>
                </a:rPr>
                <a:t>UNION SPORTIVE NANTUA HAUT BUGEY</a:t>
              </a:r>
              <a:endParaRPr lang="fr-FR" sz="1200" b="1" dirty="0"/>
            </a:p>
            <a:p>
              <a:pPr algn="ctr"/>
              <a:r>
                <a:rPr lang="fr-FR" sz="1200" b="1" dirty="0"/>
                <a:t>RUGBY CLUB ANNEMASSIEN</a:t>
              </a:r>
            </a:p>
            <a:p>
              <a:pPr algn="ctr"/>
              <a:r>
                <a:rPr lang="fr-FR" sz="1200" b="1" dirty="0"/>
                <a:t>RUGBY CLUB DU GENEVOIS</a:t>
              </a:r>
              <a:endParaRPr lang="fr-FR" sz="1100" dirty="0"/>
            </a:p>
          </p:txBody>
        </p:sp>
        <p:sp>
          <p:nvSpPr>
            <p:cNvPr id="23" name="Flèche vers le bas 22"/>
            <p:cNvSpPr/>
            <p:nvPr/>
          </p:nvSpPr>
          <p:spPr>
            <a:xfrm>
              <a:off x="6071628" y="4641736"/>
              <a:ext cx="864096" cy="360040"/>
            </a:xfrm>
            <a:prstGeom prst="down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5357248" y="4998926"/>
              <a:ext cx="25202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>
                  <a:solidFill>
                    <a:srgbClr val="FFFF00"/>
                  </a:solidFill>
                </a:rPr>
                <a:t>CTC</a:t>
              </a:r>
            </a:p>
            <a:p>
              <a:pPr algn="ctr"/>
              <a:r>
                <a:rPr lang="fr-FR" b="1" dirty="0">
                  <a:solidFill>
                    <a:srgbClr val="FFFF00"/>
                  </a:solidFill>
                </a:rPr>
                <a:t>Maxime BERRY</a:t>
              </a:r>
            </a:p>
          </p:txBody>
        </p:sp>
      </p:grpSp>
      <p:grpSp>
        <p:nvGrpSpPr>
          <p:cNvPr id="4" name="Groupe 23"/>
          <p:cNvGrpSpPr/>
          <p:nvPr/>
        </p:nvGrpSpPr>
        <p:grpSpPr>
          <a:xfrm>
            <a:off x="3995936" y="620688"/>
            <a:ext cx="3384376" cy="1765360"/>
            <a:chOff x="5292080" y="692696"/>
            <a:chExt cx="3384376" cy="1765360"/>
          </a:xfrm>
        </p:grpSpPr>
        <p:sp>
          <p:nvSpPr>
            <p:cNvPr id="17" name="ZoneTexte 16"/>
            <p:cNvSpPr txBox="1"/>
            <p:nvPr/>
          </p:nvSpPr>
          <p:spPr>
            <a:xfrm>
              <a:off x="5292080" y="980728"/>
              <a:ext cx="338437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b="1" dirty="0">
                  <a:solidFill>
                    <a:srgbClr val="FFFF00"/>
                  </a:solidFill>
                </a:rPr>
                <a:t>2</a:t>
              </a:r>
              <a:r>
                <a:rPr lang="fr-FR" sz="2400" b="1" dirty="0"/>
                <a:t> </a:t>
              </a:r>
              <a:r>
                <a:rPr lang="fr-FR" sz="2400" b="1" dirty="0">
                  <a:solidFill>
                    <a:srgbClr val="FFFF00"/>
                  </a:solidFill>
                </a:rPr>
                <a:t>CTC</a:t>
              </a:r>
              <a:r>
                <a:rPr lang="fr-FR" sz="2400" b="1" dirty="0"/>
                <a:t> et </a:t>
              </a:r>
              <a:r>
                <a:rPr lang="fr-FR" sz="2400" b="1" dirty="0">
                  <a:solidFill>
                    <a:srgbClr val="FFC000"/>
                  </a:solidFill>
                </a:rPr>
                <a:t>1 CTD</a:t>
              </a:r>
            </a:p>
            <a:p>
              <a:pPr algn="ctr"/>
              <a:endParaRPr lang="fr-FR" sz="2400" b="1" dirty="0"/>
            </a:p>
            <a:p>
              <a:pPr algn="ctr"/>
              <a:r>
                <a:rPr lang="fr-FR" sz="1400" dirty="0"/>
                <a:t>Bassin 14 : Bresse Dombes</a:t>
              </a:r>
            </a:p>
            <a:p>
              <a:pPr algn="ctr"/>
              <a:endParaRPr lang="fr-FR" sz="1400" dirty="0"/>
            </a:p>
            <a:p>
              <a:pPr algn="ctr"/>
              <a:r>
                <a:rPr lang="fr-FR" sz="1400" dirty="0"/>
                <a:t> Bassin 15 : Bugey Haut </a:t>
              </a:r>
              <a:r>
                <a:rPr lang="fr-FR" sz="1400" dirty="0" err="1"/>
                <a:t>Bugessien</a:t>
              </a:r>
              <a:endParaRPr lang="fr-FR" sz="1400" dirty="0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6012160" y="692696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/>
                <a:t>2025-2026</a:t>
              </a:r>
            </a:p>
          </p:txBody>
        </p:sp>
      </p:grpSp>
      <p:pic>
        <p:nvPicPr>
          <p:cNvPr id="408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548680"/>
            <a:ext cx="2503363" cy="2358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Flèche courbée vers le haut 27"/>
          <p:cNvSpPr/>
          <p:nvPr/>
        </p:nvSpPr>
        <p:spPr>
          <a:xfrm rot="11196659">
            <a:off x="2576912" y="1114956"/>
            <a:ext cx="2360910" cy="503525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9" name="Flèche courbée vers le haut 28"/>
          <p:cNvSpPr/>
          <p:nvPr/>
        </p:nvSpPr>
        <p:spPr>
          <a:xfrm rot="11966934" flipV="1">
            <a:off x="2587860" y="1956154"/>
            <a:ext cx="2245230" cy="577486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858016" y="0"/>
            <a:ext cx="2285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/>
              <a:t>CD01 EdR Assemblée  Responsables EdR  </a:t>
            </a:r>
          </a:p>
          <a:p>
            <a:pPr algn="ctr"/>
            <a:r>
              <a:rPr lang="fr-FR" sz="800" b="1" dirty="0"/>
              <a:t>Viriat  18 septembre 2025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5286380" y="6286520"/>
            <a:ext cx="2857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C000"/>
                </a:solidFill>
              </a:rPr>
              <a:t>CTD : </a:t>
            </a:r>
            <a:r>
              <a:rPr lang="fr-FR" b="1" dirty="0">
                <a:solidFill>
                  <a:srgbClr val="FFC000"/>
                </a:solidFill>
              </a:rPr>
              <a:t>Clément VITAL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/>
        </p:nvGraphicFramePr>
        <p:xfrm>
          <a:off x="322512" y="642918"/>
          <a:ext cx="8535768" cy="5162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e 5"/>
          <p:cNvGrpSpPr/>
          <p:nvPr/>
        </p:nvGrpSpPr>
        <p:grpSpPr>
          <a:xfrm>
            <a:off x="107504" y="5805264"/>
            <a:ext cx="9036496" cy="851717"/>
            <a:chOff x="683568" y="5661248"/>
            <a:chExt cx="8434063" cy="851717"/>
          </a:xfrm>
        </p:grpSpPr>
        <p:sp>
          <p:nvSpPr>
            <p:cNvPr id="7" name="ZoneTexte 6"/>
            <p:cNvSpPr txBox="1"/>
            <p:nvPr/>
          </p:nvSpPr>
          <p:spPr>
            <a:xfrm>
              <a:off x="683568" y="5661248"/>
              <a:ext cx="2033248" cy="830997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accent1">
                  <a:shade val="60000"/>
                  <a:hueOff val="0"/>
                  <a:satOff val="0"/>
                  <a:lumOff val="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FFFF00"/>
                  </a:solidFill>
                </a:rPr>
                <a:t>2 CTC</a:t>
              </a:r>
            </a:p>
            <a:p>
              <a:pPr algn="ctr">
                <a:buFontTx/>
                <a:buChar char="-"/>
              </a:pPr>
              <a:r>
                <a:rPr lang="fr-FR" sz="1600" dirty="0">
                  <a:solidFill>
                    <a:srgbClr val="FFFF00"/>
                  </a:solidFill>
                </a:rPr>
                <a:t> </a:t>
              </a:r>
              <a:r>
                <a:rPr lang="fr-FR" sz="1600" b="1" dirty="0">
                  <a:solidFill>
                    <a:srgbClr val="FFFF00"/>
                  </a:solidFill>
                </a:rPr>
                <a:t>Mathieu </a:t>
              </a:r>
              <a:r>
                <a:rPr lang="fr-FR" sz="1600" b="1" dirty="0" err="1">
                  <a:solidFill>
                    <a:srgbClr val="FFFF00"/>
                  </a:solidFill>
                </a:rPr>
                <a:t>Ghilardi</a:t>
              </a:r>
              <a:endParaRPr lang="fr-FR" sz="1600" dirty="0"/>
            </a:p>
            <a:p>
              <a:pPr algn="ctr">
                <a:buFontTx/>
                <a:buChar char="-"/>
              </a:pPr>
              <a:r>
                <a:rPr lang="fr-FR" sz="1600" dirty="0">
                  <a:solidFill>
                    <a:srgbClr val="FFFF00"/>
                  </a:solidFill>
                </a:rPr>
                <a:t> </a:t>
              </a:r>
              <a:r>
                <a:rPr lang="fr-FR" sz="1600" b="1" dirty="0">
                  <a:solidFill>
                    <a:srgbClr val="FFFF00"/>
                  </a:solidFill>
                </a:rPr>
                <a:t>Maxime Berry</a:t>
              </a:r>
              <a:endParaRPr lang="fr-FR" sz="1100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7050721" y="5928190"/>
              <a:ext cx="2066910" cy="584775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FFFF00"/>
                  </a:solidFill>
                </a:rPr>
                <a:t>Médical</a:t>
              </a:r>
            </a:p>
            <a:p>
              <a:pPr algn="ctr"/>
              <a:r>
                <a:rPr lang="fr-FR" sz="1600" dirty="0" err="1"/>
                <a:t>Dc</a:t>
              </a:r>
              <a:r>
                <a:rPr lang="fr-FR" sz="1600" dirty="0"/>
                <a:t>. </a:t>
              </a:r>
              <a:r>
                <a:rPr lang="fr-FR" sz="1600" dirty="0" err="1"/>
                <a:t>Andréï</a:t>
              </a:r>
              <a:r>
                <a:rPr lang="fr-FR" sz="1600" dirty="0"/>
                <a:t> LUDOSAN</a:t>
              </a:r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214282" y="1357298"/>
            <a:ext cx="1872208" cy="584775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FFFF00"/>
                </a:solidFill>
              </a:rPr>
              <a:t>Comité Directeur </a:t>
            </a:r>
          </a:p>
          <a:p>
            <a:pPr algn="ctr"/>
            <a:r>
              <a:rPr lang="fr-FR" sz="1600" b="1" dirty="0">
                <a:solidFill>
                  <a:srgbClr val="FFFF00"/>
                </a:solidFill>
              </a:rPr>
              <a:t>CD01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215206" y="1214422"/>
            <a:ext cx="1656184" cy="800219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err="1"/>
              <a:t>EdR</a:t>
            </a:r>
            <a:r>
              <a:rPr lang="fr-FR" b="1" dirty="0"/>
              <a:t> </a:t>
            </a:r>
            <a:r>
              <a:rPr lang="fr-FR" b="1" dirty="0" err="1"/>
              <a:t>AuRA</a:t>
            </a:r>
            <a:endParaRPr lang="fr-FR" b="1" dirty="0"/>
          </a:p>
          <a:p>
            <a:pPr algn="ctr"/>
            <a:r>
              <a:rPr lang="fr-FR" sz="1400" b="1" dirty="0"/>
              <a:t>Secteur Nord</a:t>
            </a:r>
          </a:p>
          <a:p>
            <a:pPr algn="ctr"/>
            <a:r>
              <a:rPr lang="fr-FR" sz="1400" b="1" dirty="0"/>
              <a:t>CD 01 42 69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428860" y="6072206"/>
            <a:ext cx="1725343" cy="584775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FFFF00"/>
                </a:solidFill>
              </a:rPr>
              <a:t>CTD 01</a:t>
            </a:r>
          </a:p>
          <a:p>
            <a:pPr algn="ctr"/>
            <a:r>
              <a:rPr lang="fr-FR" sz="1600" dirty="0">
                <a:solidFill>
                  <a:srgbClr val="FFCC00"/>
                </a:solidFill>
              </a:rPr>
              <a:t>Clément VITAL</a:t>
            </a:r>
          </a:p>
        </p:txBody>
      </p:sp>
      <p:sp>
        <p:nvSpPr>
          <p:cNvPr id="18" name="Flèche vers le bas 17"/>
          <p:cNvSpPr/>
          <p:nvPr/>
        </p:nvSpPr>
        <p:spPr>
          <a:xfrm>
            <a:off x="3786182" y="5500702"/>
            <a:ext cx="1285884" cy="43204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5072066" y="5500702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1" dirty="0">
                <a:solidFill>
                  <a:srgbClr val="FFC000"/>
                </a:solidFill>
              </a:rPr>
              <a:t>Membres de droit</a:t>
            </a:r>
          </a:p>
        </p:txBody>
      </p:sp>
      <p:sp>
        <p:nvSpPr>
          <p:cNvPr id="25" name="Double flèche horizontale 24"/>
          <p:cNvSpPr/>
          <p:nvPr/>
        </p:nvSpPr>
        <p:spPr>
          <a:xfrm>
            <a:off x="6500826" y="1357298"/>
            <a:ext cx="500066" cy="357190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Double flèche horizontale 25"/>
          <p:cNvSpPr/>
          <p:nvPr/>
        </p:nvSpPr>
        <p:spPr>
          <a:xfrm>
            <a:off x="2071670" y="1428736"/>
            <a:ext cx="500066" cy="357190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214282" y="71414"/>
            <a:ext cx="607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 Black" pitchFamily="34" charset="0"/>
              </a:rPr>
              <a:t>La commission </a:t>
            </a:r>
            <a:r>
              <a:rPr lang="fr-FR" sz="2400" b="1" dirty="0" err="1">
                <a:latin typeface="Arial Black" pitchFamily="34" charset="0"/>
              </a:rPr>
              <a:t>EdR</a:t>
            </a:r>
            <a:r>
              <a:rPr lang="fr-FR" sz="2400" b="1" dirty="0">
                <a:latin typeface="Arial Black" pitchFamily="34" charset="0"/>
              </a:rPr>
              <a:t>  2025-2026</a:t>
            </a:r>
            <a:r>
              <a:rPr lang="fr-FR" dirty="0"/>
              <a:t>…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4286248" y="6000768"/>
            <a:ext cx="2571768" cy="769441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FFFF00"/>
                </a:solidFill>
              </a:rPr>
              <a:t>Féminines</a:t>
            </a:r>
          </a:p>
          <a:p>
            <a:pPr algn="ctr"/>
            <a:r>
              <a:rPr lang="fr-FR" sz="1400" b="1" dirty="0">
                <a:solidFill>
                  <a:srgbClr val="FFFF00"/>
                </a:solidFill>
              </a:rPr>
              <a:t>Sandrine LONJON</a:t>
            </a:r>
          </a:p>
          <a:p>
            <a:pPr algn="ctr"/>
            <a:r>
              <a:rPr lang="fr-FR" sz="1400" b="1" dirty="0">
                <a:solidFill>
                  <a:srgbClr val="FFFF00"/>
                </a:solidFill>
              </a:rPr>
              <a:t>Ghislaine </a:t>
            </a:r>
            <a:r>
              <a:rPr lang="fr-FR" sz="1400" b="1" dirty="0" err="1">
                <a:solidFill>
                  <a:srgbClr val="FFFF00"/>
                </a:solidFill>
              </a:rPr>
              <a:t>Magdelaine</a:t>
            </a:r>
            <a:endParaRPr lang="fr-FR" sz="1400" b="1" dirty="0">
              <a:solidFill>
                <a:srgbClr val="FFFF00"/>
              </a:solidFill>
            </a:endParaRPr>
          </a:p>
        </p:txBody>
      </p:sp>
      <p:sp>
        <p:nvSpPr>
          <p:cNvPr id="19" name="Rectangle 3"/>
          <p:cNvSpPr txBox="1">
            <a:spLocks/>
          </p:cNvSpPr>
          <p:nvPr/>
        </p:nvSpPr>
        <p:spPr>
          <a:xfrm>
            <a:off x="214282" y="500042"/>
            <a:ext cx="5143536" cy="500066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lvl="2" fontAlgn="auto">
              <a:spcAft>
                <a:spcPts val="0"/>
              </a:spcAft>
              <a:defRPr/>
            </a:pPr>
            <a:r>
              <a:rPr lang="fr-FR" sz="1600" spc="-150" dirty="0">
                <a:ln/>
                <a:latin typeface="Arial" pitchFamily="34" charset="0"/>
                <a:ea typeface="+mj-ea"/>
                <a:cs typeface="Arial" pitchFamily="34" charset="0"/>
              </a:rPr>
              <a:t>Filière de la Commission développement   </a:t>
            </a:r>
            <a:r>
              <a:rPr lang="fr-FR" sz="1600" spc="-150" dirty="0" err="1">
                <a:ln/>
                <a:latin typeface="Arial" pitchFamily="34" charset="0"/>
                <a:ea typeface="+mj-ea"/>
                <a:cs typeface="Arial" pitchFamily="34" charset="0"/>
              </a:rPr>
              <a:t>CoDir</a:t>
            </a:r>
            <a:r>
              <a:rPr lang="fr-FR" sz="1600" spc="-150" dirty="0">
                <a:ln/>
                <a:latin typeface="Arial" pitchFamily="34" charset="0"/>
                <a:ea typeface="+mj-ea"/>
                <a:cs typeface="Arial" pitchFamily="34" charset="0"/>
              </a:rPr>
              <a:t> Cd01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fr-FR" sz="1600" spc="-150" dirty="0">
                <a:ln/>
                <a:latin typeface="Arial" pitchFamily="34" charset="0"/>
                <a:ea typeface="+mj-ea"/>
                <a:cs typeface="Arial" pitchFamily="34" charset="0"/>
              </a:rPr>
              <a:t>2  Bassins - 2 CTC  bassins</a:t>
            </a:r>
          </a:p>
        </p:txBody>
      </p:sp>
      <p:sp>
        <p:nvSpPr>
          <p:cNvPr id="20" name="Pensées 19"/>
          <p:cNvSpPr/>
          <p:nvPr/>
        </p:nvSpPr>
        <p:spPr>
          <a:xfrm rot="20988155">
            <a:off x="5670304" y="2834001"/>
            <a:ext cx="3370624" cy="1820975"/>
          </a:xfrm>
          <a:prstGeom prst="cloudCallout">
            <a:avLst>
              <a:gd name="adj1" fmla="val -51022"/>
              <a:gd name="adj2" fmla="val -88363"/>
            </a:avLst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FFC000"/>
                </a:solidFill>
              </a:rPr>
              <a:t>Restructuration de la commission </a:t>
            </a:r>
            <a:r>
              <a:rPr lang="fr-FR" sz="1200" b="1" dirty="0" err="1">
                <a:solidFill>
                  <a:srgbClr val="FFC000"/>
                </a:solidFill>
              </a:rPr>
              <a:t>EdR</a:t>
            </a:r>
            <a:r>
              <a:rPr lang="fr-FR" sz="1200" b="1" dirty="0">
                <a:solidFill>
                  <a:srgbClr val="FFC000"/>
                </a:solidFill>
              </a:rPr>
              <a:t> CD01</a:t>
            </a:r>
          </a:p>
          <a:p>
            <a:pPr algn="ctr"/>
            <a:r>
              <a:rPr lang="fr-FR" sz="1200" b="1" dirty="0">
                <a:solidFill>
                  <a:srgbClr val="FFC000"/>
                </a:solidFill>
              </a:rPr>
              <a:t>2025-2026</a:t>
            </a:r>
          </a:p>
          <a:p>
            <a:pPr algn="ctr"/>
            <a:r>
              <a:rPr lang="fr-FR" sz="1200" i="1" dirty="0">
                <a:solidFill>
                  <a:srgbClr val="FFC000"/>
                </a:solidFill>
              </a:rPr>
              <a:t>Nouvel organigramme…</a:t>
            </a:r>
          </a:p>
          <a:p>
            <a:pPr algn="ctr"/>
            <a:r>
              <a:rPr lang="fr-FR" sz="1200" i="1" dirty="0">
                <a:solidFill>
                  <a:srgbClr val="FFC000"/>
                </a:solidFill>
              </a:rPr>
              <a:t>Nouveau </a:t>
            </a:r>
            <a:r>
              <a:rPr lang="fr-FR" sz="1200" i="1" dirty="0" err="1">
                <a:solidFill>
                  <a:srgbClr val="FFC000"/>
                </a:solidFill>
              </a:rPr>
              <a:t>modele</a:t>
            </a:r>
            <a:r>
              <a:rPr lang="fr-FR" sz="1200" i="1" dirty="0">
                <a:solidFill>
                  <a:srgbClr val="FFC000"/>
                </a:solidFill>
              </a:rPr>
              <a:t> d'organisation et de  </a:t>
            </a:r>
            <a:r>
              <a:rPr lang="fr-FR" sz="1200" i="1" dirty="0">
                <a:solidFill>
                  <a:srgbClr val="FFC000"/>
                </a:solidFill>
              </a:rPr>
              <a:t>fonctionnement…</a:t>
            </a:r>
          </a:p>
          <a:p>
            <a:pPr algn="ctr"/>
            <a:r>
              <a:rPr lang="fr-FR" sz="1200" dirty="0">
                <a:solidFill>
                  <a:srgbClr val="FFC000"/>
                </a:solidFill>
              </a:rPr>
              <a:t>Ouverture à membres de clubs</a:t>
            </a:r>
            <a:endParaRPr lang="fr-FR" sz="1400" dirty="0">
              <a:solidFill>
                <a:srgbClr val="FFC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86644" y="0"/>
            <a:ext cx="18573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/>
              <a:t>Commission </a:t>
            </a:r>
            <a:r>
              <a:rPr lang="fr-FR" sz="1000" b="1" dirty="0" err="1"/>
              <a:t>EdR</a:t>
            </a:r>
            <a:r>
              <a:rPr lang="fr-FR" sz="1000" b="1" dirty="0"/>
              <a:t> CD01</a:t>
            </a:r>
          </a:p>
          <a:p>
            <a:pPr algn="ctr"/>
            <a:r>
              <a:rPr lang="fr-FR" sz="1000" b="1" dirty="0"/>
              <a:t>Viriat  3 juillet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251520" y="116632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Les </a:t>
            </a:r>
            <a:r>
              <a:rPr lang="fr-FR" sz="3200" b="1" dirty="0" err="1"/>
              <a:t>EdR</a:t>
            </a:r>
            <a:r>
              <a:rPr lang="fr-FR" sz="3200" b="1" dirty="0"/>
              <a:t> du CD01 2025-2026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57158" y="785794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20 </a:t>
            </a:r>
            <a:r>
              <a:rPr lang="fr-FR" b="1" dirty="0" err="1">
                <a:solidFill>
                  <a:srgbClr val="FFFF00"/>
                </a:solidFill>
              </a:rPr>
              <a:t>EdR</a:t>
            </a:r>
            <a:r>
              <a:rPr lang="fr-FR" b="1" dirty="0">
                <a:solidFill>
                  <a:srgbClr val="FFFF00"/>
                </a:solidFill>
              </a:rPr>
              <a:t> CD01 (+1)</a:t>
            </a: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4357686" y="4000504"/>
          <a:ext cx="2664296" cy="1033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512168"/>
              </a:tblGrid>
              <a:tr h="576064">
                <a:tc rowSpan="2"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fr-FR" sz="1600" b="1" baseline="0" dirty="0">
                          <a:solidFill>
                            <a:schemeClr val="tx1"/>
                          </a:solidFill>
                        </a:rPr>
                        <a:t>12 ans 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fr-FR" sz="1400" b="1" baseline="0" dirty="0">
                          <a:solidFill>
                            <a:srgbClr val="FFFF00"/>
                          </a:solidFill>
                        </a:rPr>
                        <a:t>1 </a:t>
                      </a:r>
                      <a:r>
                        <a:rPr lang="fr-FR" sz="1400" baseline="0" dirty="0">
                          <a:solidFill>
                            <a:srgbClr val="FFFF00"/>
                          </a:solidFill>
                        </a:rPr>
                        <a:t>Entité</a:t>
                      </a:r>
                      <a:endParaRPr lang="fr-FR" sz="1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dirty="0">
                          <a:solidFill>
                            <a:schemeClr val="tx1"/>
                          </a:solidFill>
                        </a:rPr>
                        <a:t>Bourg Rugby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88992">
                <a:tc vMerge="1"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rgbClr val="0033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+mn-lt"/>
                        </a:rPr>
                        <a:t>Bourg USB -12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Bourg SAB -12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51520" y="1628800"/>
          <a:ext cx="86409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867"/>
                <a:gridCol w="7384093"/>
              </a:tblGrid>
              <a:tr h="3677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r-FR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-6-8-10</a:t>
                      </a:r>
                    </a:p>
                    <a:p>
                      <a:pPr marL="0" algn="ctr" rtl="0" eaLnBrk="1" latinLnBrk="0" hangingPunct="1"/>
                      <a:r>
                        <a:rPr kumimoji="0" lang="fr-FR" sz="12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18 entités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Bellegarde ; Belley ; Bourg USB-</a:t>
                      </a:r>
                      <a:r>
                        <a:rPr lang="fr-FR" sz="14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Simandre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; Bourg SAB ; Entente Bugey ; Collonges ; Gex ;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Meximieux ; </a:t>
                      </a:r>
                      <a:r>
                        <a:rPr kumimoji="0" lang="fr-FR" sz="1400" b="1" kern="120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Montrevel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; Nantua ; </a:t>
                      </a:r>
                      <a:r>
                        <a:rPr kumimoji="0" lang="fr-FR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Ovale Saône 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Oyonnax ; Pont de </a:t>
                      </a:r>
                      <a:r>
                        <a:rPr lang="fr-FR" sz="14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Veyle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; Pont de Vaux </a:t>
                      </a:r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(Hte Bresse)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;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baseline="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Servette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Genève ; 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 Amour  ;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Viriat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; XV de la </a:t>
                      </a:r>
                      <a:r>
                        <a:rPr lang="fr-FR" sz="14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Dombe</a:t>
                      </a:r>
                      <a:endParaRPr kumimoji="0" lang="fr-FR" sz="14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285720" y="4000504"/>
          <a:ext cx="3858541" cy="123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489"/>
                <a:gridCol w="1254026"/>
                <a:gridCol w="1254026"/>
              </a:tblGrid>
              <a:tr h="648072">
                <a:tc rowSpan="2">
                  <a:txBody>
                    <a:bodyPr/>
                    <a:lstStyle/>
                    <a:p>
                      <a:pPr algn="ctr"/>
                      <a:r>
                        <a:rPr kumimoji="0" lang="fr-F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6-8-10-12 ans</a:t>
                      </a:r>
                    </a:p>
                    <a:p>
                      <a:pPr algn="ctr"/>
                      <a:r>
                        <a:rPr lang="fr-FR" sz="1600" dirty="0">
                          <a:solidFill>
                            <a:srgbClr val="FFFF00"/>
                          </a:solidFill>
                        </a:rPr>
                        <a:t>4</a:t>
                      </a:r>
                      <a:r>
                        <a:rPr lang="fr-FR" sz="1400" dirty="0">
                          <a:solidFill>
                            <a:srgbClr val="FFFF00"/>
                          </a:solidFill>
                        </a:rPr>
                        <a:t> Entités </a:t>
                      </a:r>
                    </a:p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en 2 ententes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Entente </a:t>
                      </a:r>
                    </a:p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Bugey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Ententes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Bourg USB </a:t>
                      </a:r>
                      <a:r>
                        <a:rPr lang="fr-FR" sz="1200" dirty="0" err="1">
                          <a:solidFill>
                            <a:schemeClr val="tx1"/>
                          </a:solidFill>
                        </a:rPr>
                        <a:t>Simandre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86864">
                <a:tc vMerge="1"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rgbClr val="0033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latin typeface="+mn-lt"/>
                        </a:rPr>
                        <a:t>Ambérieu</a:t>
                      </a:r>
                      <a:r>
                        <a:rPr lang="fr-FR" sz="1100" b="1" dirty="0">
                          <a:latin typeface="+mn-lt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latin typeface="+mn-lt"/>
                        </a:rPr>
                        <a:t>St Rambert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n-lt"/>
                        </a:rPr>
                        <a:t>Bourg USB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Simandre</a:t>
                      </a:r>
                      <a:endParaRPr lang="fr-FR" sz="11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34" name="ZoneTexte 33"/>
          <p:cNvSpPr txBox="1"/>
          <p:nvPr/>
        </p:nvSpPr>
        <p:spPr>
          <a:xfrm>
            <a:off x="323528" y="1196752"/>
            <a:ext cx="7128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Répartition des </a:t>
            </a:r>
            <a:r>
              <a:rPr lang="fr-FR" sz="1600" b="1" dirty="0" err="1"/>
              <a:t>EdR</a:t>
            </a:r>
            <a:r>
              <a:rPr lang="fr-FR" sz="1600" b="1" dirty="0"/>
              <a:t> et Ententes selon catégories : Phase 2</a:t>
            </a:r>
          </a:p>
        </p:txBody>
      </p:sp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251520" y="2492896"/>
          <a:ext cx="86409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867"/>
                <a:gridCol w="7384093"/>
              </a:tblGrid>
              <a:tr h="3677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r-FR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-12 ans</a:t>
                      </a:r>
                    </a:p>
                    <a:p>
                      <a:pPr marL="0" algn="ctr" rtl="0" eaLnBrk="1" latinLnBrk="0" hangingPunct="1"/>
                      <a:r>
                        <a:rPr kumimoji="0" lang="fr-FR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 entités autonomes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Bellegarde ; Belley ; Bourg Sportif </a:t>
                      </a:r>
                      <a:r>
                        <a:rPr lang="fr-FR" sz="1400" b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(USB-SAB);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Entente</a:t>
                      </a:r>
                      <a:r>
                        <a:rPr lang="fr-FR" sz="1400" b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Bugey ; Gex ;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Meximieux ; </a:t>
                      </a:r>
                      <a:r>
                        <a:rPr kumimoji="0" lang="fr-FR" sz="1400" b="1" kern="120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Montrevel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; Nantua ;</a:t>
                      </a:r>
                      <a:r>
                        <a:rPr kumimoji="0" lang="fr-FR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Ovale Saône ;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Oyonnax ; Pont de </a:t>
                      </a:r>
                      <a:r>
                        <a:rPr lang="fr-FR" sz="14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Veyle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; Pont de Vaux </a:t>
                      </a:r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(He Bresse)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;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Entente </a:t>
                      </a:r>
                      <a:r>
                        <a:rPr lang="fr-FR" sz="1400" b="1" baseline="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Servette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-Collonges; 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 Amour  ;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Viriat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; </a:t>
                      </a: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XV de la </a:t>
                      </a:r>
                      <a:r>
                        <a:rPr lang="fr-FR" sz="14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Dombe</a:t>
                      </a:r>
                      <a:endParaRPr kumimoji="0" lang="fr-FR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29" name="ZoneTexte 28"/>
          <p:cNvSpPr txBox="1"/>
          <p:nvPr/>
        </p:nvSpPr>
        <p:spPr>
          <a:xfrm>
            <a:off x="285720" y="3571876"/>
            <a:ext cx="7128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Ententes ‘’Officielles’’</a:t>
            </a:r>
          </a:p>
        </p:txBody>
      </p:sp>
      <p:grpSp>
        <p:nvGrpSpPr>
          <p:cNvPr id="2" name="Groupe 25"/>
          <p:cNvGrpSpPr/>
          <p:nvPr/>
        </p:nvGrpSpPr>
        <p:grpSpPr>
          <a:xfrm>
            <a:off x="683568" y="5805264"/>
            <a:ext cx="7854275" cy="729372"/>
            <a:chOff x="611560" y="5805264"/>
            <a:chExt cx="7438579" cy="729372"/>
          </a:xfrm>
        </p:grpSpPr>
        <p:grpSp>
          <p:nvGrpSpPr>
            <p:cNvPr id="3" name="Groupe 14"/>
            <p:cNvGrpSpPr/>
            <p:nvPr/>
          </p:nvGrpSpPr>
          <p:grpSpPr>
            <a:xfrm>
              <a:off x="3707904" y="5805264"/>
              <a:ext cx="4342235" cy="729372"/>
              <a:chOff x="4499992" y="5589240"/>
              <a:chExt cx="4342235" cy="729372"/>
            </a:xfrm>
          </p:grpSpPr>
          <p:sp>
            <p:nvSpPr>
              <p:cNvPr id="19" name="ZoneTexte 18"/>
              <p:cNvSpPr txBox="1"/>
              <p:nvPr/>
            </p:nvSpPr>
            <p:spPr>
              <a:xfrm>
                <a:off x="4499992" y="5589240"/>
                <a:ext cx="336385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Nb Entités terrains -6 -8 -10 ans</a:t>
                </a:r>
              </a:p>
            </p:txBody>
          </p:sp>
          <p:sp>
            <p:nvSpPr>
              <p:cNvPr id="21" name="ZoneTexte 20"/>
              <p:cNvSpPr txBox="1"/>
              <p:nvPr/>
            </p:nvSpPr>
            <p:spPr>
              <a:xfrm>
                <a:off x="8266163" y="5641868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/>
                  <a:t>18</a:t>
                </a:r>
              </a:p>
            </p:txBody>
          </p:sp>
          <p:sp>
            <p:nvSpPr>
              <p:cNvPr id="22" name="ZoneTexte 21"/>
              <p:cNvSpPr txBox="1"/>
              <p:nvPr/>
            </p:nvSpPr>
            <p:spPr>
              <a:xfrm>
                <a:off x="4572000" y="5949280"/>
                <a:ext cx="28803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Nb Entités terrains -12 ans</a:t>
                </a:r>
              </a:p>
            </p:txBody>
          </p:sp>
          <p:sp>
            <p:nvSpPr>
              <p:cNvPr id="23" name="ZoneTexte 22"/>
              <p:cNvSpPr txBox="1"/>
              <p:nvPr/>
            </p:nvSpPr>
            <p:spPr>
              <a:xfrm>
                <a:off x="8130849" y="5927620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/>
                  <a:t>17</a:t>
                </a:r>
              </a:p>
            </p:txBody>
          </p:sp>
          <p:sp>
            <p:nvSpPr>
              <p:cNvPr id="24" name="Flèche droite 23"/>
              <p:cNvSpPr/>
              <p:nvPr/>
            </p:nvSpPr>
            <p:spPr>
              <a:xfrm>
                <a:off x="7724906" y="5999058"/>
                <a:ext cx="288032" cy="216024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8" name="Flèche droite 27"/>
              <p:cNvSpPr/>
              <p:nvPr/>
            </p:nvSpPr>
            <p:spPr>
              <a:xfrm>
                <a:off x="7792563" y="5713306"/>
                <a:ext cx="288032" cy="216024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0" name="ZoneTexte 19"/>
            <p:cNvSpPr txBox="1"/>
            <p:nvPr/>
          </p:nvSpPr>
          <p:spPr>
            <a:xfrm>
              <a:off x="611560" y="5805264"/>
              <a:ext cx="21602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Organisation des plateaux </a:t>
              </a:r>
              <a:r>
                <a:rPr lang="fr-FR" b="1" dirty="0" err="1"/>
                <a:t>EdR</a:t>
              </a:r>
              <a:endParaRPr lang="fr-FR" b="1" dirty="0"/>
            </a:p>
          </p:txBody>
        </p:sp>
        <p:sp>
          <p:nvSpPr>
            <p:cNvPr id="25" name="Flèche droite 24"/>
            <p:cNvSpPr/>
            <p:nvPr/>
          </p:nvSpPr>
          <p:spPr>
            <a:xfrm>
              <a:off x="2915816" y="5877272"/>
              <a:ext cx="648072" cy="432048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1" name="ZoneTexte 30"/>
          <p:cNvSpPr txBox="1"/>
          <p:nvPr/>
        </p:nvSpPr>
        <p:spPr>
          <a:xfrm>
            <a:off x="2500298" y="785794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Arrivée de Ovale-Saône </a:t>
            </a:r>
            <a:r>
              <a:rPr lang="fr-FR" sz="1400" dirty="0">
                <a:solidFill>
                  <a:srgbClr val="FFFF00"/>
                </a:solidFill>
              </a:rPr>
              <a:t>(Ex-Trévoux)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86644" y="0"/>
            <a:ext cx="185735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b="1" dirty="0"/>
              <a:t>CD01 </a:t>
            </a:r>
            <a:r>
              <a:rPr lang="fr-FR" sz="900" b="1" dirty="0" err="1"/>
              <a:t>EdR</a:t>
            </a:r>
            <a:r>
              <a:rPr lang="fr-FR" sz="900" b="1" dirty="0"/>
              <a:t> Assemblée  Responsables </a:t>
            </a:r>
            <a:r>
              <a:rPr lang="fr-FR" sz="900" b="1" dirty="0" err="1"/>
              <a:t>EdR</a:t>
            </a:r>
            <a:r>
              <a:rPr lang="fr-FR" sz="900" b="1" dirty="0"/>
              <a:t>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2844" y="0"/>
            <a:ext cx="66030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/>
              <a:t>Effectifs licenciés </a:t>
            </a:r>
            <a:r>
              <a:rPr lang="fr-FR" sz="2400" b="1" dirty="0" err="1"/>
              <a:t>EdR</a:t>
            </a:r>
            <a:r>
              <a:rPr lang="fr-FR" sz="2400" b="1" dirty="0"/>
              <a:t> CD01… </a:t>
            </a:r>
            <a:r>
              <a:rPr lang="fr-FR" sz="1400" b="1" dirty="0">
                <a:solidFill>
                  <a:srgbClr val="FFFF00"/>
                </a:solidFill>
              </a:rPr>
              <a:t>Au 20 Décembre 2024</a:t>
            </a:r>
            <a:endParaRPr lang="fr-FR" sz="2400" dirty="0">
              <a:solidFill>
                <a:srgbClr val="FFFF00"/>
              </a:solidFill>
            </a:endParaRPr>
          </a:p>
        </p:txBody>
      </p:sp>
      <p:grpSp>
        <p:nvGrpSpPr>
          <p:cNvPr id="2" name="Groupe 10"/>
          <p:cNvGrpSpPr/>
          <p:nvPr/>
        </p:nvGrpSpPr>
        <p:grpSpPr>
          <a:xfrm>
            <a:off x="214282" y="928670"/>
            <a:ext cx="8643998" cy="4929222"/>
            <a:chOff x="-348244" y="-1228845"/>
            <a:chExt cx="10273200" cy="11108202"/>
          </a:xfrm>
        </p:grpSpPr>
        <p:graphicFrame>
          <p:nvGraphicFramePr>
            <p:cNvPr id="14" name="Graphique 13"/>
            <p:cNvGraphicFramePr/>
            <p:nvPr/>
          </p:nvGraphicFramePr>
          <p:xfrm>
            <a:off x="-348244" y="-1228845"/>
            <a:ext cx="10273200" cy="1110820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5" name="Rectangle à coins arrondis 14"/>
            <p:cNvSpPr/>
            <p:nvPr/>
          </p:nvSpPr>
          <p:spPr>
            <a:xfrm>
              <a:off x="4440112" y="680094"/>
              <a:ext cx="1088309" cy="1813581"/>
            </a:xfrm>
            <a:prstGeom prst="wedgeRoundRectCallout">
              <a:avLst>
                <a:gd name="adj1" fmla="val -55939"/>
                <a:gd name="adj2" fmla="val 48737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800" b="1" dirty="0">
                  <a:solidFill>
                    <a:srgbClr val="0000FF"/>
                  </a:solidFill>
                </a:rPr>
                <a:t>2016 </a:t>
              </a:r>
            </a:p>
            <a:p>
              <a:pPr algn="ctr"/>
              <a:r>
                <a:rPr lang="fr-FR" sz="800" b="1" dirty="0">
                  <a:solidFill>
                    <a:srgbClr val="0000FF"/>
                  </a:solidFill>
                </a:rPr>
                <a:t>Changement âges des catégories</a:t>
              </a:r>
            </a:p>
          </p:txBody>
        </p:sp>
        <p:sp>
          <p:nvSpPr>
            <p:cNvPr id="16" name="Pensées 15"/>
            <p:cNvSpPr/>
            <p:nvPr/>
          </p:nvSpPr>
          <p:spPr>
            <a:xfrm>
              <a:off x="4091868" y="5214054"/>
              <a:ext cx="1915344" cy="1360188"/>
            </a:xfrm>
            <a:prstGeom prst="cloudCallout">
              <a:avLst>
                <a:gd name="adj1" fmla="val -12581"/>
                <a:gd name="adj2" fmla="val -111420"/>
              </a:avLst>
            </a:prstGeom>
            <a:solidFill>
              <a:schemeClr val="tx2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800" b="0" dirty="0">
                  <a:solidFill>
                    <a:srgbClr val="0000FF"/>
                  </a:solidFill>
                  <a:latin typeface="Arial" pitchFamily="34" charset="0"/>
                  <a:ea typeface="+mn-ea"/>
                  <a:cs typeface="Arial" pitchFamily="34" charset="0"/>
                </a:rPr>
                <a:t>1370..1295..1165</a:t>
              </a:r>
              <a:endParaRPr lang="fr-FR" sz="800" b="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fr-FR" sz="8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Rugby Total !</a:t>
              </a:r>
            </a:p>
          </p:txBody>
        </p:sp>
      </p:grp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3428992" y="6143644"/>
          <a:ext cx="2125392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900"/>
                <a:gridCol w="766492"/>
              </a:tblGrid>
              <a:tr h="144016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+mn-lt"/>
                        </a:rPr>
                        <a:t>Licenciés  </a:t>
                      </a:r>
                      <a:r>
                        <a:rPr lang="fr-FR" sz="1200" dirty="0" err="1">
                          <a:latin typeface="+mn-lt"/>
                        </a:rPr>
                        <a:t>AuRA</a:t>
                      </a:r>
                      <a:endParaRPr lang="fr-FR" sz="1200" dirty="0"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9256"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>
                          <a:solidFill>
                            <a:srgbClr val="FF0000"/>
                          </a:solidFill>
                          <a:latin typeface="+mn-lt"/>
                        </a:rPr>
                        <a:t>F15-14</a:t>
                      </a:r>
                      <a:r>
                        <a:rPr lang="fr-FR" sz="1200" baseline="0" dirty="0">
                          <a:latin typeface="+mn-lt"/>
                        </a:rPr>
                        <a:t>-12-10</a:t>
                      </a:r>
                      <a:r>
                        <a:rPr kumimoji="0" lang="fr-FR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-8-6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22496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5715008" y="6143644"/>
          <a:ext cx="1409129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129"/>
              </a:tblGrid>
              <a:tr h="2143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latin typeface="+mn-lt"/>
                        </a:rPr>
                        <a:t>Féminines </a:t>
                      </a:r>
                      <a:r>
                        <a:rPr lang="fr-FR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AuRA</a:t>
                      </a:r>
                      <a:endParaRPr lang="fr-F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5746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3300"/>
                          </a:solidFill>
                        </a:rPr>
                        <a:t>2385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214282" y="6143644"/>
          <a:ext cx="2846071" cy="580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118"/>
                <a:gridCol w="467043"/>
                <a:gridCol w="649605"/>
                <a:gridCol w="535305"/>
              </a:tblGrid>
              <a:tr h="357190">
                <a:tc rowSpan="2">
                  <a:txBody>
                    <a:bodyPr/>
                    <a:lstStyle/>
                    <a:p>
                      <a:endParaRPr lang="fr-FR" sz="1100" dirty="0">
                        <a:latin typeface="+mn-lt"/>
                      </a:endParaRPr>
                    </a:p>
                    <a:p>
                      <a:r>
                        <a:rPr lang="fr-FR" sz="1100" dirty="0">
                          <a:solidFill>
                            <a:srgbClr val="FFFF00"/>
                          </a:solidFill>
                          <a:latin typeface="+mn-lt"/>
                        </a:rPr>
                        <a:t>Licenciés</a:t>
                      </a:r>
                      <a:r>
                        <a:rPr lang="fr-FR" sz="1100" baseline="0" dirty="0">
                          <a:solidFill>
                            <a:srgbClr val="FFFF00"/>
                          </a:solidFill>
                          <a:latin typeface="+mn-lt"/>
                        </a:rPr>
                        <a:t> </a:t>
                      </a:r>
                      <a:r>
                        <a:rPr lang="fr-FR" sz="1100" dirty="0">
                          <a:solidFill>
                            <a:srgbClr val="FFFF00"/>
                          </a:solidFill>
                          <a:latin typeface="+mn-lt"/>
                        </a:rPr>
                        <a:t>CD01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0" dirty="0" err="1">
                          <a:solidFill>
                            <a:srgbClr val="FFFF00"/>
                          </a:solidFill>
                          <a:latin typeface="+mn-lt"/>
                        </a:rPr>
                        <a:t>EdR</a:t>
                      </a:r>
                      <a:endParaRPr lang="fr-FR" sz="1100" b="0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0" dirty="0">
                          <a:solidFill>
                            <a:srgbClr val="FFFF00"/>
                          </a:solidFill>
                          <a:latin typeface="+mn-lt"/>
                        </a:rPr>
                        <a:t>F15M14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0" dirty="0">
                          <a:solidFill>
                            <a:srgbClr val="FFFF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</a:schemeClr>
                    </a:solidFill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pPr algn="ctr"/>
                      <a:endParaRPr lang="fr-FR" sz="1400" b="1" baseline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1873</a:t>
                      </a:r>
                    </a:p>
                  </a:txBody>
                  <a:tcPr marL="9525" marR="9525" marT="9525" marB="0" anchor="b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465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2338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1" name="Flèche droite 20"/>
          <p:cNvSpPr/>
          <p:nvPr/>
        </p:nvSpPr>
        <p:spPr>
          <a:xfrm rot="509761">
            <a:off x="7729143" y="2096889"/>
            <a:ext cx="357190" cy="214314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7286644" y="0"/>
            <a:ext cx="185735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b="1" dirty="0"/>
              <a:t>CD01 </a:t>
            </a:r>
            <a:r>
              <a:rPr lang="fr-FR" sz="900" b="1" dirty="0" err="1"/>
              <a:t>EdR</a:t>
            </a:r>
            <a:r>
              <a:rPr lang="fr-FR" sz="900" b="1" dirty="0"/>
              <a:t> Assemblée  Responsables </a:t>
            </a:r>
            <a:r>
              <a:rPr lang="fr-FR" sz="900" b="1" dirty="0" err="1"/>
              <a:t>EdR</a:t>
            </a:r>
            <a:r>
              <a:rPr lang="fr-FR" sz="900" b="1" dirty="0"/>
              <a:t>  </a:t>
            </a:r>
          </a:p>
          <a:p>
            <a:pPr algn="ctr"/>
            <a:r>
              <a:rPr lang="fr-FR" sz="900" b="1" dirty="0"/>
              <a:t>Viriat  18 septembre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/>
        </p:nvSpPr>
        <p:spPr>
          <a:xfrm>
            <a:off x="0" y="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dirty="0"/>
              <a:t>  Nouveautés 2025-2026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20" y="928670"/>
            <a:ext cx="3579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fr-FR" sz="2400" u="sng" dirty="0">
                <a:solidFill>
                  <a:srgbClr val="FFFF00"/>
                </a:solidFill>
                <a:latin typeface="Arial Black" pitchFamily="34" charset="0"/>
              </a:rPr>
              <a:t>2 Catégories – 6 ans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00034" y="3929066"/>
            <a:ext cx="4714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Mise en place d'un cahier des charges (En cours)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7158" y="1857364"/>
            <a:ext cx="75724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FFFF00"/>
                </a:solidFill>
              </a:rPr>
              <a:t>U5 </a:t>
            </a:r>
            <a:r>
              <a:rPr lang="fr-FR" sz="1400" b="1" dirty="0">
                <a:solidFill>
                  <a:srgbClr val="FFFF00"/>
                </a:solidFill>
              </a:rPr>
              <a:t>: Les M5 – baby rugby    </a:t>
            </a:r>
            <a:r>
              <a:rPr lang="fr-FR" sz="1400" b="1" dirty="0">
                <a:solidFill>
                  <a:srgbClr val="FF0000"/>
                </a:solidFill>
              </a:rPr>
              <a:t>Non autorisés à participer à des plateaux EDR</a:t>
            </a:r>
          </a:p>
          <a:p>
            <a:r>
              <a:rPr lang="fr-FR" sz="1400" b="1" dirty="0"/>
              <a:t>        Nés entre le 1er juillet 2021 et le 30 juin 2023</a:t>
            </a:r>
          </a:p>
          <a:p>
            <a:r>
              <a:rPr lang="fr-FR" sz="1400" b="1" dirty="0"/>
              <a:t>        3 ans révolus lors de la demande de licence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7158" y="1357298"/>
            <a:ext cx="75724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FFFF00"/>
                </a:solidFill>
              </a:rPr>
              <a:t>U6 </a:t>
            </a:r>
            <a:r>
              <a:rPr lang="fr-FR" sz="1600" b="1" dirty="0"/>
              <a:t>:</a:t>
            </a:r>
            <a:r>
              <a:rPr lang="fr-FR" sz="1400" b="1" dirty="0"/>
              <a:t> </a:t>
            </a:r>
            <a:r>
              <a:rPr lang="fr-FR" sz="1400" b="1" dirty="0">
                <a:solidFill>
                  <a:srgbClr val="FFFF00"/>
                </a:solidFill>
              </a:rPr>
              <a:t>Premiers pas à l’EDR </a:t>
            </a:r>
            <a:r>
              <a:rPr lang="fr-FR" sz="1400" b="1" dirty="0">
                <a:solidFill>
                  <a:srgbClr val="92D050"/>
                </a:solidFill>
              </a:rPr>
              <a:t>(autorisés à participer à des plateaux EDR</a:t>
            </a:r>
            <a:r>
              <a:rPr lang="fr-FR" sz="1400" b="1" dirty="0"/>
              <a:t>)</a:t>
            </a:r>
          </a:p>
          <a:p>
            <a:r>
              <a:rPr lang="fr-FR" sz="1400" b="1" dirty="0"/>
              <a:t>         Nés 2020 ; Nés entre le 1er janvier 2021 et le 30 juin 2021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8596" y="2786058"/>
            <a:ext cx="46565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fr-FR" sz="2400" u="sng" dirty="0">
                <a:solidFill>
                  <a:srgbClr val="FFFF00"/>
                </a:solidFill>
                <a:latin typeface="Arial Black" pitchFamily="34" charset="0"/>
              </a:rPr>
              <a:t>Antennes Ecoles de Rugby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8596" y="3214686"/>
            <a:ext cx="85725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/>
              <a:t>- </a:t>
            </a:r>
            <a:r>
              <a:rPr lang="fr-FR" sz="1400" b="1" dirty="0">
                <a:solidFill>
                  <a:srgbClr val="FFFF00"/>
                </a:solidFill>
              </a:rPr>
              <a:t>Objectif </a:t>
            </a:r>
            <a:r>
              <a:rPr lang="fr-FR" sz="1400" dirty="0"/>
              <a:t>: Développer le rugby sur de nouveaux territoires / reconquérir des territoires, développer</a:t>
            </a:r>
          </a:p>
          <a:p>
            <a:r>
              <a:rPr lang="fr-FR" sz="1400" dirty="0"/>
              <a:t>progressivement une culture rugby dans une zone…</a:t>
            </a:r>
          </a:p>
          <a:p>
            <a:r>
              <a:rPr lang="fr-FR" sz="1400" b="1" dirty="0"/>
              <a:t>-  </a:t>
            </a:r>
            <a:r>
              <a:rPr lang="fr-FR" sz="1400" b="1" dirty="0">
                <a:solidFill>
                  <a:srgbClr val="FFFF00"/>
                </a:solidFill>
              </a:rPr>
              <a:t>Moyens </a:t>
            </a:r>
            <a:r>
              <a:rPr lang="fr-FR" sz="1400" dirty="0">
                <a:solidFill>
                  <a:srgbClr val="FFFF00"/>
                </a:solidFill>
              </a:rPr>
              <a:t>:  </a:t>
            </a:r>
            <a:r>
              <a:rPr lang="fr-FR" sz="1400" dirty="0"/>
              <a:t>En s'appuyant sur le savoir faire d'un club</a:t>
            </a:r>
            <a:endParaRPr lang="fr-FR" sz="1200" dirty="0"/>
          </a:p>
        </p:txBody>
      </p:sp>
      <p:sp>
        <p:nvSpPr>
          <p:cNvPr id="22" name="Rectangle 21"/>
          <p:cNvSpPr/>
          <p:nvPr/>
        </p:nvSpPr>
        <p:spPr>
          <a:xfrm>
            <a:off x="642910" y="428604"/>
            <a:ext cx="34243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/>
              <a:t>(Principaux Extraits cahier des </a:t>
            </a:r>
            <a:r>
              <a:rPr lang="fr-FR" sz="1200" dirty="0" err="1"/>
              <a:t>EdR</a:t>
            </a:r>
            <a:r>
              <a:rPr lang="fr-FR" sz="1200" dirty="0"/>
              <a:t> 2025-2026)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71472" y="5715016"/>
            <a:ext cx="255711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fr-FR" sz="1400" b="1" dirty="0">
                <a:solidFill>
                  <a:srgbClr val="FFFF00"/>
                </a:solidFill>
              </a:rPr>
              <a:t>Les </a:t>
            </a:r>
            <a:r>
              <a:rPr lang="fr-FR" sz="1600" b="1" dirty="0">
                <a:solidFill>
                  <a:srgbClr val="FFFF00"/>
                </a:solidFill>
              </a:rPr>
              <a:t>directeurs</a:t>
            </a:r>
            <a:r>
              <a:rPr lang="fr-FR" sz="1400" b="1" dirty="0">
                <a:solidFill>
                  <a:srgbClr val="FFFF00"/>
                </a:solidFill>
              </a:rPr>
              <a:t> de tournois</a:t>
            </a:r>
          </a:p>
          <a:p>
            <a:pPr marL="342900" indent="-342900"/>
            <a:r>
              <a:rPr lang="fr-FR" sz="1400" b="1" dirty="0"/>
              <a:t>Voir diapo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0034" y="5286388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u="sng" dirty="0">
                <a:solidFill>
                  <a:srgbClr val="FFFF00"/>
                </a:solidFill>
                <a:latin typeface="Arial Black" pitchFamily="34" charset="0"/>
              </a:rPr>
              <a:t>Représentant Départemental des </a:t>
            </a:r>
            <a:r>
              <a:rPr lang="fr-FR" sz="2400" u="sng" dirty="0" err="1">
                <a:solidFill>
                  <a:srgbClr val="FFFF00"/>
                </a:solidFill>
                <a:latin typeface="Arial Black" pitchFamily="34" charset="0"/>
              </a:rPr>
              <a:t>EdR</a:t>
            </a:r>
            <a:r>
              <a:rPr lang="fr-FR" sz="2400" u="sng" dirty="0">
                <a:solidFill>
                  <a:srgbClr val="FFFF00"/>
                </a:solidFill>
                <a:latin typeface="Arial Black" pitchFamily="34" charset="0"/>
              </a:rPr>
              <a:t>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15206" y="0"/>
            <a:ext cx="192879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b="1" dirty="0"/>
              <a:t>CD01 </a:t>
            </a:r>
            <a:r>
              <a:rPr lang="fr-FR" sz="900" b="1" dirty="0" err="1"/>
              <a:t>EdR</a:t>
            </a:r>
            <a:endParaRPr lang="fr-FR" sz="900" b="1" dirty="0"/>
          </a:p>
          <a:p>
            <a:pPr algn="ctr"/>
            <a:r>
              <a:rPr lang="fr-FR" sz="900" b="1" dirty="0"/>
              <a:t>Assemblée  Responsables </a:t>
            </a:r>
            <a:r>
              <a:rPr lang="fr-FR" sz="900" b="1" dirty="0" err="1"/>
              <a:t>EdR</a:t>
            </a:r>
            <a:r>
              <a:rPr lang="fr-FR" sz="900" b="1" dirty="0"/>
              <a:t>  </a:t>
            </a:r>
          </a:p>
          <a:p>
            <a:pPr algn="ctr"/>
            <a:r>
              <a:rPr lang="fr-FR" sz="900" b="1" dirty="0"/>
              <a:t>Viriat  18 septembre 2025</a:t>
            </a:r>
            <a:endParaRPr lang="fr-FR" b="1" dirty="0"/>
          </a:p>
        </p:txBody>
      </p:sp>
      <p:sp>
        <p:nvSpPr>
          <p:cNvPr id="19" name="Rectangle 18"/>
          <p:cNvSpPr/>
          <p:nvPr/>
        </p:nvSpPr>
        <p:spPr>
          <a:xfrm>
            <a:off x="500034" y="4286256"/>
            <a:ext cx="2476191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fr-FR" sz="2400" u="sng" dirty="0">
                <a:solidFill>
                  <a:srgbClr val="FFFF00"/>
                </a:solidFill>
                <a:latin typeface="Arial Black" pitchFamily="34" charset="0"/>
              </a:rPr>
              <a:t>Les ateliers…</a:t>
            </a:r>
          </a:p>
          <a:p>
            <a:pPr marL="342900" indent="-342900"/>
            <a:r>
              <a:rPr lang="fr-FR" sz="1400" b="1" dirty="0">
                <a:solidFill>
                  <a:srgbClr val="FFFF00"/>
                </a:solidFill>
              </a:rPr>
              <a:t>Nouveau format</a:t>
            </a:r>
          </a:p>
          <a:p>
            <a:pPr marL="342900" indent="-342900"/>
            <a:r>
              <a:rPr lang="fr-FR" sz="1400" b="1" dirty="0"/>
              <a:t>Voir diapo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2910" y="642918"/>
            <a:ext cx="54292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/>
              <a:t>  </a:t>
            </a:r>
            <a:r>
              <a:rPr lang="fr-FR" sz="1100" dirty="0">
                <a:hlinkClick r:id="rId2"/>
              </a:rPr>
              <a:t>https://api.www.ffr.fr/wp-content/uploads/2025/09/cahier-des-edr-2025-2026.pdf</a:t>
            </a:r>
            <a:endParaRPr lang="fr-FR" sz="1100" dirty="0"/>
          </a:p>
        </p:txBody>
      </p:sp>
      <p:sp>
        <p:nvSpPr>
          <p:cNvPr id="21" name="Rectangle 20"/>
          <p:cNvSpPr/>
          <p:nvPr/>
        </p:nvSpPr>
        <p:spPr>
          <a:xfrm>
            <a:off x="357158" y="6286520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  <a:latin typeface="Arial Black" pitchFamily="34" charset="0"/>
              </a:rPr>
              <a:t>Vers une Feuille de tournoi dématérialisée…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6" grpId="0"/>
      <p:bldP spid="17" grpId="0"/>
      <p:bldP spid="18" grpId="0"/>
      <p:bldP spid="23" grpId="0"/>
      <p:bldP spid="24" grpId="0"/>
      <p:bldP spid="19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5"/>
          <p:cNvGrpSpPr/>
          <p:nvPr/>
        </p:nvGrpSpPr>
        <p:grpSpPr>
          <a:xfrm>
            <a:off x="431032" y="5143512"/>
            <a:ext cx="8712968" cy="667236"/>
            <a:chOff x="179512" y="5877272"/>
            <a:chExt cx="8712968" cy="667236"/>
          </a:xfrm>
        </p:grpSpPr>
        <p:sp>
          <p:nvSpPr>
            <p:cNvPr id="60" name="Rectangle 59"/>
            <p:cNvSpPr/>
            <p:nvPr/>
          </p:nvSpPr>
          <p:spPr>
            <a:xfrm>
              <a:off x="179512" y="5877272"/>
              <a:ext cx="8712968" cy="648072"/>
            </a:xfrm>
            <a:prstGeom prst="rect">
              <a:avLst/>
            </a:prstGeom>
            <a:solidFill>
              <a:srgbClr val="3A014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99FF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67544" y="6093296"/>
              <a:ext cx="178125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FF99FF"/>
                  </a:solidFill>
                </a:rPr>
                <a:t>Catégorie -6 ans</a:t>
              </a:r>
            </a:p>
          </p:txBody>
        </p:sp>
        <p:sp>
          <p:nvSpPr>
            <p:cNvPr id="28" name="Flèche droite 27"/>
            <p:cNvSpPr/>
            <p:nvPr/>
          </p:nvSpPr>
          <p:spPr>
            <a:xfrm>
              <a:off x="2339752" y="6165304"/>
              <a:ext cx="432048" cy="216024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843808" y="6021288"/>
              <a:ext cx="10801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>
                  <a:solidFill>
                    <a:srgbClr val="FF99FF"/>
                  </a:solidFill>
                </a:rPr>
                <a:t>Toute la saison…</a:t>
              </a:r>
            </a:p>
          </p:txBody>
        </p:sp>
        <p:sp>
          <p:nvSpPr>
            <p:cNvPr id="30" name="Flèche droite 29"/>
            <p:cNvSpPr/>
            <p:nvPr/>
          </p:nvSpPr>
          <p:spPr>
            <a:xfrm>
              <a:off x="3995936" y="6165304"/>
              <a:ext cx="432048" cy="216024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72000" y="6021288"/>
              <a:ext cx="417646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400" dirty="0">
                  <a:solidFill>
                    <a:srgbClr val="FF99FF"/>
                  </a:solidFill>
                </a:rPr>
                <a:t>Ateliers rugby ; coordination motrice, habilités, jeux d’opposition 4x4 ou 5x5</a:t>
              </a:r>
            </a:p>
          </p:txBody>
        </p:sp>
      </p:grpSp>
      <p:sp>
        <p:nvSpPr>
          <p:cNvPr id="55" name="ZoneTexte 54"/>
          <p:cNvSpPr txBox="1"/>
          <p:nvPr/>
        </p:nvSpPr>
        <p:spPr>
          <a:xfrm>
            <a:off x="179512" y="11663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CN </a:t>
            </a:r>
            <a:r>
              <a:rPr lang="fr-FR" sz="2000" b="1" dirty="0" err="1"/>
              <a:t>EdR</a:t>
            </a:r>
            <a:r>
              <a:rPr lang="fr-FR" sz="2000" b="1" dirty="0"/>
              <a:t> FFR :Les formes de jeu 2025-2026… 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285720" y="642918"/>
            <a:ext cx="824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Saison 7 : Du Jeu effectif réduit T2s JCA vers le Rugby Educatif</a:t>
            </a:r>
          </a:p>
        </p:txBody>
      </p:sp>
      <p:grpSp>
        <p:nvGrpSpPr>
          <p:cNvPr id="3" name="Groupe 70"/>
          <p:cNvGrpSpPr/>
          <p:nvPr/>
        </p:nvGrpSpPr>
        <p:grpSpPr>
          <a:xfrm>
            <a:off x="179512" y="1196752"/>
            <a:ext cx="8964488" cy="2088232"/>
            <a:chOff x="179512" y="1772816"/>
            <a:chExt cx="8964488" cy="2088232"/>
          </a:xfrm>
        </p:grpSpPr>
        <p:grpSp>
          <p:nvGrpSpPr>
            <p:cNvPr id="4" name="Groupe 43"/>
            <p:cNvGrpSpPr/>
            <p:nvPr/>
          </p:nvGrpSpPr>
          <p:grpSpPr>
            <a:xfrm>
              <a:off x="323528" y="1772816"/>
              <a:ext cx="8820472" cy="2088232"/>
              <a:chOff x="251520" y="2420888"/>
              <a:chExt cx="8820472" cy="1512168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359024" y="2420888"/>
                <a:ext cx="8712968" cy="1512168"/>
              </a:xfrm>
              <a:prstGeom prst="rect">
                <a:avLst/>
              </a:prstGeom>
              <a:solidFill>
                <a:schemeClr val="tx2">
                  <a:lumMod val="1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95936" y="2681607"/>
                <a:ext cx="2088232" cy="2451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dirty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rPr>
                  <a:t>Jeu Toucher 2s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28026" y="2433684"/>
                <a:ext cx="3768981" cy="2674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b="1" dirty="0">
                    <a:solidFill>
                      <a:srgbClr val="FFFF00"/>
                    </a:solidFill>
                    <a:latin typeface="Arial Black" pitchFamily="34" charset="0"/>
                  </a:rPr>
                  <a:t>Phase 1 </a:t>
                </a:r>
                <a:r>
                  <a:rPr lang="fr-FR" sz="1600" dirty="0">
                    <a:solidFill>
                      <a:srgbClr val="FFFF00"/>
                    </a:solidFill>
                  </a:rPr>
                  <a:t>: Calendrier selon catégorie</a:t>
                </a:r>
              </a:p>
            </p:txBody>
          </p:sp>
          <p:sp>
            <p:nvSpPr>
              <p:cNvPr id="34" name="ZoneTexte 33"/>
              <p:cNvSpPr txBox="1"/>
              <p:nvPr/>
            </p:nvSpPr>
            <p:spPr>
              <a:xfrm>
                <a:off x="251520" y="3098756"/>
                <a:ext cx="3168352" cy="245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dirty="0">
                    <a:solidFill>
                      <a:schemeClr val="bg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fr-FR" sz="1600" b="1" dirty="0">
                    <a:solidFill>
                      <a:schemeClr val="bg2">
                        <a:lumMod val="60000"/>
                        <a:lumOff val="40000"/>
                      </a:schemeClr>
                    </a:solidFill>
                  </a:rPr>
                  <a:t>-10 : jeu à effectif réduit à 5x5 </a:t>
                </a:r>
              </a:p>
            </p:txBody>
          </p:sp>
          <p:sp>
            <p:nvSpPr>
              <p:cNvPr id="39" name="Flèche droite 38"/>
              <p:cNvSpPr/>
              <p:nvPr/>
            </p:nvSpPr>
            <p:spPr>
              <a:xfrm>
                <a:off x="3383360" y="2733750"/>
                <a:ext cx="432048" cy="216024"/>
              </a:xfrm>
              <a:prstGeom prst="rightArrow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2" name="ZoneTexte 41"/>
              <p:cNvSpPr txBox="1"/>
              <p:nvPr/>
            </p:nvSpPr>
            <p:spPr>
              <a:xfrm>
                <a:off x="6804248" y="2629463"/>
                <a:ext cx="1872208" cy="222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rPr>
                  <a:t>Fin Décembre</a:t>
                </a:r>
                <a:r>
                  <a:rPr lang="fr-FR" sz="1400" b="1" dirty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rPr>
                  <a:t> 2</a:t>
                </a:r>
                <a:r>
                  <a:rPr lang="fr-FR" sz="1400" b="1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rPr>
                  <a:t>025</a:t>
                </a:r>
              </a:p>
            </p:txBody>
          </p:sp>
          <p:sp>
            <p:nvSpPr>
              <p:cNvPr id="47" name="Flèche droite 46"/>
              <p:cNvSpPr/>
              <p:nvPr/>
            </p:nvSpPr>
            <p:spPr>
              <a:xfrm>
                <a:off x="6156176" y="2681607"/>
                <a:ext cx="432048" cy="216024"/>
              </a:xfrm>
              <a:prstGeom prst="rightArrow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ZoneTexte 31"/>
              <p:cNvSpPr txBox="1"/>
              <p:nvPr/>
            </p:nvSpPr>
            <p:spPr>
              <a:xfrm>
                <a:off x="251520" y="2681607"/>
                <a:ext cx="3096344" cy="245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rPr>
                  <a:t>-8 : jeu à effectif réduit à 5x5 </a:t>
                </a:r>
              </a:p>
            </p:txBody>
          </p:sp>
          <p:sp>
            <p:nvSpPr>
              <p:cNvPr id="33" name="Flèche droite 32"/>
              <p:cNvSpPr/>
              <p:nvPr/>
            </p:nvSpPr>
            <p:spPr>
              <a:xfrm>
                <a:off x="3671392" y="3098756"/>
                <a:ext cx="432048" cy="216024"/>
              </a:xfrm>
              <a:prstGeom prst="rightArrow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3" name="ZoneTexte 52"/>
              <p:cNvSpPr txBox="1"/>
              <p:nvPr/>
            </p:nvSpPr>
            <p:spPr>
              <a:xfrm>
                <a:off x="7020272" y="2994469"/>
                <a:ext cx="1835696" cy="3788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Fin </a:t>
                </a:r>
              </a:p>
              <a:p>
                <a:pPr algn="ctr"/>
                <a:r>
                  <a:rPr lang="fr-FR" sz="1400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Décembre 2025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959424" y="2994469"/>
                <a:ext cx="2808312" cy="4234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Septembre : Jeu T2s</a:t>
                </a:r>
              </a:p>
              <a:p>
                <a:pPr algn="ctr"/>
                <a:r>
                  <a:rPr lang="fr-FR" sz="16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Octobre : Jeu à CA</a:t>
                </a:r>
              </a:p>
            </p:txBody>
          </p:sp>
          <p:sp>
            <p:nvSpPr>
              <p:cNvPr id="56" name="Flèche droite 55"/>
              <p:cNvSpPr/>
              <p:nvPr/>
            </p:nvSpPr>
            <p:spPr>
              <a:xfrm>
                <a:off x="6588224" y="3098756"/>
                <a:ext cx="432048" cy="216024"/>
              </a:xfrm>
              <a:prstGeom prst="rightArrow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5" name="Groupe 69"/>
            <p:cNvGrpSpPr/>
            <p:nvPr/>
          </p:nvGrpSpPr>
          <p:grpSpPr>
            <a:xfrm>
              <a:off x="179512" y="3140968"/>
              <a:ext cx="8496944" cy="656783"/>
              <a:chOff x="179512" y="3140968"/>
              <a:chExt cx="8496944" cy="656783"/>
            </a:xfrm>
          </p:grpSpPr>
          <p:sp>
            <p:nvSpPr>
              <p:cNvPr id="40" name="ZoneTexte 39"/>
              <p:cNvSpPr txBox="1"/>
              <p:nvPr/>
            </p:nvSpPr>
            <p:spPr>
              <a:xfrm>
                <a:off x="179512" y="3356992"/>
                <a:ext cx="352839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FF9966"/>
                    </a:solidFill>
                  </a:rPr>
                  <a:t>-12 : jeu à effectif réduit à 5x5 </a:t>
                </a:r>
              </a:p>
            </p:txBody>
          </p:sp>
          <p:sp>
            <p:nvSpPr>
              <p:cNvPr id="41" name="Flèche droite 40"/>
              <p:cNvSpPr/>
              <p:nvPr/>
            </p:nvSpPr>
            <p:spPr>
              <a:xfrm>
                <a:off x="3563888" y="3429000"/>
                <a:ext cx="432048" cy="258765"/>
              </a:xfrm>
              <a:prstGeom prst="rightArrow">
                <a:avLst/>
              </a:prstGeom>
              <a:solidFill>
                <a:srgbClr val="CC66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995936" y="3212976"/>
                <a:ext cx="280831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dirty="0">
                    <a:solidFill>
                      <a:srgbClr val="CC6600"/>
                    </a:solidFill>
                  </a:rPr>
                  <a:t>Septembre : Jeu T2s</a:t>
                </a:r>
              </a:p>
              <a:p>
                <a:pPr algn="ctr"/>
                <a:r>
                  <a:rPr lang="fr-FR" sz="1600" dirty="0">
                    <a:solidFill>
                      <a:srgbClr val="CC6600"/>
                    </a:solidFill>
                  </a:rPr>
                  <a:t>Octobre : Jeu à CA</a:t>
                </a:r>
              </a:p>
            </p:txBody>
          </p:sp>
          <p:sp>
            <p:nvSpPr>
              <p:cNvPr id="63" name="Flèche droite 62"/>
              <p:cNvSpPr/>
              <p:nvPr/>
            </p:nvSpPr>
            <p:spPr>
              <a:xfrm>
                <a:off x="6588224" y="3356992"/>
                <a:ext cx="432048" cy="298319"/>
              </a:xfrm>
              <a:prstGeom prst="rightArrow">
                <a:avLst/>
              </a:prstGeom>
              <a:solidFill>
                <a:srgbClr val="CC66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4" name="ZoneTexte 63"/>
              <p:cNvSpPr txBox="1"/>
              <p:nvPr/>
            </p:nvSpPr>
            <p:spPr>
              <a:xfrm>
                <a:off x="7092280" y="3140968"/>
                <a:ext cx="15841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CC6600"/>
                    </a:solidFill>
                  </a:rPr>
                  <a:t>Fin </a:t>
                </a:r>
              </a:p>
              <a:p>
                <a:pPr algn="ctr"/>
                <a:r>
                  <a:rPr lang="fr-FR" sz="1400" b="1" dirty="0">
                    <a:solidFill>
                      <a:srgbClr val="CC6600"/>
                    </a:solidFill>
                  </a:rPr>
                  <a:t>Novembre 2025</a:t>
                </a:r>
              </a:p>
            </p:txBody>
          </p:sp>
        </p:grpSp>
      </p:grpSp>
      <p:grpSp>
        <p:nvGrpSpPr>
          <p:cNvPr id="6" name="Groupe 72"/>
          <p:cNvGrpSpPr/>
          <p:nvPr/>
        </p:nvGrpSpPr>
        <p:grpSpPr>
          <a:xfrm>
            <a:off x="287017" y="3357562"/>
            <a:ext cx="8856983" cy="1656184"/>
            <a:chOff x="179512" y="3933056"/>
            <a:chExt cx="8856983" cy="1656184"/>
          </a:xfrm>
        </p:grpSpPr>
        <p:grpSp>
          <p:nvGrpSpPr>
            <p:cNvPr id="7" name="Groupe 42"/>
            <p:cNvGrpSpPr/>
            <p:nvPr/>
          </p:nvGrpSpPr>
          <p:grpSpPr>
            <a:xfrm>
              <a:off x="179512" y="3933056"/>
              <a:ext cx="8856983" cy="1656184"/>
              <a:chOff x="251520" y="4005064"/>
              <a:chExt cx="8677471" cy="1656184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323528" y="4005064"/>
                <a:ext cx="8605463" cy="1656184"/>
              </a:xfrm>
              <a:prstGeom prst="rect">
                <a:avLst/>
              </a:prstGeom>
              <a:solidFill>
                <a:srgbClr val="0033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23528" y="4005064"/>
                <a:ext cx="42484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>
                    <a:solidFill>
                      <a:srgbClr val="FFFF00"/>
                    </a:solidFill>
                    <a:latin typeface="Arial Black" pitchFamily="34" charset="0"/>
                  </a:rPr>
                  <a:t>Phase 2 </a:t>
                </a:r>
                <a:r>
                  <a:rPr lang="fr-FR" dirty="0">
                    <a:solidFill>
                      <a:srgbClr val="FFFF00"/>
                    </a:solidFill>
                  </a:rPr>
                  <a:t>: </a:t>
                </a:r>
                <a:r>
                  <a:rPr lang="fr-FR" sz="1600" dirty="0">
                    <a:solidFill>
                      <a:srgbClr val="FFFF00"/>
                    </a:solidFill>
                  </a:rPr>
                  <a:t>Calendrier selon catégorie</a:t>
                </a:r>
              </a:p>
            </p:txBody>
          </p:sp>
          <p:sp>
            <p:nvSpPr>
              <p:cNvPr id="37" name="ZoneTexte 36"/>
              <p:cNvSpPr txBox="1"/>
              <p:nvPr/>
            </p:nvSpPr>
            <p:spPr>
              <a:xfrm>
                <a:off x="251520" y="4365104"/>
                <a:ext cx="3744416" cy="386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rPr>
                  <a:t>-8 ans   : jeu à effectif réduit  à 5x5 </a:t>
                </a:r>
              </a:p>
            </p:txBody>
          </p:sp>
          <p:sp>
            <p:nvSpPr>
              <p:cNvPr id="38" name="ZoneTexte 37"/>
              <p:cNvSpPr txBox="1"/>
              <p:nvPr/>
            </p:nvSpPr>
            <p:spPr>
              <a:xfrm>
                <a:off x="467544" y="4910307"/>
                <a:ext cx="259228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chemeClr val="tx2">
                        <a:lumMod val="50000"/>
                      </a:schemeClr>
                    </a:solidFill>
                  </a:rPr>
                  <a:t>- 10 ans à 7x7 </a:t>
                </a:r>
              </a:p>
            </p:txBody>
          </p:sp>
          <p:sp>
            <p:nvSpPr>
              <p:cNvPr id="45" name="ZoneTexte 44"/>
              <p:cNvSpPr txBox="1"/>
              <p:nvPr/>
            </p:nvSpPr>
            <p:spPr>
              <a:xfrm>
                <a:off x="4343336" y="4221088"/>
                <a:ext cx="14401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rPr>
                  <a:t>Janvier 2026 à</a:t>
                </a:r>
              </a:p>
              <a:p>
                <a:pPr algn="ctr"/>
                <a:r>
                  <a:rPr lang="fr-FR" sz="1400" dirty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rPr>
                  <a:t>Fin saison</a:t>
                </a:r>
              </a:p>
            </p:txBody>
          </p:sp>
          <p:sp>
            <p:nvSpPr>
              <p:cNvPr id="48" name="Flèche droite 47"/>
              <p:cNvSpPr/>
              <p:nvPr/>
            </p:nvSpPr>
            <p:spPr>
              <a:xfrm>
                <a:off x="5895404" y="4293096"/>
                <a:ext cx="432048" cy="318892"/>
              </a:xfrm>
              <a:prstGeom prst="rightArrow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9" name="Flèche droite 48"/>
              <p:cNvSpPr/>
              <p:nvPr/>
            </p:nvSpPr>
            <p:spPr>
              <a:xfrm>
                <a:off x="2843808" y="4992602"/>
                <a:ext cx="432048" cy="288032"/>
              </a:xfrm>
              <a:prstGeom prst="rightArrow">
                <a:avLst/>
              </a:prstGeom>
              <a:solidFill>
                <a:schemeClr val="tx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0" name="ZoneTexte 49"/>
              <p:cNvSpPr txBox="1"/>
              <p:nvPr/>
            </p:nvSpPr>
            <p:spPr>
              <a:xfrm>
                <a:off x="3347864" y="4910307"/>
                <a:ext cx="266429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Janvier 2026 à Fin saison</a:t>
                </a:r>
              </a:p>
            </p:txBody>
          </p:sp>
          <p:sp>
            <p:nvSpPr>
              <p:cNvPr id="51" name="Flèche droite 50"/>
              <p:cNvSpPr/>
              <p:nvPr/>
            </p:nvSpPr>
            <p:spPr>
              <a:xfrm>
                <a:off x="6300192" y="4992602"/>
                <a:ext cx="432048" cy="216024"/>
              </a:xfrm>
              <a:prstGeom prst="rightArrow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6812535" y="4941168"/>
                <a:ext cx="1872208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Rugby éducatif</a:t>
                </a:r>
              </a:p>
            </p:txBody>
          </p:sp>
          <p:sp>
            <p:nvSpPr>
              <p:cNvPr id="35" name="Flèche droite 34"/>
              <p:cNvSpPr/>
              <p:nvPr/>
            </p:nvSpPr>
            <p:spPr>
              <a:xfrm>
                <a:off x="3920045" y="4365104"/>
                <a:ext cx="432048" cy="308606"/>
              </a:xfrm>
              <a:prstGeom prst="rightArrow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6107050" y="4293096"/>
                <a:ext cx="1904811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rPr>
                  <a:t>Jeu à CA</a:t>
                </a:r>
              </a:p>
            </p:txBody>
          </p:sp>
        </p:grpSp>
        <p:grpSp>
          <p:nvGrpSpPr>
            <p:cNvPr id="8" name="Groupe 71"/>
            <p:cNvGrpSpPr/>
            <p:nvPr/>
          </p:nvGrpSpPr>
          <p:grpSpPr>
            <a:xfrm>
              <a:off x="323528" y="5157192"/>
              <a:ext cx="8568952" cy="380873"/>
              <a:chOff x="323528" y="5157192"/>
              <a:chExt cx="8568952" cy="380873"/>
            </a:xfrm>
          </p:grpSpPr>
          <p:sp>
            <p:nvSpPr>
              <p:cNvPr id="46" name="ZoneTexte 45"/>
              <p:cNvSpPr txBox="1"/>
              <p:nvPr/>
            </p:nvSpPr>
            <p:spPr>
              <a:xfrm>
                <a:off x="323528" y="5157192"/>
                <a:ext cx="266429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FF9933"/>
                    </a:solidFill>
                  </a:rPr>
                  <a:t>-12 ans à 10x10 </a:t>
                </a:r>
              </a:p>
            </p:txBody>
          </p:sp>
          <p:sp>
            <p:nvSpPr>
              <p:cNvPr id="65" name="Flèche droite 64"/>
              <p:cNvSpPr/>
              <p:nvPr/>
            </p:nvSpPr>
            <p:spPr>
              <a:xfrm>
                <a:off x="2987824" y="5243718"/>
                <a:ext cx="432048" cy="252028"/>
              </a:xfrm>
              <a:prstGeom prst="rightArrow">
                <a:avLst/>
              </a:prstGeom>
              <a:solidFill>
                <a:srgbClr val="CC66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6" name="ZoneTexte 65"/>
              <p:cNvSpPr txBox="1"/>
              <p:nvPr/>
            </p:nvSpPr>
            <p:spPr>
              <a:xfrm>
                <a:off x="3563888" y="5187969"/>
                <a:ext cx="266429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FF9933"/>
                    </a:solidFill>
                  </a:rPr>
                  <a:t>Décembre 2025 à Fin saison</a:t>
                </a:r>
              </a:p>
            </p:txBody>
          </p:sp>
          <p:sp>
            <p:nvSpPr>
              <p:cNvPr id="67" name="Flèche droite 66"/>
              <p:cNvSpPr/>
              <p:nvPr/>
            </p:nvSpPr>
            <p:spPr>
              <a:xfrm>
                <a:off x="6372200" y="5306725"/>
                <a:ext cx="432048" cy="189021"/>
              </a:xfrm>
              <a:prstGeom prst="rightArrow">
                <a:avLst/>
              </a:prstGeom>
              <a:solidFill>
                <a:srgbClr val="CC66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7020272" y="5199511"/>
                <a:ext cx="1872208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dirty="0">
                    <a:solidFill>
                      <a:srgbClr val="FF9933"/>
                    </a:solidFill>
                  </a:rPr>
                  <a:t>Rugby éducatif</a:t>
                </a:r>
              </a:p>
            </p:txBody>
          </p:sp>
        </p:grpSp>
      </p:grpSp>
      <p:sp>
        <p:nvSpPr>
          <p:cNvPr id="69" name="ZoneTexte 68"/>
          <p:cNvSpPr txBox="1"/>
          <p:nvPr/>
        </p:nvSpPr>
        <p:spPr>
          <a:xfrm>
            <a:off x="2357422" y="5929330"/>
            <a:ext cx="3816424" cy="369332"/>
          </a:xfrm>
          <a:prstGeom prst="rect">
            <a:avLst/>
          </a:prstGeom>
          <a:solidFill>
            <a:srgbClr val="CC6600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+ 3 Journées pour Elles </a:t>
            </a:r>
            <a:r>
              <a:rPr lang="fr-FR" b="1" dirty="0" err="1"/>
              <a:t>EdR</a:t>
            </a:r>
            <a:endParaRPr lang="fr-FR" b="1" dirty="0"/>
          </a:p>
        </p:txBody>
      </p:sp>
      <p:sp>
        <p:nvSpPr>
          <p:cNvPr id="61" name="Rectangle 60"/>
          <p:cNvSpPr/>
          <p:nvPr/>
        </p:nvSpPr>
        <p:spPr>
          <a:xfrm>
            <a:off x="7215206" y="0"/>
            <a:ext cx="192879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b="1" dirty="0"/>
              <a:t>CD01 </a:t>
            </a:r>
            <a:r>
              <a:rPr lang="fr-FR" sz="900" b="1" dirty="0" err="1"/>
              <a:t>EdR</a:t>
            </a:r>
            <a:endParaRPr lang="fr-FR" sz="900" b="1" dirty="0"/>
          </a:p>
          <a:p>
            <a:pPr algn="ctr"/>
            <a:r>
              <a:rPr lang="fr-FR" sz="900" b="1" dirty="0"/>
              <a:t>Assemblée  Responsables </a:t>
            </a:r>
            <a:r>
              <a:rPr lang="fr-FR" sz="900" b="1" dirty="0" err="1"/>
              <a:t>EdR</a:t>
            </a:r>
            <a:r>
              <a:rPr lang="fr-FR" sz="900" b="1" dirty="0"/>
              <a:t>  </a:t>
            </a:r>
          </a:p>
          <a:p>
            <a:pPr algn="ctr"/>
            <a:r>
              <a:rPr lang="fr-FR" sz="900" b="1" dirty="0"/>
              <a:t>Viriat  18 septembre 2025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/>
          <p:cNvSpPr txBox="1"/>
          <p:nvPr/>
        </p:nvSpPr>
        <p:spPr>
          <a:xfrm>
            <a:off x="107504" y="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dirty="0">
                <a:latin typeface="Arial Black" pitchFamily="34" charset="0"/>
              </a:rPr>
              <a:t> </a:t>
            </a:r>
            <a:r>
              <a:rPr lang="fr-FR" sz="2400" b="1" u="sng" dirty="0">
                <a:latin typeface="Arial Black" pitchFamily="34" charset="0"/>
              </a:rPr>
              <a:t>Phase 1 CD01  </a:t>
            </a:r>
            <a:r>
              <a:rPr lang="fr-FR" sz="2400" b="1" dirty="0">
                <a:latin typeface="Arial Black" pitchFamily="34" charset="0"/>
              </a:rPr>
              <a:t>:Le format d’organisation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1403648" y="249289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39552" y="148478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  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357158" y="928670"/>
            <a:ext cx="8568952" cy="2031325"/>
          </a:xfrm>
          <a:prstGeom prst="rect">
            <a:avLst/>
          </a:prstGeom>
          <a:solidFill>
            <a:schemeClr val="tx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>
                <a:solidFill>
                  <a:srgbClr val="FFFF00"/>
                </a:solidFill>
              </a:rPr>
              <a:t>  Principes généraux:</a:t>
            </a:r>
          </a:p>
          <a:p>
            <a:r>
              <a:rPr lang="fr-FR" b="1" dirty="0"/>
              <a:t>  Poules réduites par plateaux  </a:t>
            </a:r>
            <a:r>
              <a:rPr lang="fr-FR" sz="1400" i="1" dirty="0"/>
              <a:t>(Selon dispo terrains)</a:t>
            </a:r>
            <a:endParaRPr lang="fr-FR" i="1" dirty="0"/>
          </a:p>
          <a:p>
            <a:r>
              <a:rPr lang="fr-FR" b="1" dirty="0"/>
              <a:t>    -6 ans  et -8 associés par plateau</a:t>
            </a:r>
          </a:p>
          <a:p>
            <a:pPr lvl="1"/>
            <a:r>
              <a:rPr lang="fr-FR" b="1" dirty="0"/>
              <a:t>5 dates de tournois</a:t>
            </a:r>
            <a:endParaRPr lang="fr-FR" i="1" dirty="0"/>
          </a:p>
          <a:p>
            <a:r>
              <a:rPr lang="fr-FR" b="1" dirty="0"/>
              <a:t>             </a:t>
            </a:r>
            <a:r>
              <a:rPr lang="fr-FR" b="1" dirty="0" err="1">
                <a:solidFill>
                  <a:srgbClr val="FFC000"/>
                </a:solidFill>
              </a:rPr>
              <a:t>EdR</a:t>
            </a:r>
            <a:r>
              <a:rPr lang="fr-FR" b="1" dirty="0">
                <a:solidFill>
                  <a:srgbClr val="FFC000"/>
                </a:solidFill>
              </a:rPr>
              <a:t> de proximité :   Poules </a:t>
            </a:r>
            <a:r>
              <a:rPr lang="fr-FR" b="1" dirty="0" err="1">
                <a:solidFill>
                  <a:srgbClr val="FFC000"/>
                </a:solidFill>
              </a:rPr>
              <a:t>EdR</a:t>
            </a:r>
            <a:r>
              <a:rPr lang="fr-FR" b="1" dirty="0">
                <a:solidFill>
                  <a:srgbClr val="FFC000"/>
                </a:solidFill>
              </a:rPr>
              <a:t> de  bassin / secteur</a:t>
            </a:r>
            <a:r>
              <a:rPr lang="fr-FR" dirty="0">
                <a:solidFill>
                  <a:srgbClr val="FFC000"/>
                </a:solidFill>
              </a:rPr>
              <a:t>)</a:t>
            </a:r>
          </a:p>
          <a:p>
            <a:r>
              <a:rPr lang="fr-FR" b="1" dirty="0"/>
              <a:t>              Formes de jeu :  Application 5x5  jeu T2s et/ou JCA</a:t>
            </a:r>
          </a:p>
          <a:p>
            <a:r>
              <a:rPr lang="fr-FR" b="1" dirty="0"/>
              <a:t>                 </a:t>
            </a:r>
            <a:r>
              <a:rPr lang="fr-FR" b="1" dirty="0">
                <a:solidFill>
                  <a:srgbClr val="FFFF00"/>
                </a:solidFill>
              </a:rPr>
              <a:t>Aucun classement en phase 1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899592" y="1844824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 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57158" y="428604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Phase 1 : Même format 2024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5720" y="3071810"/>
            <a:ext cx="8661624" cy="40011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000" b="1" dirty="0">
                <a:solidFill>
                  <a:srgbClr val="FFFF00"/>
                </a:solidFill>
              </a:rPr>
              <a:t> Forme de jeu -8-10-12 phase 1 </a:t>
            </a:r>
            <a:r>
              <a:rPr lang="fr-FR" sz="2000" b="1" dirty="0"/>
              <a:t>: jeu à effectifs réduit 5x5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58082" y="0"/>
            <a:ext cx="1785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b="1" dirty="0"/>
              <a:t>CD01 </a:t>
            </a:r>
            <a:r>
              <a:rPr lang="fr-FR" sz="800" b="1" dirty="0" err="1"/>
              <a:t>EdR</a:t>
            </a:r>
            <a:endParaRPr lang="fr-FR" sz="800" b="1" dirty="0"/>
          </a:p>
          <a:p>
            <a:pPr algn="ctr"/>
            <a:r>
              <a:rPr lang="fr-FR" sz="800" b="1" dirty="0"/>
              <a:t>Assemblée  Responsables </a:t>
            </a:r>
            <a:r>
              <a:rPr lang="fr-FR" sz="800" b="1" dirty="0" err="1"/>
              <a:t>EdR</a:t>
            </a:r>
            <a:r>
              <a:rPr lang="fr-FR" sz="800" b="1" dirty="0"/>
              <a:t>  </a:t>
            </a:r>
          </a:p>
          <a:p>
            <a:pPr algn="ctr"/>
            <a:r>
              <a:rPr lang="fr-FR" sz="800" b="1" dirty="0"/>
              <a:t>Viriat  18 septembre 2025</a:t>
            </a:r>
            <a:endParaRPr lang="fr-FR" sz="1600" b="1" dirty="0"/>
          </a:p>
        </p:txBody>
      </p:sp>
      <p:sp>
        <p:nvSpPr>
          <p:cNvPr id="10" name="Rectangle 9"/>
          <p:cNvSpPr/>
          <p:nvPr/>
        </p:nvSpPr>
        <p:spPr>
          <a:xfrm>
            <a:off x="357158" y="5572140"/>
            <a:ext cx="8572560" cy="116955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i="1" dirty="0"/>
              <a:t> -  Sur les tournois suivants T2, T3, T4, T5 </a:t>
            </a:r>
            <a:r>
              <a:rPr lang="fr-FR" sz="1400" i="1" dirty="0"/>
              <a:t>: (Toujours en 2 rotations)</a:t>
            </a:r>
          </a:p>
          <a:p>
            <a:pPr lvl="1">
              <a:buFontTx/>
              <a:buChar char="-"/>
            </a:pPr>
            <a:r>
              <a:rPr lang="fr-FR" sz="1200" i="1" dirty="0"/>
              <a:t> </a:t>
            </a:r>
            <a:r>
              <a:rPr lang="fr-FR" sz="1400" i="1" dirty="0">
                <a:solidFill>
                  <a:srgbClr val="FFFF00"/>
                </a:solidFill>
              </a:rPr>
              <a:t>Niveau A : JC sur les 2 rotations</a:t>
            </a:r>
            <a:r>
              <a:rPr lang="fr-FR" sz="1400" i="1" dirty="0"/>
              <a:t>. </a:t>
            </a:r>
          </a:p>
          <a:p>
            <a:pPr lvl="1">
              <a:buFontTx/>
              <a:buChar char="-"/>
            </a:pPr>
            <a:r>
              <a:rPr lang="fr-FR" sz="1400" i="1" dirty="0">
                <a:solidFill>
                  <a:srgbClr val="FFFF00"/>
                </a:solidFill>
              </a:rPr>
              <a:t>Niveau B : T2s sur la 1</a:t>
            </a:r>
            <a:r>
              <a:rPr lang="fr-FR" sz="1400" i="1" baseline="30000" dirty="0">
                <a:solidFill>
                  <a:srgbClr val="FFFF00"/>
                </a:solidFill>
              </a:rPr>
              <a:t>ère</a:t>
            </a:r>
            <a:r>
              <a:rPr lang="fr-FR" sz="1400" i="1" dirty="0">
                <a:solidFill>
                  <a:srgbClr val="FFFF00"/>
                </a:solidFill>
              </a:rPr>
              <a:t> rotation ; JCA sur la 2</a:t>
            </a:r>
            <a:r>
              <a:rPr lang="fr-FR" sz="1400" i="1" baseline="30000" dirty="0">
                <a:solidFill>
                  <a:srgbClr val="FFFF00"/>
                </a:solidFill>
              </a:rPr>
              <a:t>ème</a:t>
            </a:r>
            <a:r>
              <a:rPr lang="fr-FR" sz="1400" i="1" dirty="0">
                <a:solidFill>
                  <a:srgbClr val="FFFF00"/>
                </a:solidFill>
              </a:rPr>
              <a:t> rotation</a:t>
            </a:r>
            <a:r>
              <a:rPr lang="fr-FR" sz="1400" i="1" dirty="0"/>
              <a:t>. A voir entre éducateurs en fonction de la préparation du groupe au JCA. </a:t>
            </a:r>
          </a:p>
          <a:p>
            <a:pPr lvl="1">
              <a:buFontTx/>
              <a:buChar char="-"/>
            </a:pPr>
            <a:r>
              <a:rPr lang="fr-FR" sz="1400" b="1" i="1" dirty="0">
                <a:solidFill>
                  <a:srgbClr val="FFFF00"/>
                </a:solidFill>
              </a:rPr>
              <a:t>Nota : En -12, leT5 se jouera en jeu 10x10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357158" y="4357694"/>
            <a:ext cx="8572560" cy="120032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1600" b="1" i="1" dirty="0">
                <a:solidFill>
                  <a:srgbClr val="FFFF00"/>
                </a:solidFill>
              </a:rPr>
              <a:t>  -10 et -12 ans : Préconisations CD01 </a:t>
            </a:r>
          </a:p>
          <a:p>
            <a:r>
              <a:rPr lang="fr-FR" sz="1200" b="1" i="1" dirty="0"/>
              <a:t>           </a:t>
            </a:r>
            <a:r>
              <a:rPr lang="fr-FR" sz="1400" b="1" i="1" dirty="0"/>
              <a:t>- Sur le 1</a:t>
            </a:r>
            <a:r>
              <a:rPr lang="fr-FR" sz="1400" b="1" i="1" baseline="30000" dirty="0"/>
              <a:t>er</a:t>
            </a:r>
            <a:r>
              <a:rPr lang="fr-FR" sz="1400" b="1" i="1" dirty="0"/>
              <a:t> premier tournoi T1 : -10 et -12 ans </a:t>
            </a:r>
          </a:p>
          <a:p>
            <a:r>
              <a:rPr lang="fr-FR" sz="1400" b="1" i="1" dirty="0"/>
              <a:t>             Organisation du plateau en 2 rotations                    </a:t>
            </a:r>
            <a:r>
              <a:rPr lang="fr-FR" sz="1100" i="1" dirty="0"/>
              <a:t>(Rotation = toutes les équipes se rencontrent)</a:t>
            </a:r>
            <a:endParaRPr lang="fr-FR" sz="1200" i="1" dirty="0"/>
          </a:p>
          <a:p>
            <a:pPr lvl="1"/>
            <a:r>
              <a:rPr lang="fr-FR" sz="1400" b="1" i="1" dirty="0"/>
              <a:t>    </a:t>
            </a:r>
            <a:r>
              <a:rPr lang="fr-FR" sz="1400" b="1" i="1" dirty="0">
                <a:solidFill>
                  <a:srgbClr val="FFFF00"/>
                </a:solidFill>
              </a:rPr>
              <a:t>Niveau A </a:t>
            </a:r>
            <a:r>
              <a:rPr lang="fr-FR" sz="1400" i="1" dirty="0">
                <a:solidFill>
                  <a:srgbClr val="FFFF00"/>
                </a:solidFill>
              </a:rPr>
              <a:t>: T2s sur la 1</a:t>
            </a:r>
            <a:r>
              <a:rPr lang="fr-FR" sz="1400" i="1" baseline="30000" dirty="0">
                <a:solidFill>
                  <a:srgbClr val="FFFF00"/>
                </a:solidFill>
              </a:rPr>
              <a:t>ère</a:t>
            </a:r>
            <a:r>
              <a:rPr lang="fr-FR" sz="1400" i="1" dirty="0">
                <a:solidFill>
                  <a:srgbClr val="FFFF00"/>
                </a:solidFill>
              </a:rPr>
              <a:t> rotation ; JCA sur la 2</a:t>
            </a:r>
            <a:r>
              <a:rPr lang="fr-FR" sz="1400" i="1" baseline="30000" dirty="0">
                <a:solidFill>
                  <a:srgbClr val="FFFF00"/>
                </a:solidFill>
              </a:rPr>
              <a:t>ème</a:t>
            </a:r>
            <a:r>
              <a:rPr lang="fr-FR" sz="1400" i="1" dirty="0">
                <a:solidFill>
                  <a:srgbClr val="FFFF00"/>
                </a:solidFill>
              </a:rPr>
              <a:t> rotation </a:t>
            </a:r>
            <a:r>
              <a:rPr lang="fr-FR" sz="1100" i="1" dirty="0">
                <a:solidFill>
                  <a:srgbClr val="FFFF00"/>
                </a:solidFill>
              </a:rPr>
              <a:t>(Avec placage)   </a:t>
            </a:r>
            <a:endParaRPr lang="fr-FR" sz="1400" i="1" dirty="0">
              <a:solidFill>
                <a:srgbClr val="FFFF00"/>
              </a:solidFill>
            </a:endParaRPr>
          </a:p>
          <a:p>
            <a:pPr lvl="1"/>
            <a:r>
              <a:rPr lang="fr-FR" sz="1400" b="1" i="1" dirty="0"/>
              <a:t>    </a:t>
            </a:r>
            <a:r>
              <a:rPr lang="fr-FR" sz="1400" b="1" i="1" dirty="0">
                <a:solidFill>
                  <a:srgbClr val="FFFF00"/>
                </a:solidFill>
              </a:rPr>
              <a:t>Niveau B : </a:t>
            </a:r>
            <a:r>
              <a:rPr lang="fr-FR" sz="1400" i="1" dirty="0">
                <a:solidFill>
                  <a:srgbClr val="FFFF00"/>
                </a:solidFill>
              </a:rPr>
              <a:t>T2s  sur les 2 rotations</a:t>
            </a:r>
            <a:r>
              <a:rPr lang="fr-FR" sz="1400" i="1" dirty="0"/>
              <a:t>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8596" y="3571876"/>
            <a:ext cx="8501122" cy="55399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 -8 ans  </a:t>
            </a:r>
            <a:r>
              <a:rPr lang="fr-FR" b="1" dirty="0"/>
              <a:t>: Toucher  2s sur  les 5 tours</a:t>
            </a:r>
          </a:p>
          <a:p>
            <a:pPr lvl="2"/>
            <a:r>
              <a:rPr lang="fr-FR" sz="1200" b="1" dirty="0"/>
              <a:t>En 2 rotations de préférence                                         </a:t>
            </a:r>
            <a:r>
              <a:rPr lang="fr-FR" sz="1200" dirty="0"/>
              <a:t>(</a:t>
            </a:r>
            <a:r>
              <a:rPr lang="fr-FR" sz="1200" i="1" dirty="0"/>
              <a:t>Rotation = toutes les équipes se rencontrent)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0" grpId="0" animBg="1"/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13607</TotalTime>
  <Words>3797</Words>
  <Application>Microsoft Office PowerPoint</Application>
  <PresentationFormat>Affichage à l'écran (4:3)</PresentationFormat>
  <Paragraphs>747</Paragraphs>
  <Slides>28</Slides>
  <Notes>23</Notes>
  <HiddenSlides>0</HiddenSlides>
  <MMClips>0</MMClips>
  <ScaleCrop>false</ScaleCrop>
  <HeadingPairs>
    <vt:vector size="8" baseType="variant">
      <vt:variant>
        <vt:lpstr>Thème</vt:lpstr>
      </vt:variant>
      <vt:variant>
        <vt:i4>1</vt:i4>
      </vt:variant>
      <vt:variant>
        <vt:lpstr>Liaisons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1" baseType="lpstr">
      <vt:lpstr>Débit</vt:lpstr>
      <vt:lpstr>F:\Rugby\Rugby_AIN_CD01\CD01_ EdR\Calendrier EdR\2024-2025\Phase 1_2024-2025\EdR CD01_Phase 1_2024-2025_v1.xlsx</vt:lpstr>
      <vt:lpstr>Acrobat Document</vt:lpstr>
      <vt:lpstr> EdR  CD01   Assemblée des EdR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Equipe U15</dc:title>
  <dc:creator>Admin</dc:creator>
  <cp:lastModifiedBy>PC</cp:lastModifiedBy>
  <cp:revision>1131</cp:revision>
  <dcterms:created xsi:type="dcterms:W3CDTF">2014-06-30T11:44:04Z</dcterms:created>
  <dcterms:modified xsi:type="dcterms:W3CDTF">2025-09-19T09:50:42Z</dcterms:modified>
</cp:coreProperties>
</file>