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6"/>
  </p:notesMasterIdLst>
  <p:sldIdLst>
    <p:sldId id="423" r:id="rId2"/>
    <p:sldId id="346" r:id="rId3"/>
    <p:sldId id="490" r:id="rId4"/>
    <p:sldId id="491" r:id="rId5"/>
    <p:sldId id="492" r:id="rId6"/>
    <p:sldId id="493" r:id="rId7"/>
    <p:sldId id="480" r:id="rId8"/>
    <p:sldId id="479" r:id="rId9"/>
    <p:sldId id="494" r:id="rId10"/>
    <p:sldId id="429" r:id="rId11"/>
    <p:sldId id="481" r:id="rId12"/>
    <p:sldId id="495" r:id="rId13"/>
    <p:sldId id="496" r:id="rId14"/>
    <p:sldId id="455" r:id="rId15"/>
    <p:sldId id="470" r:id="rId16"/>
    <p:sldId id="497" r:id="rId17"/>
    <p:sldId id="487" r:id="rId18"/>
    <p:sldId id="489" r:id="rId19"/>
    <p:sldId id="475" r:id="rId20"/>
    <p:sldId id="486" r:id="rId21"/>
    <p:sldId id="473" r:id="rId22"/>
    <p:sldId id="488" r:id="rId23"/>
    <p:sldId id="406" r:id="rId24"/>
    <p:sldId id="369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FF"/>
    <a:srgbClr val="FF9933"/>
    <a:srgbClr val="CC6600"/>
    <a:srgbClr val="003300"/>
    <a:srgbClr val="FF9966"/>
    <a:srgbClr val="FFCC66"/>
    <a:srgbClr val="33CC33"/>
    <a:srgbClr val="FFFF99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89986" autoAdjust="0"/>
  </p:normalViewPr>
  <p:slideViewPr>
    <p:cSldViewPr>
      <p:cViewPr varScale="1">
        <p:scale>
          <a:sx n="80" d="100"/>
          <a:sy n="80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Rugby\Rugby_AIN_CD01\CD01_%20EdR\Effectifs_BilanSaison_Statistiques\Statistiques%20_Effectifs_EdRCD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Licenciés EdR CD01 par saisons
-6 -8 -10 -12 ans</a:t>
            </a:r>
          </a:p>
        </c:rich>
      </c:tx>
      <c:layout>
        <c:manualLayout>
          <c:xMode val="edge"/>
          <c:yMode val="edge"/>
          <c:x val="0.26628574816804562"/>
          <c:y val="2.3849427950896592E-3"/>
        </c:manualLayout>
      </c:layout>
    </c:title>
    <c:plotArea>
      <c:layout>
        <c:manualLayout>
          <c:layoutTarget val="inner"/>
          <c:xMode val="edge"/>
          <c:yMode val="edge"/>
          <c:x val="0.10760109441454457"/>
          <c:y val="0.10755863979802541"/>
          <c:w val="0.84893403720280158"/>
          <c:h val="0.71409421364860792"/>
        </c:manualLayout>
      </c:layout>
      <c:barChart>
        <c:barDir val="col"/>
        <c:grouping val="clustered"/>
        <c:ser>
          <c:idx val="0"/>
          <c:order val="0"/>
          <c:tx>
            <c:strRef>
              <c:f>'Licenciés-Saisons'!$B$5:$C$5</c:f>
              <c:strCache>
                <c:ptCount val="1"/>
                <c:pt idx="0">
                  <c:v>Total Licenciés EdR CD01 par saisons
-6 -8 -10 -12</c:v>
                </c:pt>
              </c:strCache>
            </c:strRef>
          </c:tx>
          <c:spPr>
            <a:solidFill>
              <a:srgbClr val="0000FF">
                <a:alpha val="98000"/>
              </a:srgbClr>
            </a:solidFill>
          </c:spPr>
          <c:dLbls>
            <c:spPr>
              <a:solidFill>
                <a:srgbClr val="04617B">
                  <a:alpha val="14000"/>
                </a:srgbClr>
              </a:solidFill>
            </c:spPr>
            <c:showVal val="1"/>
          </c:dLbls>
          <c:cat>
            <c:strRef>
              <c:f>'Licenciés-Saisons'!$B$6:$B$19</c:f>
              <c:strCache>
                <c:ptCount val="1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2014-2015</c:v>
                </c:pt>
                <c:pt idx="6">
                  <c:v>2015-2016</c:v>
                </c:pt>
                <c:pt idx="7">
                  <c:v>2016-2018</c:v>
                </c:pt>
                <c:pt idx="8">
                  <c:v>2017-2018</c:v>
                </c:pt>
                <c:pt idx="9">
                  <c:v>2018-2019</c:v>
                </c:pt>
                <c:pt idx="10">
                  <c:v>2019-2020</c:v>
                </c:pt>
                <c:pt idx="11">
                  <c:v>2020-2021</c:v>
                </c:pt>
                <c:pt idx="12">
                  <c:v>2021-2022</c:v>
                </c:pt>
              </c:strCache>
            </c:strRef>
          </c:cat>
          <c:val>
            <c:numRef>
              <c:f>'Licenciés-Saisons'!$C$6:$C$19</c:f>
              <c:numCache>
                <c:formatCode>General</c:formatCode>
                <c:ptCount val="14"/>
                <c:pt idx="0">
                  <c:v>1478</c:v>
                </c:pt>
                <c:pt idx="1">
                  <c:v>1617</c:v>
                </c:pt>
                <c:pt idx="2">
                  <c:v>1547</c:v>
                </c:pt>
                <c:pt idx="3">
                  <c:v>1276</c:v>
                </c:pt>
                <c:pt idx="4">
                  <c:v>1732</c:v>
                </c:pt>
                <c:pt idx="5">
                  <c:v>1466</c:v>
                </c:pt>
                <c:pt idx="6">
                  <c:v>1586</c:v>
                </c:pt>
                <c:pt idx="7">
                  <c:v>1370</c:v>
                </c:pt>
                <c:pt idx="8">
                  <c:v>1295</c:v>
                </c:pt>
                <c:pt idx="9">
                  <c:v>1165</c:v>
                </c:pt>
                <c:pt idx="10">
                  <c:v>1149</c:v>
                </c:pt>
                <c:pt idx="11">
                  <c:v>1254</c:v>
                </c:pt>
                <c:pt idx="12">
                  <c:v>1293</c:v>
                </c:pt>
              </c:numCache>
            </c:numRef>
          </c:val>
        </c:ser>
        <c:axId val="127241600"/>
        <c:axId val="127369216"/>
      </c:barChart>
      <c:catAx>
        <c:axId val="127241600"/>
        <c:scaling>
          <c:orientation val="minMax"/>
        </c:scaling>
        <c:axPos val="b"/>
        <c:tickLblPos val="nextTo"/>
        <c:crossAx val="127369216"/>
        <c:crosses val="autoZero"/>
        <c:auto val="1"/>
        <c:lblAlgn val="ctr"/>
        <c:lblOffset val="100"/>
      </c:catAx>
      <c:valAx>
        <c:axId val="127369216"/>
        <c:scaling>
          <c:orientation val="minMax"/>
        </c:scaling>
        <c:axPos val="l"/>
        <c:majorGridlines/>
        <c:numFmt formatCode="General" sourceLinked="1"/>
        <c:tickLblPos val="nextTo"/>
        <c:crossAx val="127241600"/>
        <c:crosses val="autoZero"/>
        <c:crossBetween val="between"/>
      </c:valAx>
      <c:spPr>
        <a:solidFill>
          <a:srgbClr val="FFCC99"/>
        </a:solidFill>
      </c:spPr>
    </c:plotArea>
    <c:plotVisOnly val="1"/>
  </c:chart>
  <c:spPr>
    <a:gradFill flip="none" rotWithShape="1"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2700000" scaled="0"/>
      <a:tileRect/>
    </a:gradFill>
  </c:spPr>
  <c:txPr>
    <a:bodyPr/>
    <a:lstStyle/>
    <a:p>
      <a:pPr>
        <a:defRPr sz="1200" b="1">
          <a:solidFill>
            <a:srgbClr val="0000FF"/>
          </a:solidFill>
          <a:latin typeface="Arial" pitchFamily="34" charset="0"/>
          <a:cs typeface="Arial" pitchFamily="34" charset="0"/>
        </a:defRPr>
      </a:pPr>
      <a:endParaRPr lang="fr-FR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9098B-0EC6-4C9E-A3AF-AEDADE4A378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E7338B-D1AA-4ED2-8794-EB18E1E83297}">
      <dgm:prSet phldrT="[Texte]"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fr-FR" sz="1800" b="1" dirty="0" smtClean="0">
              <a:solidFill>
                <a:srgbClr val="FFFF00"/>
              </a:solidFill>
            </a:rPr>
            <a:t>Responsable</a:t>
          </a:r>
        </a:p>
        <a:p>
          <a:r>
            <a:rPr lang="fr-FR" sz="1800" b="1" dirty="0" smtClean="0">
              <a:solidFill>
                <a:schemeClr val="tx1"/>
              </a:solidFill>
            </a:rPr>
            <a:t>Michel REGNAULT (Elu CD01)</a:t>
          </a:r>
          <a:endParaRPr lang="fr-FR" sz="1800" b="1" dirty="0">
            <a:solidFill>
              <a:schemeClr val="tx1"/>
            </a:solidFill>
          </a:endParaRPr>
        </a:p>
      </dgm:t>
    </dgm:pt>
    <dgm:pt modelId="{AB18FEF5-C420-49FE-B195-C318FBEBEE22}" type="parTrans" cxnId="{804344FC-A3AE-4A86-8E60-030559485C48}">
      <dgm:prSet/>
      <dgm:spPr/>
      <dgm:t>
        <a:bodyPr/>
        <a:lstStyle/>
        <a:p>
          <a:endParaRPr lang="fr-FR"/>
        </a:p>
      </dgm:t>
    </dgm:pt>
    <dgm:pt modelId="{DFF4A22E-7FF2-4712-A1A5-5977BEA5DF47}" type="sibTrans" cxnId="{804344FC-A3AE-4A86-8E60-030559485C48}">
      <dgm:prSet/>
      <dgm:spPr/>
      <dgm:t>
        <a:bodyPr/>
        <a:lstStyle/>
        <a:p>
          <a:endParaRPr lang="fr-FR"/>
        </a:p>
      </dgm:t>
    </dgm:pt>
    <dgm:pt modelId="{57131B59-0265-4B23-A9C2-38D346C38E8A}">
      <dgm:prSet phldrT="[Texte]" custT="1"/>
      <dgm:spPr>
        <a:solidFill>
          <a:schemeClr val="tx2">
            <a:lumMod val="25000"/>
          </a:schemeClr>
        </a:solidFill>
      </dgm:spPr>
      <dgm:t>
        <a:bodyPr anchor="t"/>
        <a:lstStyle/>
        <a:p>
          <a:pPr algn="ctr"/>
          <a:r>
            <a:rPr lang="fr-FR" sz="1800" b="1" dirty="0" smtClean="0">
              <a:solidFill>
                <a:srgbClr val="FFFF00"/>
              </a:solidFill>
            </a:rPr>
            <a:t>Membres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Christian BREVET (Viriat) –Bassin Bresse</a:t>
          </a:r>
          <a:endParaRPr lang="fr-FR" sz="1400" b="1" dirty="0" smtClean="0">
            <a:solidFill>
              <a:srgbClr val="FFFF00"/>
            </a:solidFill>
          </a:endParaRP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Didier HUMBERT (Bugey) – Bassin  Plaine Dombes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Gilles GROCHOWSKI(Bellegarde) _ Bassin Bugey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Guillaume DUFLO CD01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Stéphane LEPORTIER (Oyonnax)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Gabriel LIGNIERES (</a:t>
          </a:r>
          <a:r>
            <a:rPr lang="fr-FR" sz="1400" b="1" dirty="0" err="1" smtClean="0">
              <a:solidFill>
                <a:schemeClr val="tx1"/>
              </a:solidFill>
            </a:rPr>
            <a:t>Servette</a:t>
          </a:r>
          <a:r>
            <a:rPr lang="fr-FR" sz="1400" b="1" dirty="0" smtClean="0">
              <a:solidFill>
                <a:schemeClr val="tx1"/>
              </a:solidFill>
            </a:rPr>
            <a:t> Genève)</a:t>
          </a:r>
        </a:p>
        <a:p>
          <a:pPr algn="ctr"/>
          <a:r>
            <a:rPr lang="fr-FR" sz="1400" b="1" dirty="0" smtClean="0">
              <a:solidFill>
                <a:srgbClr val="92D050"/>
              </a:solidFill>
            </a:rPr>
            <a:t>+ David  BOUVARD (St Amour)</a:t>
          </a:r>
        </a:p>
        <a:p>
          <a:pPr algn="ctr"/>
          <a:r>
            <a:rPr lang="fr-FR" sz="1400" b="1" dirty="0" smtClean="0">
              <a:solidFill>
                <a:srgbClr val="92D050"/>
              </a:solidFill>
            </a:rPr>
            <a:t>+ Yoann PEYRONNET (Bourg USB PA)</a:t>
          </a:r>
        </a:p>
      </dgm:t>
    </dgm:pt>
    <dgm:pt modelId="{A7469419-9571-4571-9163-0592B6BF1113}" type="parTrans" cxnId="{A95D7DEF-F366-4AC4-8586-C51DF1718994}">
      <dgm:prSet/>
      <dgm:spPr>
        <a:ln>
          <a:solidFill>
            <a:schemeClr val="tx2"/>
          </a:solidFill>
        </a:ln>
      </dgm:spPr>
      <dgm:t>
        <a:bodyPr/>
        <a:lstStyle/>
        <a:p>
          <a:endParaRPr lang="fr-FR"/>
        </a:p>
      </dgm:t>
    </dgm:pt>
    <dgm:pt modelId="{FBA88D83-8602-40BE-B989-2AE6BE6C2806}" type="sibTrans" cxnId="{A95D7DEF-F366-4AC4-8586-C51DF1718994}">
      <dgm:prSet/>
      <dgm:spPr/>
      <dgm:t>
        <a:bodyPr/>
        <a:lstStyle/>
        <a:p>
          <a:endParaRPr lang="fr-FR"/>
        </a:p>
      </dgm:t>
    </dgm:pt>
    <dgm:pt modelId="{5242FCC6-0234-4EF2-998A-6B08930F8C92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200"/>
            </a:spcAft>
          </a:pPr>
          <a:r>
            <a:rPr lang="fr-FR" sz="1800" b="1" dirty="0" smtClean="0">
              <a:solidFill>
                <a:srgbClr val="FFFF00"/>
              </a:solidFill>
            </a:rPr>
            <a:t>Secrétaire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600" b="1" dirty="0" smtClean="0">
              <a:solidFill>
                <a:schemeClr val="tx1"/>
              </a:solidFill>
            </a:rPr>
            <a:t>Michel Regnault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b="1" dirty="0" smtClean="0">
              <a:solidFill>
                <a:srgbClr val="FFFF00"/>
              </a:solidFill>
            </a:rPr>
            <a:t>Trésorier 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600" b="1" dirty="0" smtClean="0">
              <a:solidFill>
                <a:schemeClr val="tx1"/>
              </a:solidFill>
            </a:rPr>
            <a:t>Christian Brevet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800" b="1" dirty="0" smtClean="0">
              <a:solidFill>
                <a:srgbClr val="FFFF00"/>
              </a:solidFill>
            </a:rPr>
            <a:t>Communication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600" b="1" dirty="0" smtClean="0">
              <a:solidFill>
                <a:schemeClr val="tx1"/>
              </a:solidFill>
            </a:rPr>
            <a:t>Gilles </a:t>
          </a:r>
          <a:r>
            <a:rPr lang="fr-FR" sz="1600" b="1" dirty="0" err="1" smtClean="0">
              <a:solidFill>
                <a:schemeClr val="tx1"/>
              </a:solidFill>
            </a:rPr>
            <a:t>Grochowski</a:t>
          </a:r>
          <a:r>
            <a:rPr lang="fr-FR" sz="1600" b="1" dirty="0" smtClean="0">
              <a:solidFill>
                <a:schemeClr val="tx1"/>
              </a:solidFill>
            </a:rPr>
            <a:t> </a:t>
          </a:r>
        </a:p>
      </dgm:t>
    </dgm:pt>
    <dgm:pt modelId="{A1F446D1-12E8-400B-B42E-B707B0F13794}" type="parTrans" cxnId="{262BE5B9-AA27-42F6-B20D-2A0926291FC6}">
      <dgm:prSet/>
      <dgm:spPr>
        <a:solidFill>
          <a:schemeClr val="accent1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fr-FR"/>
        </a:p>
      </dgm:t>
    </dgm:pt>
    <dgm:pt modelId="{1264A72F-2CF4-467E-8D14-1E048DE259BC}" type="sibTrans" cxnId="{262BE5B9-AA27-42F6-B20D-2A0926291FC6}">
      <dgm:prSet/>
      <dgm:spPr/>
      <dgm:t>
        <a:bodyPr/>
        <a:lstStyle/>
        <a:p>
          <a:endParaRPr lang="fr-FR"/>
        </a:p>
      </dgm:t>
    </dgm:pt>
    <dgm:pt modelId="{EFC40748-C373-4A5C-99FB-509F9B9A71B8}" type="pres">
      <dgm:prSet presAssocID="{ABD9098B-0EC6-4C9E-A3AF-AEDADE4A378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1B015D5-1601-4AEE-BBAE-E908DAAA7321}" type="pres">
      <dgm:prSet presAssocID="{ABD9098B-0EC6-4C9E-A3AF-AEDADE4A3782}" presName="hierFlow" presStyleCnt="0"/>
      <dgm:spPr/>
    </dgm:pt>
    <dgm:pt modelId="{F47C6C9E-E408-4531-8952-B4F4E5257967}" type="pres">
      <dgm:prSet presAssocID="{ABD9098B-0EC6-4C9E-A3AF-AEDADE4A378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E78B27-B7A9-4ED2-8397-E23C9D03D451}" type="pres">
      <dgm:prSet presAssocID="{18E7338B-D1AA-4ED2-8794-EB18E1E83297}" presName="Name14" presStyleCnt="0"/>
      <dgm:spPr/>
    </dgm:pt>
    <dgm:pt modelId="{3C9629BD-F5F3-43B2-B030-58B2952BB3FE}" type="pres">
      <dgm:prSet presAssocID="{18E7338B-D1AA-4ED2-8794-EB18E1E83297}" presName="level1Shape" presStyleLbl="node0" presStyleIdx="0" presStyleCnt="1" custScaleX="183407" custScaleY="51987" custLinFactNeighborX="-7684" custLinFactNeighborY="273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C8AFC7-6C49-4444-AB52-485CE9A2A079}" type="pres">
      <dgm:prSet presAssocID="{18E7338B-D1AA-4ED2-8794-EB18E1E83297}" presName="hierChild2" presStyleCnt="0"/>
      <dgm:spPr/>
    </dgm:pt>
    <dgm:pt modelId="{6869290E-0079-4E33-9111-3EDAF6A1D919}" type="pres">
      <dgm:prSet presAssocID="{A7469419-9571-4571-9163-0592B6BF1113}" presName="Name19" presStyleLbl="parChTrans1D2" presStyleIdx="0" presStyleCnt="2"/>
      <dgm:spPr/>
      <dgm:t>
        <a:bodyPr/>
        <a:lstStyle/>
        <a:p>
          <a:endParaRPr lang="fr-FR"/>
        </a:p>
      </dgm:t>
    </dgm:pt>
    <dgm:pt modelId="{26CDC0E8-D5D1-461D-A083-6DF8A065441A}" type="pres">
      <dgm:prSet presAssocID="{57131B59-0265-4B23-A9C2-38D346C38E8A}" presName="Name21" presStyleCnt="0"/>
      <dgm:spPr/>
    </dgm:pt>
    <dgm:pt modelId="{962DE80C-EA03-4BFC-80D2-FA0D4FD30685}" type="pres">
      <dgm:prSet presAssocID="{57131B59-0265-4B23-A9C2-38D346C38E8A}" presName="level2Shape" presStyleLbl="node2" presStyleIdx="0" presStyleCnt="2" custScaleX="261727" custScaleY="214396" custLinFactX="58348" custLinFactNeighborX="100000" custLinFactNeighborY="-10064"/>
      <dgm:spPr/>
      <dgm:t>
        <a:bodyPr/>
        <a:lstStyle/>
        <a:p>
          <a:endParaRPr lang="fr-FR"/>
        </a:p>
      </dgm:t>
    </dgm:pt>
    <dgm:pt modelId="{77B0F08B-6B7E-47C2-9BC8-5F038D9B0EB9}" type="pres">
      <dgm:prSet presAssocID="{57131B59-0265-4B23-A9C2-38D346C38E8A}" presName="hierChild3" presStyleCnt="0"/>
      <dgm:spPr/>
    </dgm:pt>
    <dgm:pt modelId="{71E17076-16E9-4CDD-AB2C-AFF0CF022018}" type="pres">
      <dgm:prSet presAssocID="{A1F446D1-12E8-400B-B42E-B707B0F13794}" presName="Name19" presStyleLbl="parChTrans1D2" presStyleIdx="1" presStyleCnt="2"/>
      <dgm:spPr/>
      <dgm:t>
        <a:bodyPr/>
        <a:lstStyle/>
        <a:p>
          <a:endParaRPr lang="fr-FR"/>
        </a:p>
      </dgm:t>
    </dgm:pt>
    <dgm:pt modelId="{8BBD1FB2-57C6-4280-A3BE-067473F86E7B}" type="pres">
      <dgm:prSet presAssocID="{5242FCC6-0234-4EF2-998A-6B08930F8C92}" presName="Name21" presStyleCnt="0"/>
      <dgm:spPr/>
    </dgm:pt>
    <dgm:pt modelId="{EDD7B5C8-DB2C-4207-AA88-00C3BC116074}" type="pres">
      <dgm:prSet presAssocID="{5242FCC6-0234-4EF2-998A-6B08930F8C92}" presName="level2Shape" presStyleLbl="node2" presStyleIdx="1" presStyleCnt="2" custScaleX="139376" custScaleY="134703" custLinFactX="-100000" custLinFactNeighborX="-186580" custLinFactNeighborY="-8014"/>
      <dgm:spPr/>
      <dgm:t>
        <a:bodyPr/>
        <a:lstStyle/>
        <a:p>
          <a:endParaRPr lang="fr-FR"/>
        </a:p>
      </dgm:t>
    </dgm:pt>
    <dgm:pt modelId="{6FE99984-4201-4EFE-AE61-C78F200A669D}" type="pres">
      <dgm:prSet presAssocID="{5242FCC6-0234-4EF2-998A-6B08930F8C92}" presName="hierChild3" presStyleCnt="0"/>
      <dgm:spPr/>
    </dgm:pt>
    <dgm:pt modelId="{0781E13B-E0ED-418B-953A-A932E1FEEADA}" type="pres">
      <dgm:prSet presAssocID="{ABD9098B-0EC6-4C9E-A3AF-AEDADE4A3782}" presName="bgShapesFlow" presStyleCnt="0"/>
      <dgm:spPr/>
    </dgm:pt>
  </dgm:ptLst>
  <dgm:cxnLst>
    <dgm:cxn modelId="{9875B4EE-5E27-4B98-A65B-4853DB536179}" type="presOf" srcId="{18E7338B-D1AA-4ED2-8794-EB18E1E83297}" destId="{3C9629BD-F5F3-43B2-B030-58B2952BB3FE}" srcOrd="0" destOrd="0" presId="urn:microsoft.com/office/officeart/2005/8/layout/hierarchy6"/>
    <dgm:cxn modelId="{B23D5D05-3FD0-4764-9CBF-18B3398AF773}" type="presOf" srcId="{A1F446D1-12E8-400B-B42E-B707B0F13794}" destId="{71E17076-16E9-4CDD-AB2C-AFF0CF022018}" srcOrd="0" destOrd="0" presId="urn:microsoft.com/office/officeart/2005/8/layout/hierarchy6"/>
    <dgm:cxn modelId="{804344FC-A3AE-4A86-8E60-030559485C48}" srcId="{ABD9098B-0EC6-4C9E-A3AF-AEDADE4A3782}" destId="{18E7338B-D1AA-4ED2-8794-EB18E1E83297}" srcOrd="0" destOrd="0" parTransId="{AB18FEF5-C420-49FE-B195-C318FBEBEE22}" sibTransId="{DFF4A22E-7FF2-4712-A1A5-5977BEA5DF47}"/>
    <dgm:cxn modelId="{262BE5B9-AA27-42F6-B20D-2A0926291FC6}" srcId="{18E7338B-D1AA-4ED2-8794-EB18E1E83297}" destId="{5242FCC6-0234-4EF2-998A-6B08930F8C92}" srcOrd="1" destOrd="0" parTransId="{A1F446D1-12E8-400B-B42E-B707B0F13794}" sibTransId="{1264A72F-2CF4-467E-8D14-1E048DE259BC}"/>
    <dgm:cxn modelId="{A95D7DEF-F366-4AC4-8586-C51DF1718994}" srcId="{18E7338B-D1AA-4ED2-8794-EB18E1E83297}" destId="{57131B59-0265-4B23-A9C2-38D346C38E8A}" srcOrd="0" destOrd="0" parTransId="{A7469419-9571-4571-9163-0592B6BF1113}" sibTransId="{FBA88D83-8602-40BE-B989-2AE6BE6C2806}"/>
    <dgm:cxn modelId="{869B7E30-22F1-4715-B866-4583C0B4A122}" type="presOf" srcId="{57131B59-0265-4B23-A9C2-38D346C38E8A}" destId="{962DE80C-EA03-4BFC-80D2-FA0D4FD30685}" srcOrd="0" destOrd="0" presId="urn:microsoft.com/office/officeart/2005/8/layout/hierarchy6"/>
    <dgm:cxn modelId="{A24EE308-0C79-4580-9F83-C6768E53635D}" type="presOf" srcId="{ABD9098B-0EC6-4C9E-A3AF-AEDADE4A3782}" destId="{EFC40748-C373-4A5C-99FB-509F9B9A71B8}" srcOrd="0" destOrd="0" presId="urn:microsoft.com/office/officeart/2005/8/layout/hierarchy6"/>
    <dgm:cxn modelId="{7EF7AC57-0761-4C5B-9B37-95FCEBF9CBA8}" type="presOf" srcId="{A7469419-9571-4571-9163-0592B6BF1113}" destId="{6869290E-0079-4E33-9111-3EDAF6A1D919}" srcOrd="0" destOrd="0" presId="urn:microsoft.com/office/officeart/2005/8/layout/hierarchy6"/>
    <dgm:cxn modelId="{ECDC6BCA-4777-4396-AEC8-3AC6BB155BF0}" type="presOf" srcId="{5242FCC6-0234-4EF2-998A-6B08930F8C92}" destId="{EDD7B5C8-DB2C-4207-AA88-00C3BC116074}" srcOrd="0" destOrd="0" presId="urn:microsoft.com/office/officeart/2005/8/layout/hierarchy6"/>
    <dgm:cxn modelId="{AB0FBDD7-4543-4CBA-A8A9-32DFCA2386E7}" type="presParOf" srcId="{EFC40748-C373-4A5C-99FB-509F9B9A71B8}" destId="{A1B015D5-1601-4AEE-BBAE-E908DAAA7321}" srcOrd="0" destOrd="0" presId="urn:microsoft.com/office/officeart/2005/8/layout/hierarchy6"/>
    <dgm:cxn modelId="{969300F5-27D1-4320-B0D2-E931DF3BBACA}" type="presParOf" srcId="{A1B015D5-1601-4AEE-BBAE-E908DAAA7321}" destId="{F47C6C9E-E408-4531-8952-B4F4E5257967}" srcOrd="0" destOrd="0" presId="urn:microsoft.com/office/officeart/2005/8/layout/hierarchy6"/>
    <dgm:cxn modelId="{5E10AA4F-7EB3-442B-BD11-73CE26392E11}" type="presParOf" srcId="{F47C6C9E-E408-4531-8952-B4F4E5257967}" destId="{8DE78B27-B7A9-4ED2-8397-E23C9D03D451}" srcOrd="0" destOrd="0" presId="urn:microsoft.com/office/officeart/2005/8/layout/hierarchy6"/>
    <dgm:cxn modelId="{2D73E945-47BC-40A5-831B-9A8B4ED2A573}" type="presParOf" srcId="{8DE78B27-B7A9-4ED2-8397-E23C9D03D451}" destId="{3C9629BD-F5F3-43B2-B030-58B2952BB3FE}" srcOrd="0" destOrd="0" presId="urn:microsoft.com/office/officeart/2005/8/layout/hierarchy6"/>
    <dgm:cxn modelId="{0AE98522-0FD5-4915-B698-0DA0C0708FC8}" type="presParOf" srcId="{8DE78B27-B7A9-4ED2-8397-E23C9D03D451}" destId="{08C8AFC7-6C49-4444-AB52-485CE9A2A079}" srcOrd="1" destOrd="0" presId="urn:microsoft.com/office/officeart/2005/8/layout/hierarchy6"/>
    <dgm:cxn modelId="{6935F293-5B18-4DAD-A70D-1CF79DAC60D2}" type="presParOf" srcId="{08C8AFC7-6C49-4444-AB52-485CE9A2A079}" destId="{6869290E-0079-4E33-9111-3EDAF6A1D919}" srcOrd="0" destOrd="0" presId="urn:microsoft.com/office/officeart/2005/8/layout/hierarchy6"/>
    <dgm:cxn modelId="{56F474A7-5233-4078-956E-A3DD19244E99}" type="presParOf" srcId="{08C8AFC7-6C49-4444-AB52-485CE9A2A079}" destId="{26CDC0E8-D5D1-461D-A083-6DF8A065441A}" srcOrd="1" destOrd="0" presId="urn:microsoft.com/office/officeart/2005/8/layout/hierarchy6"/>
    <dgm:cxn modelId="{ABC92ABB-AAC3-4686-8217-163003E7188E}" type="presParOf" srcId="{26CDC0E8-D5D1-461D-A083-6DF8A065441A}" destId="{962DE80C-EA03-4BFC-80D2-FA0D4FD30685}" srcOrd="0" destOrd="0" presId="urn:microsoft.com/office/officeart/2005/8/layout/hierarchy6"/>
    <dgm:cxn modelId="{2203C60A-1891-4AF7-956A-61ECCC9F655F}" type="presParOf" srcId="{26CDC0E8-D5D1-461D-A083-6DF8A065441A}" destId="{77B0F08B-6B7E-47C2-9BC8-5F038D9B0EB9}" srcOrd="1" destOrd="0" presId="urn:microsoft.com/office/officeart/2005/8/layout/hierarchy6"/>
    <dgm:cxn modelId="{BA0B172D-EFE3-4C27-A4A0-679BE7B97E2E}" type="presParOf" srcId="{08C8AFC7-6C49-4444-AB52-485CE9A2A079}" destId="{71E17076-16E9-4CDD-AB2C-AFF0CF022018}" srcOrd="2" destOrd="0" presId="urn:microsoft.com/office/officeart/2005/8/layout/hierarchy6"/>
    <dgm:cxn modelId="{FD5EF3DA-8F01-41C9-A538-9A4DCE3D7178}" type="presParOf" srcId="{08C8AFC7-6C49-4444-AB52-485CE9A2A079}" destId="{8BBD1FB2-57C6-4280-A3BE-067473F86E7B}" srcOrd="3" destOrd="0" presId="urn:microsoft.com/office/officeart/2005/8/layout/hierarchy6"/>
    <dgm:cxn modelId="{66AA7968-D19F-4069-9ED9-007EEBE21962}" type="presParOf" srcId="{8BBD1FB2-57C6-4280-A3BE-067473F86E7B}" destId="{EDD7B5C8-DB2C-4207-AA88-00C3BC116074}" srcOrd="0" destOrd="0" presId="urn:microsoft.com/office/officeart/2005/8/layout/hierarchy6"/>
    <dgm:cxn modelId="{DD4B3BFC-125C-4CC6-AB5C-B772F5C32C2B}" type="presParOf" srcId="{8BBD1FB2-57C6-4280-A3BE-067473F86E7B}" destId="{6FE99984-4201-4EFE-AE61-C78F200A669D}" srcOrd="1" destOrd="0" presId="urn:microsoft.com/office/officeart/2005/8/layout/hierarchy6"/>
    <dgm:cxn modelId="{3CF9689E-3C66-46F7-9BC9-8E5959E9CBCC}" type="presParOf" srcId="{EFC40748-C373-4A5C-99FB-509F9B9A71B8}" destId="{0781E13B-E0ED-418B-953A-A932E1FEEAD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D9098B-0EC6-4C9E-A3AF-AEDADE4A378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8E7338B-D1AA-4ED2-8794-EB18E1E83297}">
      <dgm:prSet phldrT="[Texte]"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fr-FR" sz="1800" b="1" dirty="0" smtClean="0">
              <a:solidFill>
                <a:srgbClr val="FFFF00"/>
              </a:solidFill>
            </a:rPr>
            <a:t>Responsable</a:t>
          </a:r>
        </a:p>
        <a:p>
          <a:r>
            <a:rPr lang="fr-FR" sz="1800" b="1" dirty="0" smtClean="0">
              <a:solidFill>
                <a:schemeClr val="tx1"/>
              </a:solidFill>
            </a:rPr>
            <a:t>Michel REGNAULT (Elu CD01)</a:t>
          </a:r>
          <a:endParaRPr lang="fr-FR" sz="1800" b="1" dirty="0">
            <a:solidFill>
              <a:schemeClr val="tx1"/>
            </a:solidFill>
          </a:endParaRPr>
        </a:p>
      </dgm:t>
    </dgm:pt>
    <dgm:pt modelId="{AB18FEF5-C420-49FE-B195-C318FBEBEE22}" type="parTrans" cxnId="{804344FC-A3AE-4A86-8E60-030559485C48}">
      <dgm:prSet/>
      <dgm:spPr/>
      <dgm:t>
        <a:bodyPr/>
        <a:lstStyle/>
        <a:p>
          <a:endParaRPr lang="fr-FR"/>
        </a:p>
      </dgm:t>
    </dgm:pt>
    <dgm:pt modelId="{DFF4A22E-7FF2-4712-A1A5-5977BEA5DF47}" type="sibTrans" cxnId="{804344FC-A3AE-4A86-8E60-030559485C48}">
      <dgm:prSet/>
      <dgm:spPr/>
      <dgm:t>
        <a:bodyPr/>
        <a:lstStyle/>
        <a:p>
          <a:endParaRPr lang="fr-FR"/>
        </a:p>
      </dgm:t>
    </dgm:pt>
    <dgm:pt modelId="{57131B59-0265-4B23-A9C2-38D346C38E8A}">
      <dgm:prSet phldrT="[Texte]" custT="1"/>
      <dgm:spPr>
        <a:solidFill>
          <a:schemeClr val="tx2">
            <a:lumMod val="25000"/>
          </a:schemeClr>
        </a:solidFill>
      </dgm:spPr>
      <dgm:t>
        <a:bodyPr anchor="t"/>
        <a:lstStyle/>
        <a:p>
          <a:pPr algn="ctr"/>
          <a:r>
            <a:rPr lang="fr-FR" sz="1800" b="1" dirty="0" smtClean="0">
              <a:solidFill>
                <a:srgbClr val="FFFF00"/>
              </a:solidFill>
            </a:rPr>
            <a:t>Membres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Christian BREVET (Viriat) –Bassin Bresse</a:t>
          </a:r>
          <a:endParaRPr lang="fr-FR" sz="1400" b="1" dirty="0" smtClean="0">
            <a:solidFill>
              <a:srgbClr val="FFFF00"/>
            </a:solidFill>
          </a:endParaRP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Didier HUMBERT (Bugey) – Bassin  Plaine Dombes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Gilles GROCHOWSKI(Bellegarde) _ Bassin Bugey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Guillaume DUFLO CD01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Stéphane LEPORTIER (Oyonnax)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Gabriel LIGNIERES (</a:t>
          </a:r>
          <a:r>
            <a:rPr lang="fr-FR" sz="1400" b="1" dirty="0" err="1" smtClean="0">
              <a:solidFill>
                <a:schemeClr val="tx1"/>
              </a:solidFill>
            </a:rPr>
            <a:t>Servette</a:t>
          </a:r>
          <a:r>
            <a:rPr lang="fr-FR" sz="1400" b="1" dirty="0" smtClean="0">
              <a:solidFill>
                <a:schemeClr val="tx1"/>
              </a:solidFill>
            </a:rPr>
            <a:t> Genève)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David  BOUVARD (St Amour)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Yoann PEYRONNET (Bourg USB PA)</a:t>
          </a:r>
        </a:p>
        <a:p>
          <a:pPr algn="ctr"/>
          <a:r>
            <a:rPr lang="fr-FR" sz="1400" b="1" dirty="0" smtClean="0">
              <a:solidFill>
                <a:schemeClr val="tx1"/>
              </a:solidFill>
            </a:rPr>
            <a:t>…</a:t>
          </a:r>
          <a:endParaRPr lang="fr-FR" sz="1400" b="1" dirty="0" smtClean="0">
            <a:solidFill>
              <a:srgbClr val="FFFF00"/>
            </a:solidFill>
          </a:endParaRPr>
        </a:p>
        <a:p>
          <a:pPr algn="ctr"/>
          <a:endParaRPr lang="fr-FR" sz="1400" b="1" dirty="0" smtClean="0">
            <a:solidFill>
              <a:srgbClr val="FFFF00"/>
            </a:solidFill>
          </a:endParaRPr>
        </a:p>
      </dgm:t>
    </dgm:pt>
    <dgm:pt modelId="{A7469419-9571-4571-9163-0592B6BF1113}" type="parTrans" cxnId="{A95D7DEF-F366-4AC4-8586-C51DF1718994}">
      <dgm:prSet/>
      <dgm:spPr>
        <a:ln>
          <a:solidFill>
            <a:schemeClr val="tx2"/>
          </a:solidFill>
        </a:ln>
      </dgm:spPr>
      <dgm:t>
        <a:bodyPr/>
        <a:lstStyle/>
        <a:p>
          <a:endParaRPr lang="fr-FR"/>
        </a:p>
      </dgm:t>
    </dgm:pt>
    <dgm:pt modelId="{FBA88D83-8602-40BE-B989-2AE6BE6C2806}" type="sibTrans" cxnId="{A95D7DEF-F366-4AC4-8586-C51DF1718994}">
      <dgm:prSet/>
      <dgm:spPr/>
      <dgm:t>
        <a:bodyPr/>
        <a:lstStyle/>
        <a:p>
          <a:endParaRPr lang="fr-FR"/>
        </a:p>
      </dgm:t>
    </dgm:pt>
    <dgm:pt modelId="{5242FCC6-0234-4EF2-998A-6B08930F8C92}">
      <dgm:prSet custT="1"/>
      <dgm:spPr>
        <a:solidFill>
          <a:schemeClr val="tx2">
            <a:lumMod val="2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200"/>
            </a:spcAft>
          </a:pPr>
          <a:r>
            <a:rPr lang="fr-FR" sz="1800" b="1" dirty="0" smtClean="0">
              <a:solidFill>
                <a:srgbClr val="FFFF00"/>
              </a:solidFill>
            </a:rPr>
            <a:t>Secrétaire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600" b="1" dirty="0" smtClean="0">
              <a:solidFill>
                <a:schemeClr val="tx1"/>
              </a:solidFill>
            </a:rPr>
            <a:t>Michel Regnault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b="1" dirty="0" smtClean="0">
              <a:solidFill>
                <a:srgbClr val="FFFF00"/>
              </a:solidFill>
            </a:rPr>
            <a:t>Trésorier 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600" b="1" dirty="0" smtClean="0">
              <a:solidFill>
                <a:schemeClr val="tx1"/>
              </a:solidFill>
            </a:rPr>
            <a:t>Christian Brevet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800" b="1" dirty="0" smtClean="0">
              <a:solidFill>
                <a:srgbClr val="FFFF00"/>
              </a:solidFill>
            </a:rPr>
            <a:t>Communication</a:t>
          </a:r>
        </a:p>
        <a:p>
          <a:pPr>
            <a:lnSpc>
              <a:spcPct val="100000"/>
            </a:lnSpc>
            <a:spcAft>
              <a:spcPts val="200"/>
            </a:spcAft>
          </a:pPr>
          <a:r>
            <a:rPr lang="fr-FR" sz="1600" b="1" dirty="0" smtClean="0">
              <a:solidFill>
                <a:schemeClr val="tx1"/>
              </a:solidFill>
            </a:rPr>
            <a:t>Gilles </a:t>
          </a:r>
          <a:r>
            <a:rPr lang="fr-FR" sz="1600" b="1" dirty="0" err="1" smtClean="0">
              <a:solidFill>
                <a:schemeClr val="tx1"/>
              </a:solidFill>
            </a:rPr>
            <a:t>Grochowski</a:t>
          </a:r>
          <a:r>
            <a:rPr lang="fr-FR" sz="1600" b="1" dirty="0" smtClean="0">
              <a:solidFill>
                <a:schemeClr val="tx1"/>
              </a:solidFill>
            </a:rPr>
            <a:t> </a:t>
          </a:r>
        </a:p>
      </dgm:t>
    </dgm:pt>
    <dgm:pt modelId="{A1F446D1-12E8-400B-B42E-B707B0F13794}" type="parTrans" cxnId="{262BE5B9-AA27-42F6-B20D-2A0926291FC6}">
      <dgm:prSet/>
      <dgm:spPr>
        <a:solidFill>
          <a:schemeClr val="accent1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fr-FR"/>
        </a:p>
      </dgm:t>
    </dgm:pt>
    <dgm:pt modelId="{1264A72F-2CF4-467E-8D14-1E048DE259BC}" type="sibTrans" cxnId="{262BE5B9-AA27-42F6-B20D-2A0926291FC6}">
      <dgm:prSet/>
      <dgm:spPr/>
      <dgm:t>
        <a:bodyPr/>
        <a:lstStyle/>
        <a:p>
          <a:endParaRPr lang="fr-FR"/>
        </a:p>
      </dgm:t>
    </dgm:pt>
    <dgm:pt modelId="{EFC40748-C373-4A5C-99FB-509F9B9A71B8}" type="pres">
      <dgm:prSet presAssocID="{ABD9098B-0EC6-4C9E-A3AF-AEDADE4A378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1B015D5-1601-4AEE-BBAE-E908DAAA7321}" type="pres">
      <dgm:prSet presAssocID="{ABD9098B-0EC6-4C9E-A3AF-AEDADE4A3782}" presName="hierFlow" presStyleCnt="0"/>
      <dgm:spPr/>
    </dgm:pt>
    <dgm:pt modelId="{F47C6C9E-E408-4531-8952-B4F4E5257967}" type="pres">
      <dgm:prSet presAssocID="{ABD9098B-0EC6-4C9E-A3AF-AEDADE4A378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E78B27-B7A9-4ED2-8397-E23C9D03D451}" type="pres">
      <dgm:prSet presAssocID="{18E7338B-D1AA-4ED2-8794-EB18E1E83297}" presName="Name14" presStyleCnt="0"/>
      <dgm:spPr/>
    </dgm:pt>
    <dgm:pt modelId="{3C9629BD-F5F3-43B2-B030-58B2952BB3FE}" type="pres">
      <dgm:prSet presAssocID="{18E7338B-D1AA-4ED2-8794-EB18E1E83297}" presName="level1Shape" presStyleLbl="node0" presStyleIdx="0" presStyleCnt="1" custScaleX="183407" custScaleY="51987" custLinFactNeighborX="-7684" custLinFactNeighborY="273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C8AFC7-6C49-4444-AB52-485CE9A2A079}" type="pres">
      <dgm:prSet presAssocID="{18E7338B-D1AA-4ED2-8794-EB18E1E83297}" presName="hierChild2" presStyleCnt="0"/>
      <dgm:spPr/>
    </dgm:pt>
    <dgm:pt modelId="{6869290E-0079-4E33-9111-3EDAF6A1D919}" type="pres">
      <dgm:prSet presAssocID="{A7469419-9571-4571-9163-0592B6BF1113}" presName="Name19" presStyleLbl="parChTrans1D2" presStyleIdx="0" presStyleCnt="2"/>
      <dgm:spPr/>
      <dgm:t>
        <a:bodyPr/>
        <a:lstStyle/>
        <a:p>
          <a:endParaRPr lang="fr-FR"/>
        </a:p>
      </dgm:t>
    </dgm:pt>
    <dgm:pt modelId="{26CDC0E8-D5D1-461D-A083-6DF8A065441A}" type="pres">
      <dgm:prSet presAssocID="{57131B59-0265-4B23-A9C2-38D346C38E8A}" presName="Name21" presStyleCnt="0"/>
      <dgm:spPr/>
    </dgm:pt>
    <dgm:pt modelId="{962DE80C-EA03-4BFC-80D2-FA0D4FD30685}" type="pres">
      <dgm:prSet presAssocID="{57131B59-0265-4B23-A9C2-38D346C38E8A}" presName="level2Shape" presStyleLbl="node2" presStyleIdx="0" presStyleCnt="2" custScaleX="261727" custScaleY="214396" custLinFactX="58348" custLinFactNeighborX="100000" custLinFactNeighborY="-10064"/>
      <dgm:spPr/>
      <dgm:t>
        <a:bodyPr/>
        <a:lstStyle/>
        <a:p>
          <a:endParaRPr lang="fr-FR"/>
        </a:p>
      </dgm:t>
    </dgm:pt>
    <dgm:pt modelId="{77B0F08B-6B7E-47C2-9BC8-5F038D9B0EB9}" type="pres">
      <dgm:prSet presAssocID="{57131B59-0265-4B23-A9C2-38D346C38E8A}" presName="hierChild3" presStyleCnt="0"/>
      <dgm:spPr/>
    </dgm:pt>
    <dgm:pt modelId="{71E17076-16E9-4CDD-AB2C-AFF0CF022018}" type="pres">
      <dgm:prSet presAssocID="{A1F446D1-12E8-400B-B42E-B707B0F13794}" presName="Name19" presStyleLbl="parChTrans1D2" presStyleIdx="1" presStyleCnt="2"/>
      <dgm:spPr/>
      <dgm:t>
        <a:bodyPr/>
        <a:lstStyle/>
        <a:p>
          <a:endParaRPr lang="fr-FR"/>
        </a:p>
      </dgm:t>
    </dgm:pt>
    <dgm:pt modelId="{8BBD1FB2-57C6-4280-A3BE-067473F86E7B}" type="pres">
      <dgm:prSet presAssocID="{5242FCC6-0234-4EF2-998A-6B08930F8C92}" presName="Name21" presStyleCnt="0"/>
      <dgm:spPr/>
    </dgm:pt>
    <dgm:pt modelId="{EDD7B5C8-DB2C-4207-AA88-00C3BC116074}" type="pres">
      <dgm:prSet presAssocID="{5242FCC6-0234-4EF2-998A-6B08930F8C92}" presName="level2Shape" presStyleLbl="node2" presStyleIdx="1" presStyleCnt="2" custScaleX="139376" custScaleY="134703" custLinFactX="-100000" custLinFactNeighborX="-186580" custLinFactNeighborY="-8014"/>
      <dgm:spPr/>
      <dgm:t>
        <a:bodyPr/>
        <a:lstStyle/>
        <a:p>
          <a:endParaRPr lang="fr-FR"/>
        </a:p>
      </dgm:t>
    </dgm:pt>
    <dgm:pt modelId="{6FE99984-4201-4EFE-AE61-C78F200A669D}" type="pres">
      <dgm:prSet presAssocID="{5242FCC6-0234-4EF2-998A-6B08930F8C92}" presName="hierChild3" presStyleCnt="0"/>
      <dgm:spPr/>
    </dgm:pt>
    <dgm:pt modelId="{0781E13B-E0ED-418B-953A-A932E1FEEADA}" type="pres">
      <dgm:prSet presAssocID="{ABD9098B-0EC6-4C9E-A3AF-AEDADE4A3782}" presName="bgShapesFlow" presStyleCnt="0"/>
      <dgm:spPr/>
    </dgm:pt>
  </dgm:ptLst>
  <dgm:cxnLst>
    <dgm:cxn modelId="{4F3CB51D-70D2-4296-A179-F53CCA28D9E4}" type="presOf" srcId="{5242FCC6-0234-4EF2-998A-6B08930F8C92}" destId="{EDD7B5C8-DB2C-4207-AA88-00C3BC116074}" srcOrd="0" destOrd="0" presId="urn:microsoft.com/office/officeart/2005/8/layout/hierarchy6"/>
    <dgm:cxn modelId="{804344FC-A3AE-4A86-8E60-030559485C48}" srcId="{ABD9098B-0EC6-4C9E-A3AF-AEDADE4A3782}" destId="{18E7338B-D1AA-4ED2-8794-EB18E1E83297}" srcOrd="0" destOrd="0" parTransId="{AB18FEF5-C420-49FE-B195-C318FBEBEE22}" sibTransId="{DFF4A22E-7FF2-4712-A1A5-5977BEA5DF47}"/>
    <dgm:cxn modelId="{38D56460-5DA7-4522-A8AF-7C2732A24D1E}" type="presOf" srcId="{A1F446D1-12E8-400B-B42E-B707B0F13794}" destId="{71E17076-16E9-4CDD-AB2C-AFF0CF022018}" srcOrd="0" destOrd="0" presId="urn:microsoft.com/office/officeart/2005/8/layout/hierarchy6"/>
    <dgm:cxn modelId="{262BE5B9-AA27-42F6-B20D-2A0926291FC6}" srcId="{18E7338B-D1AA-4ED2-8794-EB18E1E83297}" destId="{5242FCC6-0234-4EF2-998A-6B08930F8C92}" srcOrd="1" destOrd="0" parTransId="{A1F446D1-12E8-400B-B42E-B707B0F13794}" sibTransId="{1264A72F-2CF4-467E-8D14-1E048DE259BC}"/>
    <dgm:cxn modelId="{A95D7DEF-F366-4AC4-8586-C51DF1718994}" srcId="{18E7338B-D1AA-4ED2-8794-EB18E1E83297}" destId="{57131B59-0265-4B23-A9C2-38D346C38E8A}" srcOrd="0" destOrd="0" parTransId="{A7469419-9571-4571-9163-0592B6BF1113}" sibTransId="{FBA88D83-8602-40BE-B989-2AE6BE6C2806}"/>
    <dgm:cxn modelId="{E47C1E95-DD57-4ED5-885F-DDB8908C329B}" type="presOf" srcId="{18E7338B-D1AA-4ED2-8794-EB18E1E83297}" destId="{3C9629BD-F5F3-43B2-B030-58B2952BB3FE}" srcOrd="0" destOrd="0" presId="urn:microsoft.com/office/officeart/2005/8/layout/hierarchy6"/>
    <dgm:cxn modelId="{E5E01CC3-10E3-4675-904C-701A56DC553F}" type="presOf" srcId="{A7469419-9571-4571-9163-0592B6BF1113}" destId="{6869290E-0079-4E33-9111-3EDAF6A1D919}" srcOrd="0" destOrd="0" presId="urn:microsoft.com/office/officeart/2005/8/layout/hierarchy6"/>
    <dgm:cxn modelId="{4FAC3F09-B86A-4102-A431-18CBCA052D4C}" type="presOf" srcId="{ABD9098B-0EC6-4C9E-A3AF-AEDADE4A3782}" destId="{EFC40748-C373-4A5C-99FB-509F9B9A71B8}" srcOrd="0" destOrd="0" presId="urn:microsoft.com/office/officeart/2005/8/layout/hierarchy6"/>
    <dgm:cxn modelId="{4D86A703-8BDA-470C-9C40-8AD530E192E9}" type="presOf" srcId="{57131B59-0265-4B23-A9C2-38D346C38E8A}" destId="{962DE80C-EA03-4BFC-80D2-FA0D4FD30685}" srcOrd="0" destOrd="0" presId="urn:microsoft.com/office/officeart/2005/8/layout/hierarchy6"/>
    <dgm:cxn modelId="{7497A856-04CF-4605-9133-5300BC357A2E}" type="presParOf" srcId="{EFC40748-C373-4A5C-99FB-509F9B9A71B8}" destId="{A1B015D5-1601-4AEE-BBAE-E908DAAA7321}" srcOrd="0" destOrd="0" presId="urn:microsoft.com/office/officeart/2005/8/layout/hierarchy6"/>
    <dgm:cxn modelId="{1BBAB9B9-DAEC-4940-BD10-147419DFCEB8}" type="presParOf" srcId="{A1B015D5-1601-4AEE-BBAE-E908DAAA7321}" destId="{F47C6C9E-E408-4531-8952-B4F4E5257967}" srcOrd="0" destOrd="0" presId="urn:microsoft.com/office/officeart/2005/8/layout/hierarchy6"/>
    <dgm:cxn modelId="{E2A0AB8A-B7A3-4249-B91C-8BA8351CAEDF}" type="presParOf" srcId="{F47C6C9E-E408-4531-8952-B4F4E5257967}" destId="{8DE78B27-B7A9-4ED2-8397-E23C9D03D451}" srcOrd="0" destOrd="0" presId="urn:microsoft.com/office/officeart/2005/8/layout/hierarchy6"/>
    <dgm:cxn modelId="{B8E4D568-340A-4B47-AFAE-B71204A22311}" type="presParOf" srcId="{8DE78B27-B7A9-4ED2-8397-E23C9D03D451}" destId="{3C9629BD-F5F3-43B2-B030-58B2952BB3FE}" srcOrd="0" destOrd="0" presId="urn:microsoft.com/office/officeart/2005/8/layout/hierarchy6"/>
    <dgm:cxn modelId="{FD31CEA6-BB97-42BD-92B6-C4067F6AB480}" type="presParOf" srcId="{8DE78B27-B7A9-4ED2-8397-E23C9D03D451}" destId="{08C8AFC7-6C49-4444-AB52-485CE9A2A079}" srcOrd="1" destOrd="0" presId="urn:microsoft.com/office/officeart/2005/8/layout/hierarchy6"/>
    <dgm:cxn modelId="{F41FFFB9-E9C1-422D-9127-6F50B7FAB2C5}" type="presParOf" srcId="{08C8AFC7-6C49-4444-AB52-485CE9A2A079}" destId="{6869290E-0079-4E33-9111-3EDAF6A1D919}" srcOrd="0" destOrd="0" presId="urn:microsoft.com/office/officeart/2005/8/layout/hierarchy6"/>
    <dgm:cxn modelId="{ADED0634-C70E-4B43-A895-AD1C8099CE53}" type="presParOf" srcId="{08C8AFC7-6C49-4444-AB52-485CE9A2A079}" destId="{26CDC0E8-D5D1-461D-A083-6DF8A065441A}" srcOrd="1" destOrd="0" presId="urn:microsoft.com/office/officeart/2005/8/layout/hierarchy6"/>
    <dgm:cxn modelId="{D7D60D0D-699F-446B-BDD4-3B164866B1BF}" type="presParOf" srcId="{26CDC0E8-D5D1-461D-A083-6DF8A065441A}" destId="{962DE80C-EA03-4BFC-80D2-FA0D4FD30685}" srcOrd="0" destOrd="0" presId="urn:microsoft.com/office/officeart/2005/8/layout/hierarchy6"/>
    <dgm:cxn modelId="{6579697B-49ED-455F-A2F1-7088E4842463}" type="presParOf" srcId="{26CDC0E8-D5D1-461D-A083-6DF8A065441A}" destId="{77B0F08B-6B7E-47C2-9BC8-5F038D9B0EB9}" srcOrd="1" destOrd="0" presId="urn:microsoft.com/office/officeart/2005/8/layout/hierarchy6"/>
    <dgm:cxn modelId="{61DFE4EA-A423-4B93-91C4-3B81B864F74C}" type="presParOf" srcId="{08C8AFC7-6C49-4444-AB52-485CE9A2A079}" destId="{71E17076-16E9-4CDD-AB2C-AFF0CF022018}" srcOrd="2" destOrd="0" presId="urn:microsoft.com/office/officeart/2005/8/layout/hierarchy6"/>
    <dgm:cxn modelId="{DF0823F0-0E2D-4D21-8B37-BD3D0AC243CD}" type="presParOf" srcId="{08C8AFC7-6C49-4444-AB52-485CE9A2A079}" destId="{8BBD1FB2-57C6-4280-A3BE-067473F86E7B}" srcOrd="3" destOrd="0" presId="urn:microsoft.com/office/officeart/2005/8/layout/hierarchy6"/>
    <dgm:cxn modelId="{E8396EA7-7762-453C-A17B-40D08FF53184}" type="presParOf" srcId="{8BBD1FB2-57C6-4280-A3BE-067473F86E7B}" destId="{EDD7B5C8-DB2C-4207-AA88-00C3BC116074}" srcOrd="0" destOrd="0" presId="urn:microsoft.com/office/officeart/2005/8/layout/hierarchy6"/>
    <dgm:cxn modelId="{7CEE28D0-02AB-4266-A976-B21A7D09C30F}" type="presParOf" srcId="{8BBD1FB2-57C6-4280-A3BE-067473F86E7B}" destId="{6FE99984-4201-4EFE-AE61-C78F200A669D}" srcOrd="1" destOrd="0" presId="urn:microsoft.com/office/officeart/2005/8/layout/hierarchy6"/>
    <dgm:cxn modelId="{C0AB0B11-3CAE-41BC-B02D-99C7820D7259}" type="presParOf" srcId="{EFC40748-C373-4A5C-99FB-509F9B9A71B8}" destId="{0781E13B-E0ED-418B-953A-A932E1FEEAD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629BD-F5F3-43B2-B030-58B2952BB3FE}">
      <dsp:nvSpPr>
        <dsp:cNvPr id="0" name=""/>
        <dsp:cNvSpPr/>
      </dsp:nvSpPr>
      <dsp:spPr>
        <a:xfrm>
          <a:off x="2377276" y="72009"/>
          <a:ext cx="3752506" cy="709102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Responsable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Michel REGNAULT (Elu CD01)</a:t>
          </a:r>
          <a:endParaRPr lang="fr-FR" sz="1800" b="1" kern="1200" dirty="0">
            <a:solidFill>
              <a:schemeClr val="tx1"/>
            </a:solidFill>
          </a:endParaRPr>
        </a:p>
      </dsp:txBody>
      <dsp:txXfrm>
        <a:off x="2377276" y="72009"/>
        <a:ext cx="3752506" cy="709102"/>
      </dsp:txXfrm>
    </dsp:sp>
    <dsp:sp modelId="{6869290E-0079-4E33-9111-3EDAF6A1D919}">
      <dsp:nvSpPr>
        <dsp:cNvPr id="0" name=""/>
        <dsp:cNvSpPr/>
      </dsp:nvSpPr>
      <dsp:spPr>
        <a:xfrm>
          <a:off x="4253529" y="781112"/>
          <a:ext cx="1664297" cy="371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10"/>
              </a:lnTo>
              <a:lnTo>
                <a:pt x="1664297" y="185510"/>
              </a:lnTo>
              <a:lnTo>
                <a:pt x="1664297" y="371021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DE80C-EA03-4BFC-80D2-FA0D4FD30685}">
      <dsp:nvSpPr>
        <dsp:cNvPr id="0" name=""/>
        <dsp:cNvSpPr/>
      </dsp:nvSpPr>
      <dsp:spPr>
        <a:xfrm>
          <a:off x="3240360" y="1152133"/>
          <a:ext cx="5354932" cy="292436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Membres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Christian BREVET (Viriat) –Bassin Bresse</a:t>
          </a:r>
          <a:endParaRPr lang="fr-FR" sz="14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Didier HUMBERT (Bugey) – Bassin  Plaine Dombes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Gilles GROCHOWSKI(Bellegarde) _ Bassin Bugey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Guillaume DUFLO CD01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Stéphane LEPORTIER (Oyonnax)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Gabriel LIGNIERES (</a:t>
          </a:r>
          <a:r>
            <a:rPr lang="fr-FR" sz="1400" b="1" kern="1200" dirty="0" err="1" smtClean="0">
              <a:solidFill>
                <a:schemeClr val="tx1"/>
              </a:solidFill>
            </a:rPr>
            <a:t>Servette</a:t>
          </a:r>
          <a:r>
            <a:rPr lang="fr-FR" sz="1400" b="1" kern="1200" dirty="0" smtClean="0">
              <a:solidFill>
                <a:schemeClr val="tx1"/>
              </a:solidFill>
            </a:rPr>
            <a:t> Genève)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92D050"/>
              </a:solidFill>
            </a:rPr>
            <a:t>+ David  BOUVARD (St Amour)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92D050"/>
              </a:solidFill>
            </a:rPr>
            <a:t>+ Yoann PEYRONNET (Bourg USB PA)</a:t>
          </a:r>
        </a:p>
      </dsp:txBody>
      <dsp:txXfrm>
        <a:off x="3240360" y="1152133"/>
        <a:ext cx="5354932" cy="2924360"/>
      </dsp:txXfrm>
    </dsp:sp>
    <dsp:sp modelId="{71E17076-16E9-4CDD-AB2C-AFF0CF022018}">
      <dsp:nvSpPr>
        <dsp:cNvPr id="0" name=""/>
        <dsp:cNvSpPr/>
      </dsp:nvSpPr>
      <dsp:spPr>
        <a:xfrm>
          <a:off x="1531685" y="781112"/>
          <a:ext cx="2721844" cy="398983"/>
        </a:xfrm>
        <a:custGeom>
          <a:avLst/>
          <a:gdLst/>
          <a:ahLst/>
          <a:cxnLst/>
          <a:rect l="0" t="0" r="0" b="0"/>
          <a:pathLst>
            <a:path>
              <a:moveTo>
                <a:pt x="2721844" y="0"/>
              </a:moveTo>
              <a:lnTo>
                <a:pt x="2721844" y="199491"/>
              </a:lnTo>
              <a:lnTo>
                <a:pt x="0" y="199491"/>
              </a:lnTo>
              <a:lnTo>
                <a:pt x="0" y="39898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7B5C8-DB2C-4207-AA88-00C3BC116074}">
      <dsp:nvSpPr>
        <dsp:cNvPr id="0" name=""/>
        <dsp:cNvSpPr/>
      </dsp:nvSpPr>
      <dsp:spPr>
        <a:xfrm>
          <a:off x="105869" y="1180095"/>
          <a:ext cx="2851632" cy="1837348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Secrétaire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Michel Regnault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Trésorier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Christian Brevet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Communication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Gilles </a:t>
          </a:r>
          <a:r>
            <a:rPr lang="fr-FR" sz="1600" b="1" kern="1200" dirty="0" err="1" smtClean="0">
              <a:solidFill>
                <a:schemeClr val="tx1"/>
              </a:solidFill>
            </a:rPr>
            <a:t>Grochowski</a:t>
          </a:r>
          <a:r>
            <a:rPr lang="fr-FR" sz="1600" b="1" kern="1200" dirty="0" smtClean="0">
              <a:solidFill>
                <a:schemeClr val="tx1"/>
              </a:solidFill>
            </a:rPr>
            <a:t> </a:t>
          </a:r>
        </a:p>
      </dsp:txBody>
      <dsp:txXfrm>
        <a:off x="105869" y="1180095"/>
        <a:ext cx="2851632" cy="18373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629BD-F5F3-43B2-B030-58B2952BB3FE}">
      <dsp:nvSpPr>
        <dsp:cNvPr id="0" name=""/>
        <dsp:cNvSpPr/>
      </dsp:nvSpPr>
      <dsp:spPr>
        <a:xfrm>
          <a:off x="2377276" y="72009"/>
          <a:ext cx="3752506" cy="709102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Responsable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Michel REGNAULT (Elu CD01)</a:t>
          </a:r>
          <a:endParaRPr lang="fr-FR" sz="1800" b="1" kern="1200" dirty="0">
            <a:solidFill>
              <a:schemeClr val="tx1"/>
            </a:solidFill>
          </a:endParaRPr>
        </a:p>
      </dsp:txBody>
      <dsp:txXfrm>
        <a:off x="2377276" y="72009"/>
        <a:ext cx="3752506" cy="709102"/>
      </dsp:txXfrm>
    </dsp:sp>
    <dsp:sp modelId="{6869290E-0079-4E33-9111-3EDAF6A1D919}">
      <dsp:nvSpPr>
        <dsp:cNvPr id="0" name=""/>
        <dsp:cNvSpPr/>
      </dsp:nvSpPr>
      <dsp:spPr>
        <a:xfrm>
          <a:off x="4253529" y="781112"/>
          <a:ext cx="1664297" cy="371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510"/>
              </a:lnTo>
              <a:lnTo>
                <a:pt x="1664297" y="185510"/>
              </a:lnTo>
              <a:lnTo>
                <a:pt x="1664297" y="371021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DE80C-EA03-4BFC-80D2-FA0D4FD30685}">
      <dsp:nvSpPr>
        <dsp:cNvPr id="0" name=""/>
        <dsp:cNvSpPr/>
      </dsp:nvSpPr>
      <dsp:spPr>
        <a:xfrm>
          <a:off x="3240360" y="1152133"/>
          <a:ext cx="5354932" cy="2924360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Membres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Christian BREVET (Viriat) –Bassin Bresse</a:t>
          </a:r>
          <a:endParaRPr lang="fr-FR" sz="14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Didier HUMBERT (Bugey) – Bassin  Plaine Dombes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Gilles GROCHOWSKI(Bellegarde) _ Bassin Bugey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Guillaume DUFLO CD01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Stéphane LEPORTIER (Oyonnax)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Gabriel LIGNIERES (</a:t>
          </a:r>
          <a:r>
            <a:rPr lang="fr-FR" sz="1400" b="1" kern="1200" dirty="0" err="1" smtClean="0">
              <a:solidFill>
                <a:schemeClr val="tx1"/>
              </a:solidFill>
            </a:rPr>
            <a:t>Servette</a:t>
          </a:r>
          <a:r>
            <a:rPr lang="fr-FR" sz="1400" b="1" kern="1200" dirty="0" smtClean="0">
              <a:solidFill>
                <a:schemeClr val="tx1"/>
              </a:solidFill>
            </a:rPr>
            <a:t> Genève)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David  BOUVARD (St Amour)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Yoann PEYRONNET (Bourg USB PA)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tx1"/>
              </a:solidFill>
            </a:rPr>
            <a:t>…</a:t>
          </a:r>
          <a:endParaRPr lang="fr-FR" sz="1400" b="1" kern="1200" dirty="0" smtClean="0">
            <a:solidFill>
              <a:srgbClr val="FFFF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solidFill>
              <a:srgbClr val="FFFF00"/>
            </a:solidFill>
          </a:endParaRPr>
        </a:p>
      </dsp:txBody>
      <dsp:txXfrm>
        <a:off x="3240360" y="1152133"/>
        <a:ext cx="5354932" cy="2924360"/>
      </dsp:txXfrm>
    </dsp:sp>
    <dsp:sp modelId="{71E17076-16E9-4CDD-AB2C-AFF0CF022018}">
      <dsp:nvSpPr>
        <dsp:cNvPr id="0" name=""/>
        <dsp:cNvSpPr/>
      </dsp:nvSpPr>
      <dsp:spPr>
        <a:xfrm>
          <a:off x="1531685" y="781112"/>
          <a:ext cx="2721844" cy="398983"/>
        </a:xfrm>
        <a:custGeom>
          <a:avLst/>
          <a:gdLst/>
          <a:ahLst/>
          <a:cxnLst/>
          <a:rect l="0" t="0" r="0" b="0"/>
          <a:pathLst>
            <a:path>
              <a:moveTo>
                <a:pt x="2721844" y="0"/>
              </a:moveTo>
              <a:lnTo>
                <a:pt x="2721844" y="199491"/>
              </a:lnTo>
              <a:lnTo>
                <a:pt x="0" y="199491"/>
              </a:lnTo>
              <a:lnTo>
                <a:pt x="0" y="398983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7B5C8-DB2C-4207-AA88-00C3BC116074}">
      <dsp:nvSpPr>
        <dsp:cNvPr id="0" name=""/>
        <dsp:cNvSpPr/>
      </dsp:nvSpPr>
      <dsp:spPr>
        <a:xfrm>
          <a:off x="105869" y="1180095"/>
          <a:ext cx="2851632" cy="1837348"/>
        </a:xfrm>
        <a:prstGeom prst="roundRect">
          <a:avLst>
            <a:gd name="adj" fmla="val 10000"/>
          </a:avLst>
        </a:prstGeom>
        <a:solidFill>
          <a:schemeClr val="tx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Secrétaire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Michel Regnault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Trésorier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Christian Brevet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800" b="1" kern="1200" dirty="0" smtClean="0">
              <a:solidFill>
                <a:srgbClr val="FFFF00"/>
              </a:solidFill>
            </a:rPr>
            <a:t>Communication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2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Gilles </a:t>
          </a:r>
          <a:r>
            <a:rPr lang="fr-FR" sz="1600" b="1" kern="1200" dirty="0" err="1" smtClean="0">
              <a:solidFill>
                <a:schemeClr val="tx1"/>
              </a:solidFill>
            </a:rPr>
            <a:t>Grochowski</a:t>
          </a:r>
          <a:r>
            <a:rPr lang="fr-FR" sz="1600" b="1" kern="1200" dirty="0" smtClean="0">
              <a:solidFill>
                <a:schemeClr val="tx1"/>
              </a:solidFill>
            </a:rPr>
            <a:t> </a:t>
          </a:r>
        </a:p>
      </dsp:txBody>
      <dsp:txXfrm>
        <a:off x="105869" y="1180095"/>
        <a:ext cx="2851632" cy="183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0.86777</cdr:x>
      <cdr:y>0.22973</cdr:y>
    </cdr:from>
    <cdr:to>
      <cdr:x>1</cdr:x>
      <cdr:y>0.28171</cdr:y>
    </cdr:to>
    <cdr:sp macro="" textlink="">
      <cdr:nvSpPr>
        <cdr:cNvPr id="2" name="ZoneTexte 13"/>
        <cdr:cNvSpPr txBox="1"/>
      </cdr:nvSpPr>
      <cdr:spPr>
        <a:xfrm xmlns:a="http://schemas.openxmlformats.org/drawingml/2006/main">
          <a:off x="7560841" y="1224136"/>
          <a:ext cx="1152128" cy="27699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fr-FR" sz="1200" b="1" dirty="0" smtClean="0">
              <a:solidFill>
                <a:srgbClr val="FF0000"/>
              </a:solidFill>
              <a:latin typeface="Arial Black" pitchFamily="34" charset="0"/>
            </a:rPr>
            <a:t>n-2 : + 12 %</a:t>
          </a:r>
          <a:endParaRPr lang="fr-FR" sz="1200" b="1" dirty="0">
            <a:solidFill>
              <a:srgbClr val="FF0000"/>
            </a:solidFill>
            <a:latin typeface="Arial Black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01D1E73B-6893-4DD7-823E-1C5F83CECC13}" type="datetimeFigureOut">
              <a:rPr lang="fr-FR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4B9C834E-4F1D-45E6-BF99-E5779365C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C834E-4F1D-45E6-BF99-E5779365C1F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6A69-0F42-42AF-9687-CF2BF2E235AE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E8CE2-6F10-43F3-ABC1-04A52154001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25107A-C2CB-4066-BC0A-EEBEF1C018ED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79592-5A46-4F73-88AF-AC9AD983DEB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3F433-9E86-485B-A2CA-AA8C83A9122A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9FB7C-2036-4E15-9C48-8752406F5E0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C30A3-336E-4766-B081-A59088705B25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5F89E-72A0-4F15-9988-774DC2EE58B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BCE43-F703-4D40-B89E-8C1B59989B8F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0AD94-C2A8-4300-80FB-E61E7D5FDBB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9A9AF-2336-4003-A4BD-930C04071DC3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4BCCB-BBE4-4126-BF90-AF8672C88F7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127B0-DA7E-4A4F-93D0-2A499B79DCA7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1B113-79B5-416A-A732-6E8C691866A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7EBF6-5D45-4CC5-9BDA-0EA9F8954D92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C95DB-6167-4BBA-8918-ACE90ADA005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DA1A1-44A0-49ED-A284-5C0BC3B94CAB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39A84-E8C9-40A3-B1A9-5FC99A4B73E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4E3AD-9E67-4BAA-A3CE-DAFF2BED071C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FAB1-C424-4639-B4A1-B83BEB69DE3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D1865-414B-4609-AAF9-CB0FBC9BD38F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9C674D5-1D42-4401-B7B5-767A6A8DDC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C9B934B-2323-41B8-9FCD-9FC544AA9C30}" type="datetimeFigureOut">
              <a:rPr lang="fr-FR" smtClean="0"/>
              <a:pPr>
                <a:defRPr/>
              </a:pPr>
              <a:t>12/07/2022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A26BD3-A3D3-4D6D-84AE-3A3F366F6CC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 rot="253776">
            <a:off x="3332935" y="209169"/>
            <a:ext cx="5745566" cy="198834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fr-FR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CD01 EdR </a:t>
            </a:r>
            <a:r>
              <a:rPr lang="fr-F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EdR</a:t>
            </a:r>
            <a:endParaRPr lang="fr-FR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790824">
            <a:off x="4475186" y="4517553"/>
            <a:ext cx="4038272" cy="1512168"/>
          </a:xfrm>
        </p:spPr>
        <p:txBody>
          <a:bodyPr/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Viriat</a:t>
            </a:r>
          </a:p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 juillet 2022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Placage_VersionNew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20137">
            <a:off x="357159" y="709226"/>
            <a:ext cx="4133342" cy="45374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1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66943">
            <a:off x="510220" y="541797"/>
            <a:ext cx="2615321" cy="938437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9" name="Image 8" descr="Logo_FF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387452">
            <a:off x="3231829" y="4471614"/>
            <a:ext cx="1064380" cy="688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10" name="Sous-titre 2"/>
          <p:cNvSpPr txBox="1">
            <a:spLocks/>
          </p:cNvSpPr>
          <p:nvPr/>
        </p:nvSpPr>
        <p:spPr bwMode="auto">
          <a:xfrm rot="21295925">
            <a:off x="4473091" y="2312632"/>
            <a:ext cx="4063103" cy="120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Faits notoires Saison</a:t>
            </a:r>
            <a:r>
              <a:rPr lang="fr-F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2021-2022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+mn-cs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 bwMode="auto">
          <a:xfrm rot="21295925">
            <a:off x="4462818" y="3393882"/>
            <a:ext cx="4138820" cy="97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Préparation </a:t>
            </a:r>
            <a:r>
              <a:rPr kumimoji="0" lang="fr-FR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Saison 2022-2023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+mn-cs"/>
            </a:endParaRPr>
          </a:p>
        </p:txBody>
      </p:sp>
      <p:pic>
        <p:nvPicPr>
          <p:cNvPr id="13" name="Image 12" descr="Logo_ligue_aura_rugb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245564">
            <a:off x="1038325" y="4794970"/>
            <a:ext cx="1362622" cy="75430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23528" y="5805264"/>
            <a:ext cx="741682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33CC33"/>
                </a:solidFill>
              </a:rPr>
              <a:t>Commission </a:t>
            </a:r>
            <a:r>
              <a:rPr lang="fr-FR" sz="1400" b="1" dirty="0" err="1" smtClean="0">
                <a:solidFill>
                  <a:srgbClr val="33CC33"/>
                </a:solidFill>
              </a:rPr>
              <a:t>EdR</a:t>
            </a:r>
            <a:r>
              <a:rPr lang="fr-FR" sz="1400" b="1" dirty="0" smtClean="0">
                <a:solidFill>
                  <a:srgbClr val="33CC33"/>
                </a:solidFill>
              </a:rPr>
              <a:t> CD01 : Viriat Visio</a:t>
            </a:r>
          </a:p>
          <a:p>
            <a:r>
              <a:rPr lang="fr-FR" sz="1100" dirty="0" smtClean="0">
                <a:solidFill>
                  <a:srgbClr val="33CC33"/>
                </a:solidFill>
              </a:rPr>
              <a:t>Présents Viriat : Christian B ; Didier Humbert ; Michel Regnault</a:t>
            </a:r>
          </a:p>
          <a:p>
            <a:r>
              <a:rPr lang="fr-FR" sz="1100" dirty="0" smtClean="0">
                <a:solidFill>
                  <a:srgbClr val="33CC33"/>
                </a:solidFill>
              </a:rPr>
              <a:t>Visio : Clément V</a:t>
            </a:r>
          </a:p>
          <a:p>
            <a:r>
              <a:rPr lang="fr-FR" sz="1100" dirty="0" smtClean="0">
                <a:solidFill>
                  <a:srgbClr val="33CC33"/>
                </a:solidFill>
              </a:rPr>
              <a:t>Excusés: Gilles G ; Gabriel L ; David  P ;  Yoann P</a:t>
            </a:r>
            <a:endParaRPr lang="fr-FR" sz="11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 rot="253776">
            <a:off x="3332935" y="209169"/>
            <a:ext cx="5745566" cy="198834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fr-FR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CD01 EdR </a:t>
            </a:r>
            <a:r>
              <a:rPr lang="fr-F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EdR</a:t>
            </a:r>
            <a:endParaRPr lang="fr-FR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790824">
            <a:off x="4259162" y="4905350"/>
            <a:ext cx="4038272" cy="1512168"/>
          </a:xfrm>
        </p:spPr>
        <p:txBody>
          <a:bodyPr/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Viriat</a:t>
            </a:r>
          </a:p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 Juillet 2022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Placage_VersionNew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20137">
            <a:off x="468512" y="1287264"/>
            <a:ext cx="4133342" cy="45374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1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66943">
            <a:off x="510220" y="541797"/>
            <a:ext cx="2615321" cy="938437"/>
          </a:xfrm>
          <a:prstGeom prst="rect">
            <a:avLst/>
          </a:prstGeom>
          <a:solidFill>
            <a:schemeClr val="tx1"/>
          </a:solidFill>
          <a:ln>
            <a:solidFill>
              <a:srgbClr val="0000FF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9" name="Image 8" descr="Logo_FF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387452">
            <a:off x="2929005" y="5511661"/>
            <a:ext cx="1064380" cy="688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11" name="Sous-titre 2"/>
          <p:cNvSpPr txBox="1">
            <a:spLocks/>
          </p:cNvSpPr>
          <p:nvPr/>
        </p:nvSpPr>
        <p:spPr bwMode="auto">
          <a:xfrm rot="21295925">
            <a:off x="4341086" y="2888839"/>
            <a:ext cx="4138820" cy="147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Préparation Saison </a:t>
            </a:r>
          </a:p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2022-2023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+mn-cs"/>
            </a:endParaRPr>
          </a:p>
        </p:txBody>
      </p:sp>
      <p:pic>
        <p:nvPicPr>
          <p:cNvPr id="10" name="Image 9" descr="Logo_ligue_aura_rugb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245564">
            <a:off x="1133055" y="5590216"/>
            <a:ext cx="1362622" cy="754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323528" y="1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5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Ordre du jour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020272" y="0"/>
            <a:ext cx="2123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15" name="Rectangle 3"/>
          <p:cNvSpPr txBox="1">
            <a:spLocks/>
          </p:cNvSpPr>
          <p:nvPr/>
        </p:nvSpPr>
        <p:spPr>
          <a:xfrm>
            <a:off x="323528" y="1484784"/>
            <a:ext cx="7920880" cy="50405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spc="-150" dirty="0" smtClean="0">
                <a:ln/>
                <a:effectLst/>
                <a:latin typeface="+mj-lt"/>
                <a:ea typeface="+mj-ea"/>
                <a:cs typeface="+mj-cs"/>
              </a:rPr>
              <a:t>2 – Préparation Saison 2022 - 2023…</a:t>
            </a:r>
            <a:endParaRPr kumimoji="0" lang="fr-FR" sz="4000" b="1" i="0" u="none" strike="noStrike" kern="1200" cap="none" spc="-15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380312" y="580526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C00"/>
                </a:solidFill>
                <a:latin typeface="Aristocrat SF" pitchFamily="2" charset="0"/>
              </a:rPr>
              <a:t>On</a:t>
            </a:r>
            <a:r>
              <a:rPr lang="fr-FR" sz="1400" dirty="0" smtClean="0">
                <a:solidFill>
                  <a:srgbClr val="FFCC00"/>
                </a:solidFill>
                <a:latin typeface="Aristocrat SF" pitchFamily="2" charset="0"/>
              </a:rPr>
              <a:t> boit un coup..!</a:t>
            </a:r>
            <a:endParaRPr lang="fr-FR" sz="1400" dirty="0">
              <a:solidFill>
                <a:srgbClr val="FFCC00"/>
              </a:solidFill>
              <a:latin typeface="Aristocrat SF" pitchFamily="2" charset="0"/>
            </a:endParaRPr>
          </a:p>
        </p:txBody>
      </p:sp>
      <p:sp>
        <p:nvSpPr>
          <p:cNvPr id="20" name="Rectangle 3"/>
          <p:cNvSpPr txBox="1">
            <a:spLocks/>
          </p:cNvSpPr>
          <p:nvPr/>
        </p:nvSpPr>
        <p:spPr>
          <a:xfrm>
            <a:off x="827584" y="2060848"/>
            <a:ext cx="7632848" cy="1861988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sz="2000" b="1" dirty="0" smtClean="0">
              <a:latin typeface="+mj-lt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La commission </a:t>
            </a:r>
            <a:r>
              <a:rPr lang="fr-FR" sz="2000" b="1" dirty="0" err="1" smtClean="0">
                <a:latin typeface="+mj-lt"/>
                <a:ea typeface="+mj-ea"/>
                <a:cs typeface="Times New Roman" pitchFamily="18" charset="0"/>
              </a:rPr>
              <a:t>EdR</a:t>
            </a: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 CD01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Les enjeux …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Phase 1 </a:t>
            </a:r>
            <a:r>
              <a:rPr lang="fr-FR" sz="2000" b="1" dirty="0" err="1" smtClean="0">
                <a:latin typeface="+mj-lt"/>
                <a:ea typeface="+mj-ea"/>
                <a:cs typeface="Times New Roman" pitchFamily="18" charset="0"/>
              </a:rPr>
              <a:t>EdR</a:t>
            </a: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 CD01 : organisation, Formats compétitions…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Phase 2  </a:t>
            </a:r>
            <a:r>
              <a:rPr lang="fr-FR" sz="2000" b="1" dirty="0" err="1" smtClean="0">
                <a:latin typeface="+mj-lt"/>
                <a:ea typeface="+mj-ea"/>
                <a:cs typeface="Times New Roman" pitchFamily="18" charset="0"/>
              </a:rPr>
              <a:t>EdR</a:t>
            </a: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 CD01 : organisation, Formats compétitions…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smtClean="0">
                <a:latin typeface="+mj-lt"/>
                <a:ea typeface="+mj-ea"/>
                <a:cs typeface="Times New Roman" pitchFamily="18" charset="0"/>
              </a:rPr>
              <a:t>Calendriers Phase 1, phase 2, ateliers, formations…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179512" y="260648"/>
            <a:ext cx="8280920" cy="64807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La commission </a:t>
            </a:r>
            <a:r>
              <a:rPr kumimoji="0" lang="fr-FR" sz="3600" b="1" i="0" u="none" strike="noStrike" kern="1200" cap="none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EdR</a:t>
            </a:r>
            <a:r>
              <a:rPr kumimoji="0" lang="fr-FR" sz="36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CD01  2022 -2023</a:t>
            </a:r>
            <a:r>
              <a:rPr kumimoji="0" lang="fr-FR" sz="3600" b="1" i="0" u="none" strike="noStrike" kern="1200" cap="none" spc="-150" normalizeH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…</a:t>
            </a:r>
            <a:endParaRPr kumimoji="0" lang="fr-FR" sz="36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322512" y="1556792"/>
          <a:ext cx="88214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e 5"/>
          <p:cNvGrpSpPr/>
          <p:nvPr/>
        </p:nvGrpSpPr>
        <p:grpSpPr>
          <a:xfrm>
            <a:off x="179512" y="5589240"/>
            <a:ext cx="8640960" cy="1077218"/>
            <a:chOff x="683568" y="5445224"/>
            <a:chExt cx="8064896" cy="1077218"/>
          </a:xfrm>
        </p:grpSpPr>
        <p:sp>
          <p:nvSpPr>
            <p:cNvPr id="7" name="ZoneTexte 6"/>
            <p:cNvSpPr txBox="1"/>
            <p:nvPr/>
          </p:nvSpPr>
          <p:spPr>
            <a:xfrm>
              <a:off x="683568" y="5445224"/>
              <a:ext cx="2232248" cy="1077218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chemeClr val="accent1">
                  <a:shade val="60000"/>
                  <a:hueOff val="0"/>
                  <a:satOff val="0"/>
                  <a:lumOff val="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>
                  <a:solidFill>
                    <a:srgbClr val="FFFF00"/>
                  </a:solidFill>
                </a:rPr>
                <a:t>CTC</a:t>
              </a:r>
            </a:p>
            <a:p>
              <a:pPr algn="ctr"/>
              <a:r>
                <a:rPr lang="fr-FR" sz="1600" dirty="0" smtClean="0"/>
                <a:t>Bresse  ?</a:t>
              </a:r>
            </a:p>
            <a:p>
              <a:pPr algn="ctr"/>
              <a:r>
                <a:rPr lang="fr-FR" sz="1600" dirty="0" smtClean="0"/>
                <a:t>Plaine ?</a:t>
              </a:r>
            </a:p>
            <a:p>
              <a:pPr algn="ctr"/>
              <a:r>
                <a:rPr lang="fr-FR" sz="1600" dirty="0" smtClean="0"/>
                <a:t>( Montagne ?)</a:t>
              </a:r>
              <a:endParaRPr lang="fr-FR" sz="16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796136" y="5877272"/>
              <a:ext cx="2952328" cy="584775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>
                  <a:solidFill>
                    <a:srgbClr val="FFFF00"/>
                  </a:solidFill>
                </a:rPr>
                <a:t>Médical</a:t>
              </a:r>
            </a:p>
            <a:p>
              <a:pPr algn="ctr"/>
              <a:r>
                <a:rPr lang="fr-FR" sz="1600" dirty="0" smtClean="0"/>
                <a:t>Docteur </a:t>
              </a:r>
              <a:r>
                <a:rPr lang="fr-FR" sz="1600" dirty="0" err="1" smtClean="0"/>
                <a:t>Andréï</a:t>
              </a:r>
              <a:r>
                <a:rPr lang="fr-FR" sz="1600" dirty="0" smtClean="0"/>
                <a:t> LUDOSAN</a:t>
              </a:r>
              <a:endParaRPr lang="fr-FR" sz="1600" dirty="0"/>
            </a:p>
          </p:txBody>
        </p:sp>
      </p:grpSp>
      <p:sp>
        <p:nvSpPr>
          <p:cNvPr id="19" name="Flèche droite 18"/>
          <p:cNvSpPr/>
          <p:nvPr/>
        </p:nvSpPr>
        <p:spPr>
          <a:xfrm rot="19735520">
            <a:off x="6609606" y="1437988"/>
            <a:ext cx="433233" cy="20330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1600736">
            <a:off x="6610802" y="2075277"/>
            <a:ext cx="433233" cy="20330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092280" y="112474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Comité Directeur </a:t>
            </a:r>
          </a:p>
          <a:p>
            <a:pPr algn="ctr"/>
            <a:r>
              <a:rPr lang="fr-F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CD01</a:t>
            </a:r>
            <a:endParaRPr lang="fr-FR" sz="1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164288" y="1844824"/>
            <a:ext cx="16561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EdR</a:t>
            </a:r>
            <a:r>
              <a:rPr lang="fr-FR" b="1" dirty="0" smtClean="0"/>
              <a:t> </a:t>
            </a:r>
            <a:r>
              <a:rPr lang="fr-FR" b="1" dirty="0" err="1" smtClean="0"/>
              <a:t>AuRA</a:t>
            </a:r>
            <a:endParaRPr lang="fr-FR" b="1" dirty="0" smtClean="0"/>
          </a:p>
          <a:p>
            <a:pPr algn="ctr"/>
            <a:r>
              <a:rPr lang="fr-FR" sz="1400" b="1" dirty="0" smtClean="0"/>
              <a:t>Secteur Nord</a:t>
            </a:r>
          </a:p>
          <a:p>
            <a:pPr algn="ctr"/>
            <a:r>
              <a:rPr lang="fr-FR" sz="1400" b="1" dirty="0" smtClean="0"/>
              <a:t>01 42 69</a:t>
            </a:r>
            <a:endParaRPr lang="fr-FR" sz="1400" b="1" dirty="0"/>
          </a:p>
        </p:txBody>
      </p:sp>
      <p:sp>
        <p:nvSpPr>
          <p:cNvPr id="13" name="Rectangle 1"/>
          <p:cNvSpPr txBox="1">
            <a:spLocks/>
          </p:cNvSpPr>
          <p:nvPr/>
        </p:nvSpPr>
        <p:spPr>
          <a:xfrm>
            <a:off x="7236296" y="116632"/>
            <a:ext cx="1907704" cy="50405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algn="ctr"/>
            <a:r>
              <a:rPr lang="fr-FR" sz="900" dirty="0" smtClean="0"/>
              <a:t>CD01 </a:t>
            </a:r>
            <a:r>
              <a:rPr lang="fr-FR" sz="900" dirty="0" err="1" smtClean="0"/>
              <a:t>EdR</a:t>
            </a:r>
            <a:r>
              <a:rPr lang="fr-FR" sz="900" dirty="0" smtClean="0"/>
              <a:t> Assemblée  Responsables </a:t>
            </a:r>
            <a:r>
              <a:rPr lang="fr-FR" sz="900" dirty="0" err="1" smtClean="0"/>
              <a:t>EdR</a:t>
            </a:r>
            <a:r>
              <a:rPr lang="fr-FR" sz="900" dirty="0" smtClean="0"/>
              <a:t>  </a:t>
            </a:r>
          </a:p>
          <a:p>
            <a:pPr algn="ctr"/>
            <a:r>
              <a:rPr lang="fr-FR" sz="900" dirty="0" smtClean="0"/>
              <a:t>Viriat  23 septembre 2021</a:t>
            </a:r>
            <a:endParaRPr lang="fr-FR" sz="9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627785" y="6021288"/>
            <a:ext cx="2808312" cy="584775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FF00"/>
                </a:solidFill>
              </a:rPr>
              <a:t>CTD 01</a:t>
            </a:r>
          </a:p>
          <a:p>
            <a:pPr algn="ctr"/>
            <a:r>
              <a:rPr lang="fr-FR" sz="1600" dirty="0" smtClean="0">
                <a:solidFill>
                  <a:srgbClr val="FFCC00"/>
                </a:solidFill>
              </a:rPr>
              <a:t>Clément VITAL</a:t>
            </a:r>
            <a:endParaRPr lang="fr-FR" sz="1600" dirty="0">
              <a:solidFill>
                <a:srgbClr val="FFCC00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>
          <a:xfrm>
            <a:off x="2771800" y="5301208"/>
            <a:ext cx="648072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sées 14"/>
          <p:cNvSpPr/>
          <p:nvPr/>
        </p:nvSpPr>
        <p:spPr>
          <a:xfrm rot="20988155">
            <a:off x="-44942" y="1015740"/>
            <a:ext cx="3816424" cy="1872208"/>
          </a:xfrm>
          <a:prstGeom prst="cloudCallout">
            <a:avLst>
              <a:gd name="adj1" fmla="val 38204"/>
              <a:gd name="adj2" fmla="val 57239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C000"/>
                </a:solidFill>
              </a:rPr>
              <a:t>Qui reste ?</a:t>
            </a:r>
          </a:p>
          <a:p>
            <a:pPr algn="ctr"/>
            <a:r>
              <a:rPr lang="fr-FR" b="1" dirty="0" smtClean="0">
                <a:solidFill>
                  <a:srgbClr val="FFC000"/>
                </a:solidFill>
              </a:rPr>
              <a:t>Qui arrive ?</a:t>
            </a:r>
          </a:p>
          <a:p>
            <a:pPr algn="ctr"/>
            <a:r>
              <a:rPr lang="fr-FR" b="1" dirty="0" smtClean="0">
                <a:solidFill>
                  <a:srgbClr val="FFC000"/>
                </a:solidFill>
              </a:rPr>
              <a:t>Appel à candidature ?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95536" y="5085184"/>
            <a:ext cx="1944216" cy="432048"/>
          </a:xfrm>
          <a:prstGeom prst="wedgeRoundRectCallout">
            <a:avLst>
              <a:gd name="adj1" fmla="val -17168"/>
              <a:gd name="adj2" fmla="val 1009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 smtClean="0">
                <a:solidFill>
                  <a:srgbClr val="FFC000"/>
                </a:solidFill>
              </a:rPr>
              <a:t>Non défini à ce jour</a:t>
            </a:r>
          </a:p>
          <a:p>
            <a:pPr algn="ctr"/>
            <a:r>
              <a:rPr lang="fr-FR" sz="1200" i="1" dirty="0" smtClean="0">
                <a:solidFill>
                  <a:srgbClr val="FFC000"/>
                </a:solidFill>
              </a:rPr>
              <a:t>Candidatures en cours</a:t>
            </a:r>
            <a:endParaRPr lang="fr-FR" sz="12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51520" y="116632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Les </a:t>
            </a:r>
            <a:r>
              <a:rPr lang="fr-FR" sz="3200" b="1" dirty="0" err="1" smtClean="0"/>
              <a:t>EdR</a:t>
            </a:r>
            <a:r>
              <a:rPr lang="fr-FR" sz="3200" b="1" dirty="0" smtClean="0"/>
              <a:t> du CD01 2021-2022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51520" y="8367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 </a:t>
            </a:r>
            <a:r>
              <a:rPr lang="fr-FR" b="1" dirty="0" err="1" smtClean="0"/>
              <a:t>EdR</a:t>
            </a:r>
            <a:r>
              <a:rPr lang="fr-FR" b="1" dirty="0" smtClean="0"/>
              <a:t> CD01</a:t>
            </a:r>
          </a:p>
          <a:p>
            <a:r>
              <a:rPr lang="fr-FR" b="1" dirty="0" smtClean="0"/>
              <a:t>+ 1 </a:t>
            </a:r>
            <a:r>
              <a:rPr lang="fr-FR" b="1" dirty="0" err="1" smtClean="0"/>
              <a:t>EdR</a:t>
            </a:r>
            <a:r>
              <a:rPr lang="fr-FR" b="1" dirty="0" smtClean="0"/>
              <a:t> CD74 / CD01</a:t>
            </a:r>
            <a:endParaRPr lang="fr-FR" sz="1200" dirty="0" smtClean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95536" y="5085184"/>
          <a:ext cx="3787634" cy="127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085"/>
                <a:gridCol w="1483538"/>
                <a:gridCol w="1297011"/>
              </a:tblGrid>
              <a:tr h="648072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Entités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2 ententes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-12 ans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S. Genève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St Julien en G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Bourg Sportif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S. Genève -12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Bourg USB -12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St Julien en G  -12</a:t>
                      </a:r>
                      <a:endParaRPr lang="fr-FR" sz="900" b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Bourg SAB -12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323528" y="2636912"/>
          <a:ext cx="79208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768752"/>
              </a:tblGrid>
              <a:tr h="3677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Entités autonomes</a:t>
                      </a:r>
                    </a:p>
                    <a:p>
                      <a:pPr marL="0" algn="ctr" rtl="0" eaLnBrk="1" latinLnBrk="0" hangingPunct="1"/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-6-8-10-12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+mn-lt"/>
                        </a:rPr>
                        <a:t>Bellegarde ; Belley  ; Collonges  ; Gex ;</a:t>
                      </a:r>
                      <a:r>
                        <a:rPr lang="fr-FR" sz="1400" b="1" baseline="0" dirty="0" smtClean="0">
                          <a:latin typeface="+mn-lt"/>
                        </a:rPr>
                        <a:t> </a:t>
                      </a:r>
                      <a:r>
                        <a:rPr lang="fr-FR" sz="1400" b="1" dirty="0" smtClean="0">
                          <a:latin typeface="+mn-lt"/>
                        </a:rPr>
                        <a:t>Meximieux ; </a:t>
                      </a:r>
                      <a:r>
                        <a:rPr kumimoji="0" lang="fr-FR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Montrevel</a:t>
                      </a:r>
                      <a:r>
                        <a:rPr kumimoji="0"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; Nantua ; </a:t>
                      </a:r>
                      <a:r>
                        <a:rPr lang="fr-FR" sz="1400" b="1" dirty="0" smtClean="0">
                          <a:latin typeface="+mn-lt"/>
                        </a:rPr>
                        <a:t>Oyonnax ; Pont de </a:t>
                      </a:r>
                      <a:r>
                        <a:rPr lang="fr-FR" sz="1400" b="1" dirty="0" err="1" smtClean="0">
                          <a:latin typeface="+mn-lt"/>
                        </a:rPr>
                        <a:t>Veyle</a:t>
                      </a:r>
                      <a:r>
                        <a:rPr lang="fr-FR" sz="1400" b="1" dirty="0" smtClean="0">
                          <a:latin typeface="+mn-lt"/>
                        </a:rPr>
                        <a:t> ; </a:t>
                      </a:r>
                      <a:r>
                        <a:rPr kumimoji="0" lang="fr-F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 Amour  ; </a:t>
                      </a:r>
                      <a:r>
                        <a:rPr lang="fr-FR" sz="1400" b="1" dirty="0" smtClean="0">
                          <a:latin typeface="+mn-lt"/>
                        </a:rPr>
                        <a:t>Viriat</a:t>
                      </a:r>
                      <a:r>
                        <a:rPr lang="fr-FR" sz="1400" b="1" baseline="0" dirty="0" smtClean="0">
                          <a:latin typeface="+mn-lt"/>
                        </a:rPr>
                        <a:t> </a:t>
                      </a:r>
                      <a:r>
                        <a:rPr lang="fr-FR" sz="1400" b="1" dirty="0" smtClean="0">
                          <a:latin typeface="+mn-lt"/>
                        </a:rPr>
                        <a:t>; XV de la </a:t>
                      </a:r>
                      <a:r>
                        <a:rPr lang="fr-FR" sz="1400" b="1" dirty="0" err="1" smtClean="0">
                          <a:latin typeface="+mn-lt"/>
                        </a:rPr>
                        <a:t>Dombe</a:t>
                      </a:r>
                      <a:r>
                        <a:rPr lang="fr-FR" sz="1400" b="1" dirty="0" smtClean="0">
                          <a:latin typeface="+mn-lt"/>
                        </a:rPr>
                        <a:t> </a:t>
                      </a:r>
                      <a:r>
                        <a:rPr lang="fr-FR" sz="1050" b="0" dirty="0" smtClean="0">
                          <a:latin typeface="+mn-lt"/>
                        </a:rPr>
                        <a:t>(ex-</a:t>
                      </a:r>
                      <a:r>
                        <a:rPr lang="fr-FR" sz="1050" b="0" dirty="0" err="1" smtClean="0">
                          <a:latin typeface="+mn-lt"/>
                        </a:rPr>
                        <a:t>Villar</a:t>
                      </a:r>
                      <a:r>
                        <a:rPr lang="fr-FR" sz="1050" b="0" dirty="0" smtClean="0">
                          <a:latin typeface="+mn-lt"/>
                        </a:rPr>
                        <a:t>-Trévoux) </a:t>
                      </a:r>
                      <a:endParaRPr kumimoji="0" lang="fr-F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e 21"/>
          <p:cNvGrpSpPr/>
          <p:nvPr/>
        </p:nvGrpSpPr>
        <p:grpSpPr>
          <a:xfrm>
            <a:off x="2843809" y="980729"/>
            <a:ext cx="6058959" cy="513348"/>
            <a:chOff x="3839213" y="1504581"/>
            <a:chExt cx="4989731" cy="583918"/>
          </a:xfrm>
        </p:grpSpPr>
        <p:sp>
          <p:nvSpPr>
            <p:cNvPr id="15" name="ZoneTexte 14"/>
            <p:cNvSpPr txBox="1"/>
            <p:nvPr/>
          </p:nvSpPr>
          <p:spPr>
            <a:xfrm>
              <a:off x="3839213" y="1668395"/>
              <a:ext cx="2016224" cy="42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FF00"/>
                  </a:solidFill>
                </a:rPr>
                <a:t>St Julien en Genevois </a:t>
              </a:r>
              <a:endParaRPr lang="fr-FR" dirty="0"/>
            </a:p>
          </p:txBody>
        </p:sp>
        <p:grpSp>
          <p:nvGrpSpPr>
            <p:cNvPr id="3" name="Groupe 28"/>
            <p:cNvGrpSpPr/>
            <p:nvPr/>
          </p:nvGrpSpPr>
          <p:grpSpPr>
            <a:xfrm>
              <a:off x="5868144" y="1504581"/>
              <a:ext cx="2960800" cy="553499"/>
              <a:chOff x="5868144" y="1504581"/>
              <a:chExt cx="2960800" cy="553499"/>
            </a:xfrm>
          </p:grpSpPr>
          <p:sp>
            <p:nvSpPr>
              <p:cNvPr id="19" name="ZoneTexte 18"/>
              <p:cNvSpPr txBox="1"/>
              <p:nvPr/>
            </p:nvSpPr>
            <p:spPr>
              <a:xfrm>
                <a:off x="6012160" y="1750303"/>
                <a:ext cx="576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-12</a:t>
                </a:r>
                <a:endParaRPr lang="fr-FR" sz="1400" dirty="0"/>
              </a:p>
            </p:txBody>
          </p:sp>
          <p:sp>
            <p:nvSpPr>
              <p:cNvPr id="23" name="Flèche droite 22"/>
              <p:cNvSpPr/>
              <p:nvPr/>
            </p:nvSpPr>
            <p:spPr>
              <a:xfrm>
                <a:off x="6507745" y="1832209"/>
                <a:ext cx="584535" cy="163814"/>
              </a:xfrm>
              <a:prstGeom prst="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7100752" y="1750302"/>
                <a:ext cx="17281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CD1 (</a:t>
                </a:r>
                <a:r>
                  <a:rPr lang="fr-FR" sz="1400" dirty="0" err="1" smtClean="0"/>
                  <a:t>Servette</a:t>
                </a:r>
                <a:r>
                  <a:rPr lang="fr-FR" sz="1400" dirty="0" smtClean="0"/>
                  <a:t> G.)</a:t>
                </a:r>
                <a:endParaRPr lang="fr-FR" sz="1400" dirty="0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5868144" y="1504581"/>
                <a:ext cx="8640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-6-8-10</a:t>
                </a:r>
                <a:endParaRPr lang="fr-FR" sz="1400" dirty="0"/>
              </a:p>
            </p:txBody>
          </p:sp>
          <p:sp>
            <p:nvSpPr>
              <p:cNvPr id="26" name="Flèche droite 25"/>
              <p:cNvSpPr/>
              <p:nvPr/>
            </p:nvSpPr>
            <p:spPr>
              <a:xfrm>
                <a:off x="6507745" y="1586488"/>
                <a:ext cx="512528" cy="163814"/>
              </a:xfrm>
              <a:prstGeom prst="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7092280" y="1504581"/>
                <a:ext cx="8640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CD74</a:t>
                </a:r>
                <a:endParaRPr lang="fr-FR" sz="1400" dirty="0"/>
              </a:p>
            </p:txBody>
          </p:sp>
        </p:grpSp>
      </p:grp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395536" y="3573016"/>
          <a:ext cx="2880320" cy="133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936104"/>
              </a:tblGrid>
              <a:tr h="648072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Entités en  2 ententes</a:t>
                      </a:r>
                    </a:p>
                    <a:p>
                      <a:pPr marL="0" algn="ctr" rtl="0" eaLnBrk="1" latinLnBrk="0" hangingPunct="1"/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-6-8-10-12 ans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Bugey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Ht.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Bresse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St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Trivier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err="1" smtClean="0">
                          <a:latin typeface="+mn-lt"/>
                        </a:rPr>
                        <a:t>Ambérieu</a:t>
                      </a:r>
                      <a:r>
                        <a:rPr lang="fr-FR" sz="1100" b="1" dirty="0" smtClean="0">
                          <a:latin typeface="+mn-lt"/>
                        </a:rPr>
                        <a:t> 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Pt de Vaux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St Rambert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St </a:t>
                      </a:r>
                      <a:r>
                        <a:rPr lang="fr-FR" sz="1100" b="1" dirty="0" err="1" smtClean="0">
                          <a:latin typeface="+mn-lt"/>
                        </a:rPr>
                        <a:t>Trivier</a:t>
                      </a:r>
                      <a:r>
                        <a:rPr lang="fr-FR" sz="1100" b="1" dirty="0" smtClean="0">
                          <a:latin typeface="+mn-lt"/>
                        </a:rPr>
                        <a:t> de Courtes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899592" y="1916832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Répartition des </a:t>
            </a:r>
            <a:r>
              <a:rPr lang="fr-FR" sz="1600" dirty="0" err="1" smtClean="0"/>
              <a:t>EdR</a:t>
            </a:r>
            <a:r>
              <a:rPr lang="fr-FR" sz="1600" dirty="0" smtClean="0"/>
              <a:t> et Ententes selon catégories : Phase 1 et phase 2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21" name="Bulle ronde 20"/>
          <p:cNvSpPr/>
          <p:nvPr/>
        </p:nvSpPr>
        <p:spPr>
          <a:xfrm>
            <a:off x="5652120" y="4725144"/>
            <a:ext cx="2664296" cy="1008112"/>
          </a:xfrm>
          <a:prstGeom prst="wedgeEllipseCallout">
            <a:avLst>
              <a:gd name="adj1" fmla="val -102400"/>
              <a:gd name="adj2" fmla="val -127154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FFFF00"/>
                </a:solidFill>
              </a:rPr>
              <a:t>Pas de modification à ce  jour !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528" y="90872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  Séminaire référents </a:t>
            </a:r>
            <a:r>
              <a:rPr lang="fr-FR" dirty="0" err="1" smtClean="0"/>
              <a:t>EdR</a:t>
            </a:r>
            <a:r>
              <a:rPr lang="fr-FR" dirty="0" smtClean="0"/>
              <a:t> de ligue  25 juin 2022</a:t>
            </a:r>
          </a:p>
          <a:p>
            <a:r>
              <a:rPr lang="fr-FR" dirty="0" smtClean="0"/>
              <a:t>                - Reporté au 27 août 2022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79512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Enjeux pour 2022-2023 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3528" y="1628801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  Communication de la note d’accompagnement au calendrier </a:t>
            </a:r>
            <a:r>
              <a:rPr lang="fr-FR" dirty="0" err="1" smtClean="0"/>
              <a:t>EdR</a:t>
            </a:r>
            <a:r>
              <a:rPr lang="fr-FR" dirty="0" smtClean="0"/>
              <a:t> 2022-2023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b="1" dirty="0" smtClean="0">
                <a:solidFill>
                  <a:srgbClr val="FFFF00"/>
                </a:solidFill>
              </a:rPr>
              <a:t> Généralités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b="1" dirty="0" smtClean="0">
                <a:solidFill>
                  <a:srgbClr val="FFFF00"/>
                </a:solidFill>
              </a:rPr>
              <a:t>Formes de jeu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b="1" dirty="0" smtClean="0">
                <a:solidFill>
                  <a:srgbClr val="FFFF00"/>
                </a:solidFill>
              </a:rPr>
              <a:t>M14 et M15F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b="1" dirty="0" err="1" smtClean="0">
                <a:solidFill>
                  <a:srgbClr val="FFFF00"/>
                </a:solidFill>
              </a:rPr>
              <a:t>EdR</a:t>
            </a:r>
            <a:r>
              <a:rPr lang="fr-FR" sz="1600" b="1" dirty="0" smtClean="0">
                <a:solidFill>
                  <a:srgbClr val="FFFF00"/>
                </a:solidFill>
              </a:rPr>
              <a:t> -6-8-10-12</a:t>
            </a:r>
            <a:endParaRPr lang="fr-FR" dirty="0" smtClean="0"/>
          </a:p>
          <a:p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020272" y="0"/>
            <a:ext cx="2123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26" name="Rectangle 25"/>
          <p:cNvSpPr/>
          <p:nvPr/>
        </p:nvSpPr>
        <p:spPr>
          <a:xfrm>
            <a:off x="395536" y="566124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Les premiers plateaux départementaux pourront être organisés dès la fin septembre à </a:t>
            </a:r>
            <a:r>
              <a:rPr lang="fr-FR" sz="1600" dirty="0" smtClean="0">
                <a:solidFill>
                  <a:srgbClr val="FFFF00"/>
                </a:solidFill>
              </a:rPr>
              <a:t>partir du moment où les affiliés et les clubs sont à jour des formalités administratives. </a:t>
            </a:r>
            <a:endParaRPr lang="fr-FR" sz="1600" dirty="0">
              <a:solidFill>
                <a:srgbClr val="FFFF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544" y="3717032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FFFF00"/>
                </a:solidFill>
              </a:rPr>
              <a:t>   </a:t>
            </a:r>
            <a:r>
              <a:rPr lang="fr-FR" sz="1600" dirty="0" smtClean="0"/>
              <a:t>L’objectif de ce calendrier national est de guider les Ligues et les Comités Départementaux dans la construction du calendrier de leurs Ecoles de Rugby</a:t>
            </a:r>
            <a:r>
              <a:rPr lang="fr-FR" sz="1600" b="1" dirty="0" smtClean="0"/>
              <a:t>. </a:t>
            </a:r>
            <a:r>
              <a:rPr lang="fr-FR" sz="1600" b="1" dirty="0" smtClean="0">
                <a:solidFill>
                  <a:srgbClr val="FFFF00"/>
                </a:solidFill>
              </a:rPr>
              <a:t>Il détermine des points de passages nécessaires, des incontournables, des recommandations et il laisse aussi des marges de </a:t>
            </a:r>
            <a:r>
              <a:rPr lang="fr-FR" sz="1600" b="1" dirty="0" err="1" smtClean="0">
                <a:solidFill>
                  <a:srgbClr val="FFFF00"/>
                </a:solidFill>
              </a:rPr>
              <a:t>manoeuvre</a:t>
            </a:r>
            <a:r>
              <a:rPr lang="fr-FR" sz="1600" b="1" dirty="0" smtClean="0">
                <a:solidFill>
                  <a:srgbClr val="FFFF00"/>
                </a:solidFill>
              </a:rPr>
              <a:t> pour construire une planification qui tient compte des objectifs, des besoins et des contraintes de chacun.</a:t>
            </a:r>
            <a:r>
              <a:rPr lang="fr-FR" sz="1600" dirty="0" smtClean="0">
                <a:solidFill>
                  <a:srgbClr val="FFFF00"/>
                </a:solidFill>
              </a:rPr>
              <a:t> </a:t>
            </a:r>
            <a:r>
              <a:rPr lang="fr-FR" sz="1600" dirty="0" smtClean="0"/>
              <a:t>Cette construction doit être pensée dans l’intérêt des enfants, tout en garantissant la sécurité de ces derniers. </a:t>
            </a:r>
            <a:endParaRPr lang="fr-FR" sz="1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95536" y="32129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Extraits introduction de la note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/>
          </p:cNvSpPr>
          <p:nvPr/>
        </p:nvSpPr>
        <p:spPr>
          <a:xfrm>
            <a:off x="395536" y="476672"/>
            <a:ext cx="6912768" cy="5486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0" u="none" strike="noStrike" kern="1200" cap="none" spc="-150" normalizeH="0" baseline="0" noProof="0" dirty="0" smtClean="0">
                <a:ln/>
                <a:solidFill>
                  <a:srgbClr val="FFFF00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Organisation sportive </a:t>
            </a:r>
            <a:r>
              <a:rPr kumimoji="0" lang="fr-FR" sz="3200" b="1" i="0" u="none" strike="noStrike" kern="1200" cap="none" spc="-150" normalizeH="0" baseline="0" noProof="0" dirty="0" err="1" smtClean="0">
                <a:ln/>
                <a:solidFill>
                  <a:srgbClr val="FFFF00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EdR</a:t>
            </a:r>
            <a:r>
              <a:rPr kumimoji="0" lang="fr-FR" sz="3200" b="1" i="0" u="none" strike="noStrike" kern="1200" cap="none" spc="-150" normalizeH="0" baseline="0" noProof="0" dirty="0" smtClean="0">
                <a:ln/>
                <a:solidFill>
                  <a:srgbClr val="FFFF00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CD01 2022-2023…</a:t>
            </a:r>
            <a:endParaRPr kumimoji="0" lang="fr-FR" sz="3200" b="1" i="0" u="none" strike="noStrike" kern="1200" cap="none" spc="-150" normalizeH="0" baseline="0" noProof="0" dirty="0">
              <a:ln/>
              <a:solidFill>
                <a:srgbClr val="FFFF00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191683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Quels formats phase 1</a:t>
            </a:r>
            <a:r>
              <a:rPr lang="fr-FR" sz="2800" b="1" dirty="0" smtClean="0"/>
              <a:t>, phase </a:t>
            </a:r>
            <a:r>
              <a:rPr lang="fr-FR" sz="2800" b="1" dirty="0" smtClean="0"/>
              <a:t>2 ?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342900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ateliers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39552" y="422108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Labellisation</a:t>
            </a:r>
            <a:endParaRPr lang="fr-FR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39552" y="263691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Projet de  calendrier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9552" y="134076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formes de jeu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1" grpId="0"/>
      <p:bldP spid="24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51520" y="908720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Objectif : </a:t>
            </a:r>
            <a:r>
              <a:rPr lang="fr-FR" sz="1600" b="1" dirty="0">
                <a:solidFill>
                  <a:srgbClr val="FFFF00"/>
                </a:solidFill>
              </a:rPr>
              <a:t>réduire les phases d'affrontements directs, de blocage, de </a:t>
            </a:r>
            <a:r>
              <a:rPr lang="fr-FR" sz="1600" b="1" dirty="0" err="1">
                <a:solidFill>
                  <a:srgbClr val="FFFF00"/>
                </a:solidFill>
              </a:rPr>
              <a:t>rucks</a:t>
            </a:r>
            <a:r>
              <a:rPr lang="fr-FR" sz="1600" b="1" dirty="0">
                <a:solidFill>
                  <a:srgbClr val="FFFF00"/>
                </a:solidFill>
              </a:rPr>
              <a:t>...</a:t>
            </a:r>
          </a:p>
          <a:p>
            <a:r>
              <a:rPr lang="fr-FR" b="1" dirty="0"/>
              <a:t>But :</a:t>
            </a:r>
            <a:r>
              <a:rPr lang="fr-FR" dirty="0"/>
              <a:t> </a:t>
            </a:r>
            <a:r>
              <a:rPr lang="fr-FR" sz="1600" b="1" dirty="0">
                <a:solidFill>
                  <a:srgbClr val="FFFF00"/>
                </a:solidFill>
              </a:rPr>
              <a:t>favoriser la continuité du jeu</a:t>
            </a:r>
          </a:p>
          <a:p>
            <a:r>
              <a:rPr lang="fr-FR" sz="1600" b="1" dirty="0"/>
              <a:t>              Application :</a:t>
            </a:r>
            <a:endParaRPr lang="fr-FR" sz="1600" dirty="0"/>
          </a:p>
        </p:txBody>
      </p:sp>
      <p:grpSp>
        <p:nvGrpSpPr>
          <p:cNvPr id="2" name="Groupe 45"/>
          <p:cNvGrpSpPr/>
          <p:nvPr/>
        </p:nvGrpSpPr>
        <p:grpSpPr>
          <a:xfrm>
            <a:off x="0" y="5661248"/>
            <a:ext cx="8712968" cy="667236"/>
            <a:chOff x="179512" y="5877272"/>
            <a:chExt cx="8712968" cy="667236"/>
          </a:xfrm>
        </p:grpSpPr>
        <p:sp>
          <p:nvSpPr>
            <p:cNvPr id="60" name="Rectangle 59"/>
            <p:cNvSpPr/>
            <p:nvPr/>
          </p:nvSpPr>
          <p:spPr>
            <a:xfrm>
              <a:off x="179512" y="5877272"/>
              <a:ext cx="8712968" cy="648072"/>
            </a:xfrm>
            <a:prstGeom prst="rect">
              <a:avLst/>
            </a:prstGeom>
            <a:solidFill>
              <a:srgbClr val="3A014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99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7544" y="6093296"/>
              <a:ext cx="170110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FF99FF"/>
                  </a:solidFill>
                </a:rPr>
                <a:t>Catégorie -6 ans</a:t>
              </a:r>
            </a:p>
          </p:txBody>
        </p:sp>
        <p:sp>
          <p:nvSpPr>
            <p:cNvPr id="28" name="Flèche droite 27"/>
            <p:cNvSpPr/>
            <p:nvPr/>
          </p:nvSpPr>
          <p:spPr>
            <a:xfrm>
              <a:off x="2339752" y="6165304"/>
              <a:ext cx="432048" cy="216024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843808" y="6021288"/>
              <a:ext cx="1080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FF99FF"/>
                  </a:solidFill>
                </a:rPr>
                <a:t>Toute la saison…</a:t>
              </a:r>
            </a:p>
          </p:txBody>
        </p:sp>
        <p:sp>
          <p:nvSpPr>
            <p:cNvPr id="30" name="Flèche droite 29"/>
            <p:cNvSpPr/>
            <p:nvPr/>
          </p:nvSpPr>
          <p:spPr>
            <a:xfrm>
              <a:off x="3995936" y="6165304"/>
              <a:ext cx="432048" cy="216024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0" y="6021288"/>
              <a:ext cx="41764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FF99FF"/>
                  </a:solidFill>
                </a:rPr>
                <a:t>Ateliers rugby ; coordination motrice, habilités, jeux d’opposition 4x4 ou 5x5</a:t>
              </a:r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6372200" y="63813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+ 4 ateliers CN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79512" y="11663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Les formes de jeu 2022-2023…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403648" y="548680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FF00"/>
                </a:solidFill>
                <a:latin typeface="Arial Black" pitchFamily="34" charset="0"/>
              </a:rPr>
              <a:t>Suite de la réforme du jeu : saison 4</a:t>
            </a:r>
          </a:p>
        </p:txBody>
      </p:sp>
      <p:grpSp>
        <p:nvGrpSpPr>
          <p:cNvPr id="71" name="Groupe 70"/>
          <p:cNvGrpSpPr/>
          <p:nvPr/>
        </p:nvGrpSpPr>
        <p:grpSpPr>
          <a:xfrm>
            <a:off x="179512" y="1772816"/>
            <a:ext cx="8784976" cy="2088232"/>
            <a:chOff x="179512" y="1772816"/>
            <a:chExt cx="8784976" cy="2088232"/>
          </a:xfrm>
        </p:grpSpPr>
        <p:grpSp>
          <p:nvGrpSpPr>
            <p:cNvPr id="3" name="Groupe 43"/>
            <p:cNvGrpSpPr/>
            <p:nvPr/>
          </p:nvGrpSpPr>
          <p:grpSpPr>
            <a:xfrm>
              <a:off x="251520" y="1772816"/>
              <a:ext cx="8712968" cy="2088232"/>
              <a:chOff x="179512" y="2420888"/>
              <a:chExt cx="8712968" cy="1512168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79512" y="2420888"/>
                <a:ext cx="8712968" cy="1512168"/>
              </a:xfrm>
              <a:prstGeom prst="rect">
                <a:avLst/>
              </a:prstGeom>
              <a:solidFill>
                <a:schemeClr val="tx2">
                  <a:lumMod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923928" y="2629463"/>
                <a:ext cx="2088232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Jeu Toucher 2s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79512" y="2420888"/>
                <a:ext cx="350128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rgbClr val="FFFF00"/>
                    </a:solidFill>
                  </a:rPr>
                  <a:t>Phase 1 : Calendrier selon catégorie</a:t>
                </a: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251520" y="3098756"/>
                <a:ext cx="3168352" cy="245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-10 </a:t>
                </a:r>
                <a:r>
                  <a:rPr lang="fr-FR" sz="16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: </a:t>
                </a:r>
                <a:r>
                  <a:rPr lang="fr-FR" sz="16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jeu à effectif réduit à 5x5 </a:t>
                </a:r>
              </a:p>
            </p:txBody>
          </p:sp>
          <p:sp>
            <p:nvSpPr>
              <p:cNvPr id="39" name="Flèche droite 38"/>
              <p:cNvSpPr/>
              <p:nvPr/>
            </p:nvSpPr>
            <p:spPr>
              <a:xfrm>
                <a:off x="3383360" y="2733750"/>
                <a:ext cx="432048" cy="216024"/>
              </a:xfrm>
              <a:prstGeom prst="righ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6804248" y="2577319"/>
                <a:ext cx="1584176" cy="222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Décembre</a:t>
                </a:r>
                <a:r>
                  <a:rPr lang="fr-FR" sz="14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 2022</a:t>
                </a:r>
              </a:p>
            </p:txBody>
          </p:sp>
          <p:sp>
            <p:nvSpPr>
              <p:cNvPr id="47" name="Flèche droite 46"/>
              <p:cNvSpPr/>
              <p:nvPr/>
            </p:nvSpPr>
            <p:spPr>
              <a:xfrm>
                <a:off x="6228184" y="2629463"/>
                <a:ext cx="432048" cy="216024"/>
              </a:xfrm>
              <a:prstGeom prst="right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251520" y="2681607"/>
                <a:ext cx="3096344" cy="245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-8 : jeu à effectif réduit à 5x5 </a:t>
                </a:r>
              </a:p>
            </p:txBody>
          </p:sp>
          <p:sp>
            <p:nvSpPr>
              <p:cNvPr id="33" name="Flèche droite 32"/>
              <p:cNvSpPr/>
              <p:nvPr/>
            </p:nvSpPr>
            <p:spPr>
              <a:xfrm>
                <a:off x="3671392" y="3098756"/>
                <a:ext cx="432048" cy="216024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7271792" y="2994469"/>
                <a:ext cx="1584176" cy="37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Fin </a:t>
                </a:r>
              </a:p>
              <a:p>
                <a:pPr algn="ctr"/>
                <a:r>
                  <a:rPr lang="fr-FR" sz="14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Décembre </a:t>
                </a:r>
                <a:r>
                  <a:rPr lang="fr-FR" sz="14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2022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959424" y="2994469"/>
                <a:ext cx="2808312" cy="423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6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Septembre : Jeu T2s</a:t>
                </a:r>
              </a:p>
              <a:p>
                <a:pPr algn="ctr"/>
                <a:r>
                  <a:rPr lang="fr-FR" sz="16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Octobre : Jeu </a:t>
                </a:r>
                <a:r>
                  <a:rPr lang="fr-FR" sz="16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à </a:t>
                </a:r>
                <a:r>
                  <a:rPr lang="fr-FR" sz="16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CA</a:t>
                </a:r>
                <a:endParaRPr lang="fr-FR" sz="1600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6" name="Flèche droite 55"/>
              <p:cNvSpPr/>
              <p:nvPr/>
            </p:nvSpPr>
            <p:spPr>
              <a:xfrm>
                <a:off x="6804248" y="3098756"/>
                <a:ext cx="432048" cy="216024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0" name="Groupe 69"/>
            <p:cNvGrpSpPr/>
            <p:nvPr/>
          </p:nvGrpSpPr>
          <p:grpSpPr>
            <a:xfrm>
              <a:off x="179512" y="3140968"/>
              <a:ext cx="8496944" cy="656783"/>
              <a:chOff x="179512" y="3140968"/>
              <a:chExt cx="8496944" cy="656783"/>
            </a:xfrm>
          </p:grpSpPr>
          <p:sp>
            <p:nvSpPr>
              <p:cNvPr id="40" name="ZoneTexte 39"/>
              <p:cNvSpPr txBox="1"/>
              <p:nvPr/>
            </p:nvSpPr>
            <p:spPr>
              <a:xfrm>
                <a:off x="179512" y="3356992"/>
                <a:ext cx="35283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 smtClean="0">
                    <a:solidFill>
                      <a:srgbClr val="FF9966"/>
                    </a:solidFill>
                  </a:rPr>
                  <a:t>-</a:t>
                </a:r>
                <a:r>
                  <a:rPr lang="fr-FR" sz="1600" dirty="0">
                    <a:solidFill>
                      <a:srgbClr val="FF9966"/>
                    </a:solidFill>
                  </a:rPr>
                  <a:t>12 : jeu à effectif réduit à 5x5 </a:t>
                </a:r>
              </a:p>
            </p:txBody>
          </p:sp>
          <p:sp>
            <p:nvSpPr>
              <p:cNvPr id="41" name="Flèche droite 40"/>
              <p:cNvSpPr/>
              <p:nvPr/>
            </p:nvSpPr>
            <p:spPr>
              <a:xfrm>
                <a:off x="3563888" y="3429000"/>
                <a:ext cx="432048" cy="258765"/>
              </a:xfrm>
              <a:prstGeom prst="rightArrow">
                <a:avLst/>
              </a:prstGeom>
              <a:solidFill>
                <a:srgbClr val="CC6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995936" y="3212976"/>
                <a:ext cx="28083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600" dirty="0" smtClean="0">
                    <a:solidFill>
                      <a:srgbClr val="CC6600"/>
                    </a:solidFill>
                  </a:rPr>
                  <a:t>Septembre : Jeu T2s</a:t>
                </a:r>
              </a:p>
              <a:p>
                <a:pPr algn="ctr"/>
                <a:r>
                  <a:rPr lang="fr-FR" sz="1600" dirty="0" smtClean="0">
                    <a:solidFill>
                      <a:srgbClr val="CC6600"/>
                    </a:solidFill>
                  </a:rPr>
                  <a:t>Octobre : Jeu </a:t>
                </a:r>
                <a:r>
                  <a:rPr lang="fr-FR" sz="1600" dirty="0">
                    <a:solidFill>
                      <a:srgbClr val="CC6600"/>
                    </a:solidFill>
                  </a:rPr>
                  <a:t>à </a:t>
                </a:r>
                <a:r>
                  <a:rPr lang="fr-FR" sz="1600" dirty="0" smtClean="0">
                    <a:solidFill>
                      <a:srgbClr val="CC6600"/>
                    </a:solidFill>
                  </a:rPr>
                  <a:t>CA</a:t>
                </a:r>
                <a:endParaRPr lang="fr-FR" sz="1600" dirty="0">
                  <a:solidFill>
                    <a:srgbClr val="CC6600"/>
                  </a:solidFill>
                </a:endParaRPr>
              </a:p>
            </p:txBody>
          </p:sp>
          <p:sp>
            <p:nvSpPr>
              <p:cNvPr id="63" name="Flèche droite 62"/>
              <p:cNvSpPr/>
              <p:nvPr/>
            </p:nvSpPr>
            <p:spPr>
              <a:xfrm>
                <a:off x="6588224" y="3356992"/>
                <a:ext cx="432048" cy="298319"/>
              </a:xfrm>
              <a:prstGeom prst="rightArrow">
                <a:avLst/>
              </a:prstGeom>
              <a:solidFill>
                <a:srgbClr val="CC6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7092280" y="3140968"/>
                <a:ext cx="1584176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rgbClr val="CC6600"/>
                    </a:solidFill>
                  </a:rPr>
                  <a:t>Fin </a:t>
                </a:r>
              </a:p>
              <a:p>
                <a:pPr algn="ctr"/>
                <a:r>
                  <a:rPr lang="fr-FR" sz="1400" dirty="0" smtClean="0">
                    <a:solidFill>
                      <a:srgbClr val="CC6600"/>
                    </a:solidFill>
                  </a:rPr>
                  <a:t>Novembre 2022</a:t>
                </a:r>
                <a:endParaRPr lang="fr-FR" sz="1400" dirty="0">
                  <a:solidFill>
                    <a:srgbClr val="CC6600"/>
                  </a:solidFill>
                </a:endParaRPr>
              </a:p>
            </p:txBody>
          </p:sp>
        </p:grpSp>
      </p:grpSp>
      <p:grpSp>
        <p:nvGrpSpPr>
          <p:cNvPr id="73" name="Groupe 72"/>
          <p:cNvGrpSpPr/>
          <p:nvPr/>
        </p:nvGrpSpPr>
        <p:grpSpPr>
          <a:xfrm>
            <a:off x="179512" y="3933056"/>
            <a:ext cx="8856983" cy="1656184"/>
            <a:chOff x="179512" y="3933056"/>
            <a:chExt cx="8856983" cy="1656184"/>
          </a:xfrm>
        </p:grpSpPr>
        <p:grpSp>
          <p:nvGrpSpPr>
            <p:cNvPr id="4" name="Groupe 42"/>
            <p:cNvGrpSpPr/>
            <p:nvPr/>
          </p:nvGrpSpPr>
          <p:grpSpPr>
            <a:xfrm>
              <a:off x="179512" y="3933056"/>
              <a:ext cx="8856983" cy="1656184"/>
              <a:chOff x="251520" y="4005064"/>
              <a:chExt cx="8677471" cy="165618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323528" y="4005064"/>
                <a:ext cx="8605463" cy="1656184"/>
              </a:xfrm>
              <a:prstGeom prst="rect">
                <a:avLst/>
              </a:prstGeom>
              <a:solidFill>
                <a:srgbClr val="0033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3528" y="4005064"/>
                <a:ext cx="42484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FFFF00"/>
                    </a:solidFill>
                  </a:rPr>
                  <a:t>Phase 2 : </a:t>
                </a:r>
                <a:r>
                  <a:rPr lang="fr-FR" sz="1600" dirty="0">
                    <a:solidFill>
                      <a:srgbClr val="FFFF00"/>
                    </a:solidFill>
                  </a:rPr>
                  <a:t>Calendrier selon catégorie</a:t>
                </a: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251520" y="4365104"/>
                <a:ext cx="3744416" cy="386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-8 ans   : jeu à effectif </a:t>
                </a:r>
                <a:r>
                  <a:rPr lang="fr-FR" sz="1600" b="1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réduit  à </a:t>
                </a:r>
                <a:r>
                  <a:rPr lang="fr-FR" sz="1600" b="1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5x5 </a:t>
                </a: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467544" y="4910307"/>
                <a:ext cx="2592288" cy="386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tx2">
                        <a:lumMod val="50000"/>
                      </a:schemeClr>
                    </a:solidFill>
                  </a:rPr>
                  <a:t>- 10 ans ; à </a:t>
                </a:r>
                <a:r>
                  <a:rPr lang="fr-FR" sz="16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7x7 </a:t>
                </a:r>
                <a:endParaRPr lang="fr-FR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4343336" y="4221088"/>
                <a:ext cx="1440160" cy="597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Janvier 2023 à</a:t>
                </a:r>
              </a:p>
              <a:p>
                <a:pPr algn="ctr"/>
                <a:r>
                  <a:rPr lang="fr-FR" sz="14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Fin saison</a:t>
                </a:r>
              </a:p>
            </p:txBody>
          </p:sp>
          <p:sp>
            <p:nvSpPr>
              <p:cNvPr id="48" name="Flèche droite 47"/>
              <p:cNvSpPr/>
              <p:nvPr/>
            </p:nvSpPr>
            <p:spPr>
              <a:xfrm>
                <a:off x="5895404" y="4293096"/>
                <a:ext cx="432048" cy="318892"/>
              </a:xfrm>
              <a:prstGeom prst="right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Flèche droite 48"/>
              <p:cNvSpPr/>
              <p:nvPr/>
            </p:nvSpPr>
            <p:spPr>
              <a:xfrm>
                <a:off x="2843808" y="4992602"/>
                <a:ext cx="432048" cy="288032"/>
              </a:xfrm>
              <a:prstGeom prst="rightArrow">
                <a:avLst/>
              </a:prstGeom>
              <a:solidFill>
                <a:schemeClr val="tx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3347864" y="4910307"/>
                <a:ext cx="2664296" cy="351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Janvier 2023 à Fin </a:t>
                </a:r>
                <a:r>
                  <a:rPr lang="fr-FR" sz="14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saison</a:t>
                </a:r>
              </a:p>
            </p:txBody>
          </p:sp>
          <p:sp>
            <p:nvSpPr>
              <p:cNvPr id="51" name="Flèche droite 50"/>
              <p:cNvSpPr/>
              <p:nvPr/>
            </p:nvSpPr>
            <p:spPr>
              <a:xfrm>
                <a:off x="6300192" y="4992602"/>
                <a:ext cx="432048" cy="216024"/>
              </a:xfrm>
              <a:prstGeom prst="rightArrow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804248" y="4828012"/>
                <a:ext cx="187220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Rugby éducatif</a:t>
                </a:r>
              </a:p>
            </p:txBody>
          </p:sp>
          <p:sp>
            <p:nvSpPr>
              <p:cNvPr id="35" name="Flèche droite 34"/>
              <p:cNvSpPr/>
              <p:nvPr/>
            </p:nvSpPr>
            <p:spPr>
              <a:xfrm>
                <a:off x="3920045" y="4365104"/>
                <a:ext cx="432048" cy="308606"/>
              </a:xfrm>
              <a:prstGeom prst="rightArrow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107050" y="4293096"/>
                <a:ext cx="190481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Jeu à </a:t>
                </a:r>
                <a:r>
                  <a:rPr lang="fr-FR" sz="1600" dirty="0" smtClean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CA</a:t>
                </a:r>
                <a:endParaRPr lang="fr-FR" sz="1600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72" name="Groupe 71"/>
            <p:cNvGrpSpPr/>
            <p:nvPr/>
          </p:nvGrpSpPr>
          <p:grpSpPr>
            <a:xfrm>
              <a:off x="323528" y="5157192"/>
              <a:ext cx="8568952" cy="380873"/>
              <a:chOff x="323528" y="5157192"/>
              <a:chExt cx="8568952" cy="380873"/>
            </a:xfrm>
          </p:grpSpPr>
          <p:sp>
            <p:nvSpPr>
              <p:cNvPr id="46" name="ZoneTexte 45"/>
              <p:cNvSpPr txBox="1"/>
              <p:nvPr/>
            </p:nvSpPr>
            <p:spPr>
              <a:xfrm>
                <a:off x="323528" y="5157192"/>
                <a:ext cx="26642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>
                    <a:solidFill>
                      <a:srgbClr val="FF9933"/>
                    </a:solidFill>
                  </a:rPr>
                  <a:t>-12 </a:t>
                </a:r>
                <a:r>
                  <a:rPr lang="fr-FR" sz="1600" b="1" dirty="0">
                    <a:solidFill>
                      <a:srgbClr val="FF9933"/>
                    </a:solidFill>
                  </a:rPr>
                  <a:t>ans ; à 10x10 </a:t>
                </a:r>
              </a:p>
            </p:txBody>
          </p:sp>
          <p:sp>
            <p:nvSpPr>
              <p:cNvPr id="65" name="Flèche droite 64"/>
              <p:cNvSpPr/>
              <p:nvPr/>
            </p:nvSpPr>
            <p:spPr>
              <a:xfrm>
                <a:off x="2987824" y="5243718"/>
                <a:ext cx="432048" cy="252028"/>
              </a:xfrm>
              <a:prstGeom prst="rightArrow">
                <a:avLst/>
              </a:prstGeom>
              <a:solidFill>
                <a:srgbClr val="CC6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3563888" y="5187969"/>
                <a:ext cx="26642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rgbClr val="FF9933"/>
                    </a:solidFill>
                  </a:rPr>
                  <a:t>Décembre 2022 à Fin </a:t>
                </a:r>
                <a:r>
                  <a:rPr lang="fr-FR" sz="1400" dirty="0">
                    <a:solidFill>
                      <a:srgbClr val="FF9933"/>
                    </a:solidFill>
                  </a:rPr>
                  <a:t>saison</a:t>
                </a:r>
              </a:p>
            </p:txBody>
          </p:sp>
          <p:sp>
            <p:nvSpPr>
              <p:cNvPr id="67" name="Flèche droite 66"/>
              <p:cNvSpPr/>
              <p:nvPr/>
            </p:nvSpPr>
            <p:spPr>
              <a:xfrm>
                <a:off x="6372200" y="5306725"/>
                <a:ext cx="432048" cy="189021"/>
              </a:xfrm>
              <a:prstGeom prst="rightArrow">
                <a:avLst/>
              </a:prstGeom>
              <a:solidFill>
                <a:srgbClr val="CC66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020272" y="5199511"/>
                <a:ext cx="187220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600" dirty="0">
                    <a:solidFill>
                      <a:srgbClr val="FF9933"/>
                    </a:solidFill>
                  </a:rPr>
                  <a:t>Rugby éducatif</a:t>
                </a:r>
              </a:p>
            </p:txBody>
          </p:sp>
        </p:grpSp>
      </p:grpSp>
      <p:sp>
        <p:nvSpPr>
          <p:cNvPr id="69" name="ZoneTexte 68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683568" y="177281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  -6 ans  et -8 associés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572000" y="980728"/>
            <a:ext cx="4104456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3300"/>
                </a:solidFill>
              </a:rPr>
              <a:t>Format Phase 1 retenu</a:t>
            </a:r>
            <a:endParaRPr lang="fr-FR" sz="2400" b="1" dirty="0">
              <a:solidFill>
                <a:srgbClr val="0033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3528" y="116632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Organisation </a:t>
            </a:r>
            <a:r>
              <a:rPr lang="fr-FR" sz="2000" b="1" dirty="0" err="1" smtClean="0"/>
              <a:t>EdR</a:t>
            </a:r>
            <a:r>
              <a:rPr lang="fr-FR" sz="2000" b="1" dirty="0" smtClean="0"/>
              <a:t> CD01 phase 1 et phase 2</a:t>
            </a:r>
            <a:endParaRPr lang="fr-FR" sz="20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67544" y="98072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33CC33"/>
                </a:solidFill>
                <a:latin typeface="Arial Black" pitchFamily="34" charset="0"/>
              </a:rPr>
              <a:t>Phase 1 : les principes</a:t>
            </a:r>
            <a:endParaRPr lang="fr-FR" sz="2400" b="1" dirty="0">
              <a:solidFill>
                <a:srgbClr val="33CC33"/>
              </a:solidFill>
              <a:latin typeface="Arial Black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39552" y="1412776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  Poules réduites : 3 ou 4 </a:t>
            </a:r>
            <a:r>
              <a:rPr lang="fr-FR" sz="2000" b="1" dirty="0" err="1" smtClean="0"/>
              <a:t>EdR</a:t>
            </a:r>
            <a:r>
              <a:rPr lang="fr-FR" sz="2000" b="1" dirty="0" smtClean="0"/>
              <a:t> au lieu de 5 ou 6 par plateaux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71600" y="213285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  Poules </a:t>
            </a:r>
            <a:r>
              <a:rPr lang="fr-FR" sz="2000" b="1" dirty="0" err="1" smtClean="0"/>
              <a:t>EdR</a:t>
            </a:r>
            <a:r>
              <a:rPr lang="fr-FR" sz="2000" b="1" dirty="0" smtClean="0"/>
              <a:t> de  bassin, </a:t>
            </a:r>
            <a:r>
              <a:rPr lang="fr-FR" sz="2000" b="1" dirty="0" err="1" smtClean="0"/>
              <a:t>EdR</a:t>
            </a:r>
            <a:r>
              <a:rPr lang="fr-FR" sz="2000" b="1" dirty="0" smtClean="0"/>
              <a:t> de proximité </a:t>
            </a:r>
            <a:r>
              <a:rPr lang="fr-FR" sz="1400" dirty="0" smtClean="0"/>
              <a:t>(Projet de poules en cours)</a:t>
            </a:r>
            <a:endParaRPr lang="fr-FR" sz="2000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1259632" y="2492896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  4 dates de tournois + 1 date repli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67544" y="364502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33CC33"/>
                </a:solidFill>
                <a:latin typeface="Arial Black" pitchFamily="34" charset="0"/>
              </a:rPr>
              <a:t>Phase 2 : les principes</a:t>
            </a:r>
            <a:endParaRPr lang="fr-FR" sz="2400" b="1" dirty="0">
              <a:solidFill>
                <a:srgbClr val="33CC33"/>
              </a:solidFill>
              <a:latin typeface="Arial Black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9512" y="407707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C000"/>
                </a:solidFill>
              </a:rPr>
              <a:t>L’absence de ressources de pilotage d’un inter-comité </a:t>
            </a:r>
            <a:r>
              <a:rPr lang="fr-FR" sz="1400" i="1" dirty="0" err="1" smtClean="0">
                <a:solidFill>
                  <a:srgbClr val="FFC000"/>
                </a:solidFill>
              </a:rPr>
              <a:t>EdR</a:t>
            </a:r>
            <a:r>
              <a:rPr lang="fr-FR" sz="1400" i="1" dirty="0" smtClean="0">
                <a:solidFill>
                  <a:srgbClr val="FFC000"/>
                </a:solidFill>
              </a:rPr>
              <a:t> CD01-42-69 conduit le CD01 à mettre en place une organisation propre au CD01.</a:t>
            </a:r>
            <a:endParaRPr lang="fr-FR" sz="1400" i="1" dirty="0">
              <a:solidFill>
                <a:srgbClr val="FFC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1520" y="4725144"/>
            <a:ext cx="758412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solidFill>
                  <a:srgbClr val="FFFF00"/>
                </a:solidFill>
              </a:rPr>
              <a:t>Reprise du format départemental classique ou poules réduites ?</a:t>
            </a:r>
          </a:p>
          <a:p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4 dates par catégorie</a:t>
            </a:r>
          </a:p>
          <a:p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 -6-8 associés ou dissociés</a:t>
            </a:r>
          </a:p>
          <a:p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   </a:t>
            </a:r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Poules de 4, 5 voire 6 Equipes</a:t>
            </a:r>
          </a:p>
          <a:p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    </a:t>
            </a:r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Poules </a:t>
            </a:r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tournantes CD01</a:t>
            </a:r>
          </a:p>
          <a:p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   </a:t>
            </a:r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</a:t>
            </a:r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Application  Jeu Educatif  à partir de janvier</a:t>
            </a:r>
          </a:p>
          <a:p>
            <a:r>
              <a:rPr lang="fr-FR" i="1" dirty="0" smtClean="0">
                <a:solidFill>
                  <a:schemeClr val="tx1">
                    <a:lumMod val="95000"/>
                  </a:schemeClr>
                </a:solidFill>
              </a:rPr>
              <a:t>              Classement indicatif : </a:t>
            </a:r>
            <a:r>
              <a:rPr lang="fr-FR" sz="1400" i="1" dirty="0" smtClean="0">
                <a:solidFill>
                  <a:schemeClr val="tx1">
                    <a:lumMod val="95000"/>
                  </a:schemeClr>
                </a:solidFill>
              </a:rPr>
              <a:t>préparation poules de niveau départemental (Sauf -6)</a:t>
            </a:r>
            <a:endParaRPr lang="fr-F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475656" y="2852936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 Formes de jeu :  Application 5x5 T2s et/ou JCA inchangées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691680" y="3212976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 Aucun classement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16" name="Pensées 15"/>
          <p:cNvSpPr/>
          <p:nvPr/>
        </p:nvSpPr>
        <p:spPr>
          <a:xfrm>
            <a:off x="5508104" y="4869160"/>
            <a:ext cx="3492896" cy="1368152"/>
          </a:xfrm>
          <a:prstGeom prst="cloudCallout">
            <a:avLst>
              <a:gd name="adj1" fmla="val -94119"/>
              <a:gd name="adj2" fmla="val -11679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Sera défini à l’automne selon :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</a:t>
            </a:r>
            <a:r>
              <a:rPr lang="fr-FR" sz="1200" dirty="0" smtClean="0">
                <a:solidFill>
                  <a:srgbClr val="FFFF00"/>
                </a:solidFill>
              </a:rPr>
              <a:t>Redistribution </a:t>
            </a:r>
            <a:r>
              <a:rPr lang="fr-FR" sz="1200" dirty="0" smtClean="0">
                <a:solidFill>
                  <a:srgbClr val="FFFF00"/>
                </a:solidFill>
              </a:rPr>
              <a:t>des bassins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Nominations </a:t>
            </a:r>
            <a:r>
              <a:rPr lang="fr-FR" sz="1200" dirty="0" smtClean="0">
                <a:solidFill>
                  <a:srgbClr val="FFFF00"/>
                </a:solidFill>
              </a:rPr>
              <a:t>CTC CD01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Effectifs </a:t>
            </a:r>
            <a:r>
              <a:rPr lang="fr-FR" sz="1200" dirty="0" smtClean="0">
                <a:solidFill>
                  <a:srgbClr val="FFFF00"/>
                </a:solidFill>
              </a:rPr>
              <a:t>et équipes </a:t>
            </a:r>
            <a:r>
              <a:rPr lang="fr-FR" sz="1200" dirty="0" err="1" smtClean="0">
                <a:solidFill>
                  <a:srgbClr val="FFFF00"/>
                </a:solidFill>
              </a:rPr>
              <a:t>EdR</a:t>
            </a:r>
            <a:r>
              <a:rPr lang="fr-FR" sz="1200" dirty="0" smtClean="0">
                <a:solidFill>
                  <a:srgbClr val="FFFF00"/>
                </a:solidFill>
              </a:rPr>
              <a:t> clubs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8848" y="1412776"/>
            <a:ext cx="89851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Organisation sportive : jeu à effectifs réduit 5x5</a:t>
            </a:r>
          </a:p>
          <a:p>
            <a:pPr lvl="1"/>
            <a:r>
              <a:rPr lang="fr-FR" sz="1600" b="1" dirty="0" smtClean="0"/>
              <a:t>-8  : Toucher </a:t>
            </a:r>
            <a:r>
              <a:rPr lang="fr-FR" sz="1600" b="1" dirty="0" smtClean="0"/>
              <a:t>2s sur les 4 dates</a:t>
            </a:r>
            <a:endParaRPr lang="fr-FR" sz="1600" b="1" dirty="0" smtClean="0"/>
          </a:p>
          <a:p>
            <a:pPr lvl="1"/>
            <a:r>
              <a:rPr lang="fr-FR" sz="1600" b="1" dirty="0" smtClean="0"/>
              <a:t>-10  -12 :  Toucher 2s* + Jeu contact en 2 </a:t>
            </a:r>
            <a:r>
              <a:rPr lang="fr-FR" sz="1600" b="1" dirty="0" smtClean="0"/>
              <a:t>rotations</a:t>
            </a:r>
            <a:endParaRPr lang="fr-FR" sz="1600" b="1" dirty="0" smtClean="0"/>
          </a:p>
          <a:p>
            <a:pPr lvl="4"/>
            <a:r>
              <a:rPr lang="fr-FR" sz="1400" b="1" dirty="0" smtClean="0"/>
              <a:t>1</a:t>
            </a:r>
            <a:r>
              <a:rPr lang="fr-FR" sz="1400" b="1" baseline="30000" dirty="0" smtClean="0"/>
              <a:t>ere</a:t>
            </a:r>
            <a:r>
              <a:rPr lang="fr-FR" sz="1400" b="1" dirty="0" smtClean="0"/>
              <a:t> rotation : </a:t>
            </a:r>
            <a:r>
              <a:rPr lang="fr-FR" sz="1400" b="1" dirty="0" smtClean="0"/>
              <a:t>T2s puis   </a:t>
            </a:r>
            <a:r>
              <a:rPr lang="fr-FR" sz="1400" b="1" dirty="0" smtClean="0"/>
              <a:t>2</a:t>
            </a:r>
            <a:r>
              <a:rPr lang="fr-FR" sz="1400" b="1" baseline="30000" dirty="0" smtClean="0"/>
              <a:t>ème</a:t>
            </a:r>
            <a:r>
              <a:rPr lang="fr-FR" sz="1400" b="1" dirty="0" smtClean="0"/>
              <a:t> rotation : JC</a:t>
            </a:r>
          </a:p>
          <a:p>
            <a:pPr>
              <a:buFont typeface="Arial" charset="0"/>
              <a:buChar char="•"/>
            </a:pPr>
            <a:r>
              <a:rPr lang="fr-FR" sz="1200" i="1" dirty="0" smtClean="0"/>
              <a:t>Préconisation </a:t>
            </a:r>
            <a:r>
              <a:rPr lang="fr-FR" sz="1200" i="1" dirty="0" smtClean="0"/>
              <a:t>CD01 </a:t>
            </a:r>
            <a:r>
              <a:rPr lang="fr-FR" sz="1200" i="1" dirty="0" smtClean="0"/>
              <a:t>:</a:t>
            </a:r>
          </a:p>
          <a:p>
            <a:r>
              <a:rPr lang="fr-FR" sz="1200" i="1" dirty="0" smtClean="0"/>
              <a:t> </a:t>
            </a:r>
            <a:r>
              <a:rPr lang="fr-FR" sz="1200" i="1" dirty="0" smtClean="0"/>
              <a:t> - Sur </a:t>
            </a:r>
            <a:r>
              <a:rPr lang="fr-FR" sz="1200" i="1" dirty="0" smtClean="0"/>
              <a:t>les 2  premiers tournois </a:t>
            </a:r>
            <a:r>
              <a:rPr lang="fr-FR" sz="1200" i="1" dirty="0" smtClean="0"/>
              <a:t>: </a:t>
            </a:r>
            <a:r>
              <a:rPr lang="fr-FR" sz="1200" i="1" dirty="0" smtClean="0"/>
              <a:t>-10 et -12  </a:t>
            </a:r>
            <a:r>
              <a:rPr lang="fr-FR" sz="1200" i="1" dirty="0" smtClean="0"/>
              <a:t>1</a:t>
            </a:r>
            <a:r>
              <a:rPr lang="fr-FR" sz="1200" i="1" baseline="30000" dirty="0" smtClean="0"/>
              <a:t>ère</a:t>
            </a:r>
            <a:r>
              <a:rPr lang="fr-FR" sz="1200" i="1" dirty="0" smtClean="0"/>
              <a:t> </a:t>
            </a:r>
            <a:r>
              <a:rPr lang="fr-FR" sz="1200" i="1" dirty="0" smtClean="0"/>
              <a:t>année </a:t>
            </a:r>
            <a:r>
              <a:rPr lang="fr-FR" sz="1200" i="1" dirty="0" smtClean="0"/>
              <a:t>maintenir </a:t>
            </a:r>
            <a:r>
              <a:rPr lang="fr-FR" sz="1200" i="1" dirty="0" smtClean="0"/>
              <a:t>le T2s </a:t>
            </a:r>
            <a:r>
              <a:rPr lang="fr-FR" sz="1200" i="1" dirty="0" smtClean="0"/>
              <a:t> </a:t>
            </a:r>
            <a:r>
              <a:rPr lang="fr-FR" sz="1200" i="1" dirty="0" smtClean="0"/>
              <a:t>sur </a:t>
            </a:r>
            <a:r>
              <a:rPr lang="fr-FR" sz="1200" i="1" dirty="0" smtClean="0"/>
              <a:t>les 2 rotations. </a:t>
            </a:r>
            <a:r>
              <a:rPr lang="fr-FR" sz="1200" i="1" dirty="0" smtClean="0"/>
              <a:t>Pour les confirmés JC </a:t>
            </a:r>
            <a:r>
              <a:rPr lang="fr-FR" sz="1200" i="1" dirty="0" smtClean="0"/>
              <a:t>sur  la 2è  rotation. </a:t>
            </a:r>
            <a:endParaRPr lang="fr-FR" sz="1200" i="1" dirty="0" smtClean="0"/>
          </a:p>
          <a:p>
            <a:r>
              <a:rPr lang="fr-FR" sz="1200" i="1" dirty="0" smtClean="0"/>
              <a:t>- Sur les 2 tournois suivants : </a:t>
            </a:r>
            <a:r>
              <a:rPr lang="fr-FR" sz="1200" i="1" dirty="0" smtClean="0"/>
              <a:t>JC pour les 2èmes années sur les 2 rotations. Pour </a:t>
            </a:r>
            <a:r>
              <a:rPr lang="fr-FR" sz="1200" i="1" dirty="0" smtClean="0"/>
              <a:t>les 1ères </a:t>
            </a:r>
            <a:r>
              <a:rPr lang="fr-FR" sz="1200" i="1" dirty="0" smtClean="0"/>
              <a:t>années, voir entre éducateurs en fonction de la préparation du groupe au JC. </a:t>
            </a:r>
            <a:endParaRPr lang="fr-FR" sz="9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5486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  </a:t>
            </a:r>
            <a:r>
              <a:rPr lang="fr-FR" sz="2800" b="1" u="sng" dirty="0" smtClean="0"/>
              <a:t>-8 -10 -12 ans</a:t>
            </a:r>
            <a:endParaRPr lang="fr-FR" sz="2400" dirty="0"/>
          </a:p>
        </p:txBody>
      </p:sp>
      <p:sp>
        <p:nvSpPr>
          <p:cNvPr id="14" name="Flèche droite 13"/>
          <p:cNvSpPr/>
          <p:nvPr/>
        </p:nvSpPr>
        <p:spPr>
          <a:xfrm>
            <a:off x="3203848" y="5661248"/>
            <a:ext cx="288032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23528" y="11663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400" b="1" u="sng" dirty="0" smtClean="0"/>
              <a:t>   Organisation </a:t>
            </a:r>
            <a:r>
              <a:rPr lang="fr-FR" sz="2400" b="1" u="sng" dirty="0" err="1" smtClean="0"/>
              <a:t>EdR</a:t>
            </a:r>
            <a:r>
              <a:rPr lang="fr-FR" sz="2400" b="1" u="sng" dirty="0" smtClean="0"/>
              <a:t> </a:t>
            </a:r>
            <a:r>
              <a:rPr lang="fr-FR" sz="2400" b="1" u="sng" dirty="0" smtClean="0">
                <a:solidFill>
                  <a:srgbClr val="FFFF00"/>
                </a:solidFill>
              </a:rPr>
              <a:t>CD01 phase 1</a:t>
            </a:r>
            <a:endParaRPr lang="fr-FR" sz="2400" b="1" u="sng" dirty="0">
              <a:solidFill>
                <a:srgbClr val="FFFF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39552" y="10527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Formes de jeu identiques saisons précédentes</a:t>
            </a:r>
            <a:endParaRPr lang="fr-FR" dirty="0">
              <a:solidFill>
                <a:srgbClr val="FFC000"/>
              </a:solidFill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179512" y="3861048"/>
            <a:ext cx="8136904" cy="2661974"/>
            <a:chOff x="251520" y="3789040"/>
            <a:chExt cx="8136904" cy="2661974"/>
          </a:xfrm>
        </p:grpSpPr>
        <p:grpSp>
          <p:nvGrpSpPr>
            <p:cNvPr id="3" name="Groupe 17"/>
            <p:cNvGrpSpPr/>
            <p:nvPr/>
          </p:nvGrpSpPr>
          <p:grpSpPr>
            <a:xfrm>
              <a:off x="323528" y="4221088"/>
              <a:ext cx="5760640" cy="934363"/>
              <a:chOff x="323528" y="3212976"/>
              <a:chExt cx="5760640" cy="934363"/>
            </a:xfrm>
          </p:grpSpPr>
          <p:sp>
            <p:nvSpPr>
              <p:cNvPr id="15" name="ZoneTexte 14"/>
              <p:cNvSpPr txBox="1"/>
              <p:nvPr/>
            </p:nvSpPr>
            <p:spPr>
              <a:xfrm>
                <a:off x="323528" y="3212976"/>
                <a:ext cx="41044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smtClean="0"/>
                  <a:t>- 4 </a:t>
                </a:r>
                <a:r>
                  <a:rPr lang="fr-FR" sz="1600" b="1" dirty="0" smtClean="0"/>
                  <a:t>dates par catégorie</a:t>
                </a:r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323528" y="3501008"/>
                <a:ext cx="57606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smtClean="0"/>
                  <a:t>- Poules </a:t>
                </a:r>
                <a:r>
                  <a:rPr lang="fr-FR" sz="1600" b="1" dirty="0" smtClean="0"/>
                  <a:t>tournantes CD01 </a:t>
                </a:r>
                <a:r>
                  <a:rPr lang="fr-FR" sz="1600" b="1" dirty="0" smtClean="0"/>
                  <a:t> de 4, 5 voire </a:t>
                </a:r>
                <a:r>
                  <a:rPr lang="fr-FR" b="1" dirty="0" smtClean="0"/>
                  <a:t>6 </a:t>
                </a:r>
                <a:r>
                  <a:rPr lang="fr-FR" sz="1600" b="1" dirty="0" smtClean="0"/>
                  <a:t>équipes</a:t>
                </a:r>
                <a:endParaRPr lang="fr-FR" b="1" dirty="0" smtClean="0"/>
              </a:p>
              <a:p>
                <a:pPr lvl="1"/>
                <a:r>
                  <a:rPr lang="fr-FR" b="1" dirty="0" smtClean="0"/>
                  <a:t> </a:t>
                </a:r>
                <a:r>
                  <a:rPr lang="fr-FR" sz="1400" dirty="0" smtClean="0"/>
                  <a:t>« </a:t>
                </a:r>
                <a:r>
                  <a:rPr lang="fr-FR" sz="1400" i="1" dirty="0" smtClean="0"/>
                  <a:t>Tout le monde rencontre tout le monde »</a:t>
                </a:r>
                <a:endParaRPr lang="fr-FR" i="1" dirty="0"/>
              </a:p>
            </p:txBody>
          </p:sp>
        </p:grpSp>
        <p:grpSp>
          <p:nvGrpSpPr>
            <p:cNvPr id="4" name="Groupe 18"/>
            <p:cNvGrpSpPr/>
            <p:nvPr/>
          </p:nvGrpSpPr>
          <p:grpSpPr>
            <a:xfrm>
              <a:off x="323528" y="5373216"/>
              <a:ext cx="8064896" cy="1077798"/>
              <a:chOff x="503040" y="5085184"/>
              <a:chExt cx="8064896" cy="1077798"/>
            </a:xfrm>
          </p:grpSpPr>
          <p:sp>
            <p:nvSpPr>
              <p:cNvPr id="16" name="ZoneTexte 15"/>
              <p:cNvSpPr txBox="1"/>
              <p:nvPr/>
            </p:nvSpPr>
            <p:spPr>
              <a:xfrm>
                <a:off x="503040" y="5085184"/>
                <a:ext cx="324036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 smtClean="0"/>
                  <a:t>Pour chaque </a:t>
                </a:r>
                <a:r>
                  <a:rPr lang="fr-FR" sz="1600" b="1" dirty="0" smtClean="0"/>
                  <a:t>tour par date </a:t>
                </a:r>
                <a:r>
                  <a:rPr lang="fr-FR" sz="1600" dirty="0" smtClean="0"/>
                  <a:t>:</a:t>
                </a:r>
              </a:p>
              <a:p>
                <a:pPr lvl="2"/>
                <a:r>
                  <a:rPr lang="fr-FR" sz="1600" dirty="0" smtClean="0"/>
                  <a:t>3 plateaux – 8 ans</a:t>
                </a:r>
              </a:p>
              <a:p>
                <a:pPr lvl="2"/>
                <a:r>
                  <a:rPr lang="fr-FR" sz="1600" dirty="0" smtClean="0"/>
                  <a:t>3 plateaux -10 ans</a:t>
                </a:r>
              </a:p>
              <a:p>
                <a:pPr lvl="2"/>
                <a:r>
                  <a:rPr lang="fr-FR" sz="1600" dirty="0" smtClean="0"/>
                  <a:t>3 plateaux -12 ans</a:t>
                </a:r>
                <a:endParaRPr lang="fr-FR" sz="1600" dirty="0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3815408" y="5301208"/>
                <a:ext cx="2592288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/>
                  <a:t>12 plateaux - 8 ans</a:t>
                </a:r>
              </a:p>
              <a:p>
                <a:r>
                  <a:rPr lang="fr-FR" sz="1600" dirty="0" smtClean="0"/>
                  <a:t>12 plateaux -10 ans</a:t>
                </a:r>
              </a:p>
              <a:p>
                <a:r>
                  <a:rPr lang="fr-FR" sz="1600" dirty="0" smtClean="0"/>
                  <a:t>12 plateaux -12 ans</a:t>
                </a:r>
                <a:endParaRPr lang="fr-FR" sz="1600" dirty="0"/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6047656" y="5373216"/>
                <a:ext cx="25202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dirty="0" smtClean="0">
                    <a:solidFill>
                      <a:srgbClr val="FFFF00"/>
                    </a:solidFill>
                    <a:latin typeface="Arial Black" pitchFamily="34" charset="0"/>
                  </a:rPr>
                  <a:t>Total CD01 :</a:t>
                </a:r>
              </a:p>
              <a:p>
                <a:pPr algn="ctr"/>
                <a:r>
                  <a:rPr lang="fr-FR" sz="2000" dirty="0" smtClean="0">
                    <a:solidFill>
                      <a:srgbClr val="FFFF00"/>
                    </a:solidFill>
                    <a:latin typeface="Arial Black" pitchFamily="34" charset="0"/>
                  </a:rPr>
                  <a:t>36 Plateaux</a:t>
                </a:r>
              </a:p>
            </p:txBody>
          </p:sp>
        </p:grpSp>
        <p:sp>
          <p:nvSpPr>
            <p:cNvPr id="26" name="ZoneTexte 25"/>
            <p:cNvSpPr txBox="1"/>
            <p:nvPr/>
          </p:nvSpPr>
          <p:spPr>
            <a:xfrm>
              <a:off x="251520" y="3789040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fr-FR" sz="2000" b="1" dirty="0" smtClean="0"/>
                <a:t>   </a:t>
              </a:r>
              <a:r>
                <a:rPr lang="fr-FR" sz="2400" b="1" u="sng" dirty="0" smtClean="0"/>
                <a:t>Organisation </a:t>
              </a:r>
              <a:r>
                <a:rPr lang="fr-FR" sz="2400" b="1" u="sng" dirty="0" err="1" smtClean="0">
                  <a:solidFill>
                    <a:srgbClr val="FFFF00"/>
                  </a:solidFill>
                </a:rPr>
                <a:t>EdR</a:t>
              </a:r>
              <a:r>
                <a:rPr lang="fr-FR" sz="2400" b="1" u="sng" dirty="0" smtClean="0">
                  <a:solidFill>
                    <a:srgbClr val="FFFF00"/>
                  </a:solidFill>
                </a:rPr>
                <a:t> CD01 phase </a:t>
              </a:r>
              <a:r>
                <a:rPr lang="fr-FR" sz="2400" b="1" u="sng" dirty="0" smtClean="0">
                  <a:solidFill>
                    <a:srgbClr val="FFFF00"/>
                  </a:solidFill>
                </a:rPr>
                <a:t>2</a:t>
              </a:r>
              <a:endParaRPr lang="fr-FR" sz="2000" b="1" u="sng" dirty="0">
                <a:solidFill>
                  <a:srgbClr val="FFFF00"/>
                </a:solidFill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18" name="Pensées 17"/>
          <p:cNvSpPr/>
          <p:nvPr/>
        </p:nvSpPr>
        <p:spPr>
          <a:xfrm>
            <a:off x="6228184" y="1484784"/>
            <a:ext cx="2915816" cy="1152128"/>
          </a:xfrm>
          <a:prstGeom prst="cloudCallout">
            <a:avLst>
              <a:gd name="adj1" fmla="val -72126"/>
              <a:gd name="adj2" fmla="val 34704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-10 : -12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A préciser à  </a:t>
            </a:r>
            <a:r>
              <a:rPr lang="fr-FR" sz="1200" dirty="0" smtClean="0">
                <a:solidFill>
                  <a:srgbClr val="FFFF00"/>
                </a:solidFill>
              </a:rPr>
              <a:t>la préparatoire de </a:t>
            </a:r>
            <a:r>
              <a:rPr lang="fr-FR" sz="1200" dirty="0" smtClean="0">
                <a:solidFill>
                  <a:srgbClr val="FFFF00"/>
                </a:solidFill>
              </a:rPr>
              <a:t>septembre avec les  </a:t>
            </a:r>
            <a:r>
              <a:rPr lang="fr-FR" sz="1200" dirty="0" smtClean="0">
                <a:solidFill>
                  <a:srgbClr val="FFFF00"/>
                </a:solidFill>
              </a:rPr>
              <a:t>CTC</a:t>
            </a:r>
          </a:p>
        </p:txBody>
      </p:sp>
      <p:sp>
        <p:nvSpPr>
          <p:cNvPr id="19" name="Pensées 18"/>
          <p:cNvSpPr/>
          <p:nvPr/>
        </p:nvSpPr>
        <p:spPr>
          <a:xfrm>
            <a:off x="5399584" y="4365104"/>
            <a:ext cx="3744416" cy="1368152"/>
          </a:xfrm>
          <a:prstGeom prst="cloudCallout">
            <a:avLst>
              <a:gd name="adj1" fmla="val -61592"/>
              <a:gd name="adj2" fmla="val -51606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FFFF00"/>
                </a:solidFill>
              </a:rPr>
              <a:t>L’organisation </a:t>
            </a:r>
            <a:r>
              <a:rPr lang="fr-FR" sz="1200" b="1" dirty="0" smtClean="0">
                <a:solidFill>
                  <a:srgbClr val="FFFF00"/>
                </a:solidFill>
              </a:rPr>
              <a:t>sera définie à l’automne selon :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Redistribution des bassins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Nominations CTC CD01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Effectifs et équipes </a:t>
            </a:r>
            <a:r>
              <a:rPr lang="fr-FR" sz="1200" dirty="0" err="1" smtClean="0">
                <a:solidFill>
                  <a:srgbClr val="FFFF00"/>
                </a:solidFill>
              </a:rPr>
              <a:t>EdR</a:t>
            </a:r>
            <a:r>
              <a:rPr lang="fr-FR" sz="1200" dirty="0" smtClean="0">
                <a:solidFill>
                  <a:srgbClr val="FFFF00"/>
                </a:solidFill>
              </a:rPr>
              <a:t> clubs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436096" y="400506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Si reprise du Format 2021-2022 :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/>
          </p:cNvSpPr>
          <p:nvPr/>
        </p:nvSpPr>
        <p:spPr>
          <a:xfrm>
            <a:off x="179512" y="188640"/>
            <a:ext cx="6912768" cy="5486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000" b="1" i="0" u="none" strike="noStrike" kern="1200" cap="none" spc="-150" normalizeH="0" baseline="0" noProof="0" dirty="0" smtClean="0">
                <a:ln/>
                <a:solidFill>
                  <a:srgbClr val="FFFF00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Organisation circuit -6 ans CD01…</a:t>
            </a:r>
            <a:endParaRPr kumimoji="0" lang="fr-FR" sz="4000" b="1" i="0" u="none" strike="noStrike" kern="1200" cap="none" spc="-150" normalizeH="0" baseline="0" noProof="0" dirty="0">
              <a:ln/>
              <a:solidFill>
                <a:srgbClr val="FFFF00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467544" y="764704"/>
            <a:ext cx="7632848" cy="832158"/>
            <a:chOff x="179512" y="620688"/>
            <a:chExt cx="7632848" cy="832158"/>
          </a:xfrm>
        </p:grpSpPr>
        <p:sp>
          <p:nvSpPr>
            <p:cNvPr id="19" name="Rectangle 18"/>
            <p:cNvSpPr/>
            <p:nvPr/>
          </p:nvSpPr>
          <p:spPr>
            <a:xfrm>
              <a:off x="179512" y="620688"/>
              <a:ext cx="42883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fr-FR" sz="2400" b="1" dirty="0" smtClean="0"/>
                <a:t>  </a:t>
              </a:r>
              <a:r>
                <a:rPr lang="fr-FR" sz="2000" b="1" dirty="0" smtClean="0"/>
                <a:t>Organisation sportive –6 ans :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915816" y="980728"/>
              <a:ext cx="4896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FF00"/>
                  </a:solidFill>
                </a:rPr>
                <a:t>Jeux-Parcours en concurrence + matches</a:t>
              </a:r>
              <a:endParaRPr lang="fr-FR" b="1" dirty="0">
                <a:solidFill>
                  <a:srgbClr val="FFFF00"/>
                </a:solidFill>
              </a:endParaRPr>
            </a:p>
          </p:txBody>
        </p:sp>
        <p:sp>
          <p:nvSpPr>
            <p:cNvPr id="23" name="Flèche droite 22"/>
            <p:cNvSpPr/>
            <p:nvPr/>
          </p:nvSpPr>
          <p:spPr>
            <a:xfrm>
              <a:off x="2411760" y="1052736"/>
              <a:ext cx="504056" cy="28803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FFFF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5576" y="1052736"/>
              <a:ext cx="162256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dirty="0" smtClean="0"/>
                <a:t> Le principe</a:t>
              </a:r>
              <a:endParaRPr lang="fr-FR" sz="2000" b="1" dirty="0"/>
            </a:p>
          </p:txBody>
        </p:sp>
      </p:grpSp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467544" y="4581128"/>
          <a:ext cx="582668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16"/>
                <a:gridCol w="1590142"/>
                <a:gridCol w="1263590"/>
                <a:gridCol w="124453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Plaine Dombes Saône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Bresse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Bugey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FF00"/>
                          </a:solidFill>
                        </a:rPr>
                        <a:t>Pays Genevois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Bugey</a:t>
                      </a:r>
                    </a:p>
                    <a:p>
                      <a:r>
                        <a:rPr lang="fr-FR" sz="1200" dirty="0" smtClean="0"/>
                        <a:t>Meximieux</a:t>
                      </a:r>
                    </a:p>
                    <a:p>
                      <a:r>
                        <a:rPr lang="fr-FR" sz="1200" dirty="0" smtClean="0"/>
                        <a:t>Dombes XV</a:t>
                      </a:r>
                      <a:endParaRPr lang="fr-FR" sz="1200" baseline="0" dirty="0" smtClean="0"/>
                    </a:p>
                    <a:p>
                      <a:r>
                        <a:rPr lang="fr-FR" sz="1200" baseline="0" dirty="0" smtClean="0"/>
                        <a:t>Pt </a:t>
                      </a:r>
                      <a:r>
                        <a:rPr lang="fr-FR" sz="1200" baseline="0" dirty="0" err="1" smtClean="0"/>
                        <a:t>Veyle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Hte Bresse Pt de Vaux</a:t>
                      </a:r>
                    </a:p>
                    <a:p>
                      <a:r>
                        <a:rPr lang="fr-FR" sz="1200" dirty="0" err="1" smtClean="0"/>
                        <a:t>Montrevel</a:t>
                      </a:r>
                      <a:r>
                        <a:rPr lang="fr-FR" sz="1200" dirty="0" smtClean="0"/>
                        <a:t>  St Amour</a:t>
                      </a:r>
                    </a:p>
                    <a:p>
                      <a:r>
                        <a:rPr lang="fr-FR" sz="1200" dirty="0" smtClean="0"/>
                        <a:t>Viriat</a:t>
                      </a:r>
                    </a:p>
                    <a:p>
                      <a:r>
                        <a:rPr lang="fr-FR" sz="1200" dirty="0" smtClean="0"/>
                        <a:t>Bourg SAB</a:t>
                      </a:r>
                    </a:p>
                    <a:p>
                      <a:r>
                        <a:rPr lang="fr-FR" sz="1200" dirty="0" smtClean="0"/>
                        <a:t>Bourg USB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Bellegarde</a:t>
                      </a:r>
                    </a:p>
                    <a:p>
                      <a:r>
                        <a:rPr lang="fr-FR" sz="1200" dirty="0" smtClean="0"/>
                        <a:t>Belley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Nantua</a:t>
                      </a:r>
                    </a:p>
                    <a:p>
                      <a:r>
                        <a:rPr lang="fr-FR" sz="1200" dirty="0" smtClean="0"/>
                        <a:t>Oyonnax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Pays de Gex</a:t>
                      </a:r>
                    </a:p>
                    <a:p>
                      <a:r>
                        <a:rPr lang="fr-FR" sz="1200" dirty="0" smtClean="0"/>
                        <a:t>Collonges</a:t>
                      </a:r>
                    </a:p>
                    <a:p>
                      <a:r>
                        <a:rPr lang="fr-FR" sz="1200" baseline="0" dirty="0" err="1" smtClean="0"/>
                        <a:t>Servette</a:t>
                      </a:r>
                      <a:r>
                        <a:rPr lang="fr-FR" sz="1200" baseline="0" dirty="0" smtClean="0"/>
                        <a:t> Genève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827584" y="234888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Plateaux -6ans associés </a:t>
            </a:r>
            <a:r>
              <a:rPr lang="fr-FR" dirty="0" smtClean="0"/>
              <a:t>aux -8ans</a:t>
            </a:r>
          </a:p>
          <a:p>
            <a:r>
              <a:rPr lang="fr-FR" dirty="0" smtClean="0"/>
              <a:t>3 dates de rassemblements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67544" y="198884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>
                <a:solidFill>
                  <a:srgbClr val="FFFF00"/>
                </a:solidFill>
              </a:rPr>
              <a:t>  Phase 1 Automnale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51520" y="335699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>
                <a:solidFill>
                  <a:srgbClr val="FFFF00"/>
                </a:solidFill>
              </a:rPr>
              <a:t>  Phase 2 Printemps : </a:t>
            </a:r>
            <a:r>
              <a:rPr lang="fr-FR" dirty="0" smtClean="0">
                <a:solidFill>
                  <a:srgbClr val="FFFF00"/>
                </a:solidFill>
              </a:rPr>
              <a:t>mars, avril, mai </a:t>
            </a:r>
            <a:r>
              <a:rPr lang="fr-FR" sz="1200" dirty="0" smtClean="0">
                <a:solidFill>
                  <a:srgbClr val="FFFF00"/>
                </a:solidFill>
              </a:rPr>
              <a:t>(Format 2021-2022) </a:t>
            </a:r>
            <a:endParaRPr lang="fr-FR" dirty="0" smtClean="0">
              <a:solidFill>
                <a:srgbClr val="FFFF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39552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FF00"/>
                </a:solidFill>
              </a:rPr>
              <a:t>    + participation au </a:t>
            </a:r>
            <a:r>
              <a:rPr lang="fr-FR" dirty="0" smtClean="0">
                <a:solidFill>
                  <a:srgbClr val="FFFF00"/>
                </a:solidFill>
              </a:rPr>
              <a:t>départemental 2023 : </a:t>
            </a:r>
            <a:r>
              <a:rPr lang="fr-FR" sz="1200" dirty="0" smtClean="0">
                <a:solidFill>
                  <a:srgbClr val="FFFF00"/>
                </a:solidFill>
              </a:rPr>
              <a:t>(Même format 2022)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99592" y="371703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Dissociés des -8ans</a:t>
            </a:r>
          </a:p>
          <a:p>
            <a:r>
              <a:rPr lang="fr-FR" dirty="0" smtClean="0"/>
              <a:t>4 dates de rassemblements</a:t>
            </a:r>
          </a:p>
          <a:p>
            <a:r>
              <a:rPr lang="fr-FR" dirty="0" smtClean="0"/>
              <a:t>Rassemblements de bassin/secteurs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16" name="Pensées 15"/>
          <p:cNvSpPr/>
          <p:nvPr/>
        </p:nvSpPr>
        <p:spPr>
          <a:xfrm>
            <a:off x="4427984" y="1844824"/>
            <a:ext cx="2664296" cy="1152128"/>
          </a:xfrm>
          <a:prstGeom prst="cloudCallout">
            <a:avLst>
              <a:gd name="adj1" fmla="val -91659"/>
              <a:gd name="adj2" fmla="val 3782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Reconduction du format 2021-2022</a:t>
            </a:r>
          </a:p>
        </p:txBody>
      </p:sp>
      <p:sp>
        <p:nvSpPr>
          <p:cNvPr id="17" name="Pensées 16"/>
          <p:cNvSpPr/>
          <p:nvPr/>
        </p:nvSpPr>
        <p:spPr>
          <a:xfrm>
            <a:off x="5399584" y="3645024"/>
            <a:ext cx="3744416" cy="1368152"/>
          </a:xfrm>
          <a:prstGeom prst="cloudCallout">
            <a:avLst>
              <a:gd name="adj1" fmla="val -73961"/>
              <a:gd name="adj2" fmla="val -28170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FFFF00"/>
                </a:solidFill>
              </a:rPr>
              <a:t>L’o</a:t>
            </a:r>
            <a:r>
              <a:rPr lang="fr-FR" sz="1200" b="1" dirty="0" smtClean="0">
                <a:solidFill>
                  <a:srgbClr val="FFFF00"/>
                </a:solidFill>
              </a:rPr>
              <a:t>rganisation </a:t>
            </a:r>
            <a:r>
              <a:rPr lang="fr-FR" sz="1200" b="1" dirty="0" smtClean="0">
                <a:solidFill>
                  <a:srgbClr val="FFFF00"/>
                </a:solidFill>
              </a:rPr>
              <a:t>sera définie à l’automne selon :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Redistribution des bassins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Nominations CTC CD01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Effectifs et équipes </a:t>
            </a:r>
            <a:r>
              <a:rPr lang="fr-FR" sz="1200" dirty="0" smtClean="0">
                <a:solidFill>
                  <a:srgbClr val="FFFF00"/>
                </a:solidFill>
              </a:rPr>
              <a:t>-6 </a:t>
            </a:r>
            <a:r>
              <a:rPr lang="fr-FR" sz="1200" dirty="0" err="1" smtClean="0">
                <a:solidFill>
                  <a:srgbClr val="FFFF00"/>
                </a:solidFill>
              </a:rPr>
              <a:t>EdR</a:t>
            </a:r>
            <a:r>
              <a:rPr lang="fr-FR" sz="1200" dirty="0" smtClean="0">
                <a:solidFill>
                  <a:srgbClr val="FFFF00"/>
                </a:solidFill>
              </a:rPr>
              <a:t> </a:t>
            </a:r>
            <a:r>
              <a:rPr lang="fr-FR" sz="1200" dirty="0" smtClean="0">
                <a:solidFill>
                  <a:srgbClr val="FFFF00"/>
                </a:solidFill>
              </a:rPr>
              <a:t>clubs</a:t>
            </a:r>
          </a:p>
        </p:txBody>
      </p:sp>
      <p:sp>
        <p:nvSpPr>
          <p:cNvPr id="20" name="Pensées 19"/>
          <p:cNvSpPr/>
          <p:nvPr/>
        </p:nvSpPr>
        <p:spPr>
          <a:xfrm>
            <a:off x="6228184" y="5489848"/>
            <a:ext cx="2915816" cy="963488"/>
          </a:xfrm>
          <a:prstGeom prst="cloudCallout">
            <a:avLst>
              <a:gd name="adj1" fmla="val -38441"/>
              <a:gd name="adj2" fmla="val -29906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rgbClr val="FFCCFF"/>
                </a:solidFill>
              </a:rPr>
              <a:t>Proposition</a:t>
            </a:r>
          </a:p>
          <a:p>
            <a:pPr algn="ctr"/>
            <a:r>
              <a:rPr lang="fr-FR" sz="1100" dirty="0" smtClean="0">
                <a:solidFill>
                  <a:srgbClr val="FFCCFF"/>
                </a:solidFill>
              </a:rPr>
              <a:t>Moins de dates mais plateaux plus nombreux , voire sur 1 journée</a:t>
            </a:r>
            <a:endParaRPr lang="fr-FR" sz="1100" dirty="0" smtClean="0">
              <a:solidFill>
                <a:srgbClr val="FF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251520" y="1556792"/>
            <a:ext cx="8424936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1- Faits </a:t>
            </a:r>
            <a:r>
              <a:rPr kumimoji="0" lang="fr-FR" sz="4000" b="1" i="0" u="none" strike="noStrike" kern="1200" cap="none" spc="-15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notoirs</a:t>
            </a:r>
            <a:r>
              <a:rPr kumimoji="0" lang="fr-FR" sz="40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Saison 2021-2022…</a:t>
            </a:r>
            <a:endParaRPr kumimoji="0" lang="fr-FR" sz="4000" b="1" i="0" u="none" strike="noStrike" kern="1200" cap="none" spc="-15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528" y="1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56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Ordre du jour</a:t>
            </a:r>
          </a:p>
        </p:txBody>
      </p:sp>
      <p:sp>
        <p:nvSpPr>
          <p:cNvPr id="15" name="Rectangle 3"/>
          <p:cNvSpPr txBox="1">
            <a:spLocks/>
          </p:cNvSpPr>
          <p:nvPr/>
        </p:nvSpPr>
        <p:spPr>
          <a:xfrm>
            <a:off x="251520" y="3501008"/>
            <a:ext cx="7920880" cy="50405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spc="-150" dirty="0" smtClean="0">
                <a:ln/>
                <a:effectLst/>
                <a:latin typeface="+mj-lt"/>
                <a:ea typeface="+mj-ea"/>
                <a:cs typeface="+mj-cs"/>
              </a:rPr>
              <a:t>2 – Préparation Saison 2022 - 2023…</a:t>
            </a:r>
            <a:endParaRPr kumimoji="0" lang="fr-FR" sz="4000" b="1" i="0" u="none" strike="noStrike" kern="1200" cap="none" spc="-15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380312" y="580526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C00"/>
                </a:solidFill>
                <a:latin typeface="Aristocrat SF" pitchFamily="2" charset="0"/>
              </a:rPr>
              <a:t>On</a:t>
            </a:r>
            <a:r>
              <a:rPr lang="fr-FR" sz="1400" dirty="0" smtClean="0">
                <a:solidFill>
                  <a:srgbClr val="FFCC00"/>
                </a:solidFill>
                <a:latin typeface="Aristocrat SF" pitchFamily="2" charset="0"/>
              </a:rPr>
              <a:t> boit un coup..!</a:t>
            </a:r>
            <a:endParaRPr lang="fr-FR" sz="1400" dirty="0">
              <a:solidFill>
                <a:srgbClr val="FFCC00"/>
              </a:solidFill>
              <a:latin typeface="Aristocrat SF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07504" y="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  </a:t>
            </a:r>
            <a:r>
              <a:rPr lang="fr-FR" sz="2800" b="1" u="sng" dirty="0" smtClean="0">
                <a:solidFill>
                  <a:srgbClr val="FFFF00"/>
                </a:solidFill>
              </a:rPr>
              <a:t>Les ateliers  :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51520" y="26369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b="1" dirty="0" smtClean="0"/>
              <a:t> </a:t>
            </a:r>
            <a:r>
              <a:rPr lang="fr-FR" b="1" dirty="0" smtClean="0"/>
              <a:t>Rappel :  </a:t>
            </a:r>
            <a:r>
              <a:rPr lang="fr-FR" b="1" dirty="0" smtClean="0"/>
              <a:t>Préconisations </a:t>
            </a:r>
            <a:r>
              <a:rPr lang="fr-FR" b="1" dirty="0" err="1" smtClean="0"/>
              <a:t>EdR</a:t>
            </a:r>
            <a:r>
              <a:rPr lang="fr-FR" b="1" dirty="0" smtClean="0"/>
              <a:t> Ligue </a:t>
            </a:r>
            <a:r>
              <a:rPr lang="fr-FR" b="1" dirty="0" err="1" smtClean="0"/>
              <a:t>AuRA</a:t>
            </a:r>
            <a:r>
              <a:rPr lang="fr-FR" b="1" dirty="0" smtClean="0"/>
              <a:t> 2021-2022</a:t>
            </a:r>
            <a:endParaRPr lang="fr-FR" b="1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395536" y="3573016"/>
            <a:ext cx="8496944" cy="677108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b="1" dirty="0" smtClean="0">
                <a:solidFill>
                  <a:srgbClr val="33CC33"/>
                </a:solidFill>
              </a:rPr>
              <a:t>  Propositions CTC CD01. Les principes… 2021-2022</a:t>
            </a:r>
          </a:p>
          <a:p>
            <a:pPr lvl="2"/>
            <a:r>
              <a:rPr lang="fr-FR" sz="2000" dirty="0" smtClean="0">
                <a:solidFill>
                  <a:srgbClr val="FFFF00"/>
                </a:solidFill>
              </a:rPr>
              <a:t> </a:t>
            </a:r>
            <a:r>
              <a:rPr lang="fr-FR" sz="2000" i="1" dirty="0" smtClean="0">
                <a:solidFill>
                  <a:srgbClr val="FFFF00"/>
                </a:solidFill>
              </a:rPr>
              <a:t>« Au plus près des attentes des </a:t>
            </a:r>
            <a:r>
              <a:rPr lang="fr-FR" sz="2000" i="1" dirty="0" err="1" smtClean="0">
                <a:solidFill>
                  <a:srgbClr val="FFFF00"/>
                </a:solidFill>
              </a:rPr>
              <a:t>encadrants</a:t>
            </a:r>
            <a:r>
              <a:rPr lang="fr-FR" sz="2000" i="1" dirty="0" smtClean="0">
                <a:solidFill>
                  <a:srgbClr val="FFFF00"/>
                </a:solidFill>
              </a:rPr>
              <a:t> </a:t>
            </a:r>
            <a:r>
              <a:rPr lang="fr-FR" sz="2000" i="1" dirty="0" err="1" smtClean="0">
                <a:solidFill>
                  <a:srgbClr val="FFFF00"/>
                </a:solidFill>
              </a:rPr>
              <a:t>EdR</a:t>
            </a:r>
            <a:r>
              <a:rPr lang="fr-FR" sz="2000" i="1" dirty="0" smtClean="0">
                <a:solidFill>
                  <a:srgbClr val="FFFF00"/>
                </a:solidFill>
              </a:rPr>
              <a:t> »</a:t>
            </a:r>
            <a:endParaRPr lang="fr-FR" sz="2000" i="1" dirty="0">
              <a:solidFill>
                <a:srgbClr val="FFFF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299695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Saison 2021-2022 : Latitude est </a:t>
            </a:r>
            <a:r>
              <a:rPr lang="fr-FR" sz="1200" b="1" i="1" dirty="0" smtClean="0"/>
              <a:t>donnée aux CD à définir le format de l’atelier dès lors qu’il répond à un complément de formation aux éducateurs / accompagnants </a:t>
            </a:r>
            <a:endParaRPr lang="fr-FR" sz="1200" b="1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55576" y="908720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- 1 atelier par bassin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9" name="Pensées 8"/>
          <p:cNvSpPr/>
          <p:nvPr/>
        </p:nvSpPr>
        <p:spPr>
          <a:xfrm>
            <a:off x="5148064" y="4941168"/>
            <a:ext cx="3744416" cy="1368152"/>
          </a:xfrm>
          <a:prstGeom prst="cloudCallout">
            <a:avLst>
              <a:gd name="adj1" fmla="val -58739"/>
              <a:gd name="adj2" fmla="val -12547"/>
            </a:avLst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FFFF00"/>
                </a:solidFill>
              </a:rPr>
              <a:t>Organisation  Ateliers sera définie </a:t>
            </a:r>
            <a:r>
              <a:rPr lang="fr-FR" sz="1200" b="1" dirty="0" smtClean="0">
                <a:solidFill>
                  <a:srgbClr val="FFFF00"/>
                </a:solidFill>
              </a:rPr>
              <a:t>en septembre selon </a:t>
            </a:r>
            <a:r>
              <a:rPr lang="fr-FR" sz="1200" b="1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fr-FR" sz="1200" dirty="0" smtClean="0">
                <a:solidFill>
                  <a:srgbClr val="FFFF00"/>
                </a:solidFill>
              </a:rPr>
              <a:t>- Redistribution des bassins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rgbClr val="FFFF00"/>
                </a:solidFill>
              </a:rPr>
              <a:t>Nominations </a:t>
            </a:r>
            <a:r>
              <a:rPr lang="fr-FR" sz="1200" dirty="0" smtClean="0">
                <a:solidFill>
                  <a:srgbClr val="FFFF00"/>
                </a:solidFill>
              </a:rPr>
              <a:t>CTC </a:t>
            </a:r>
            <a:r>
              <a:rPr lang="fr-FR" sz="1200" dirty="0" smtClean="0">
                <a:solidFill>
                  <a:srgbClr val="FFFF00"/>
                </a:solidFill>
              </a:rPr>
              <a:t>CD01</a:t>
            </a:r>
          </a:p>
          <a:p>
            <a:pPr algn="ctr">
              <a:buFontTx/>
              <a:buChar char="-"/>
            </a:pPr>
            <a:r>
              <a:rPr lang="fr-FR" sz="1200" dirty="0" smtClean="0">
                <a:solidFill>
                  <a:srgbClr val="FFFF00"/>
                </a:solidFill>
              </a:rPr>
              <a:t> Latitude des missions CTC</a:t>
            </a:r>
            <a:endParaRPr lang="fr-FR" sz="1200" dirty="0" smtClean="0">
              <a:solidFill>
                <a:srgbClr val="FFFF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5536" y="52292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Cette latitude sera-t-elle reconduite ?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83568" y="119675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- Ateliers sous la forme  d’entraînements communs entre </a:t>
            </a:r>
            <a:r>
              <a:rPr lang="fr-FR" sz="1600" dirty="0" err="1" smtClean="0"/>
              <a:t>EdR</a:t>
            </a:r>
            <a:r>
              <a:rPr lang="fr-FR" sz="1600" dirty="0" smtClean="0"/>
              <a:t> de proximités selon un plan de séance fédéral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95536" y="191683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C000"/>
                </a:solidFill>
              </a:rPr>
              <a:t>Format d’atelier rejeté par la commission </a:t>
            </a:r>
            <a:r>
              <a:rPr lang="fr-FR" sz="1600" dirty="0" err="1" smtClean="0">
                <a:solidFill>
                  <a:srgbClr val="FFC000"/>
                </a:solidFill>
              </a:rPr>
              <a:t>EdR</a:t>
            </a:r>
            <a:r>
              <a:rPr lang="fr-FR" sz="1600" dirty="0" smtClean="0">
                <a:solidFill>
                  <a:srgbClr val="FFC000"/>
                </a:solidFill>
              </a:rPr>
              <a:t> CD01 depuis nombre de saisons</a:t>
            </a:r>
          </a:p>
          <a:p>
            <a:r>
              <a:rPr lang="fr-FR" sz="1600" dirty="0" smtClean="0">
                <a:solidFill>
                  <a:srgbClr val="FFC000"/>
                </a:solidFill>
              </a:rPr>
              <a:t>Propositions d’ateliers éducateurs répondant aux préoccupations du moment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51520" y="443711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thèmes mis en place par les CTC CD01 avaient répondu à l’attente des éducateurs et  </a:t>
            </a:r>
            <a:r>
              <a:rPr lang="fr-FR" dirty="0" err="1" smtClean="0"/>
              <a:t>encadrants</a:t>
            </a:r>
            <a:r>
              <a:rPr lang="fr-FR" dirty="0" smtClean="0"/>
              <a:t>  </a:t>
            </a:r>
            <a:r>
              <a:rPr lang="fr-FR" dirty="0" err="1" smtClean="0"/>
              <a:t>EdR</a:t>
            </a:r>
            <a:r>
              <a:rPr lang="fr-FR" dirty="0" smtClean="0"/>
              <a:t>.</a:t>
            </a:r>
            <a:endParaRPr lang="fr-FR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54868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commande CN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51520" y="1412776"/>
          <a:ext cx="3528392" cy="52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584176"/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Type</a:t>
                      </a:r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 septembre 2022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01 octobre 2022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Atelier 1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08 octobre</a:t>
                      </a:r>
                      <a:r>
                        <a:rPr lang="fr-FR" sz="1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2022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T1 : -6-8-10-12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15 octobre 2022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ASR-12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22 octobre 2022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T2 : -6-8-10-12</a:t>
                      </a:r>
                      <a:endParaRPr lang="fr-FR" sz="12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4-5 novembre 2022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BF-8-10-12-14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 novembre 2022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Atelier 2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19 novembre 2022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T3 : -6-8-10-12</a:t>
                      </a: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26 novembre 2022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T4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: -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8-10-12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BF-6 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CC6600"/>
                          </a:solidFill>
                          <a:latin typeface="Arial" pitchFamily="34" charset="0"/>
                          <a:cs typeface="Arial" pitchFamily="34" charset="0"/>
                        </a:rPr>
                        <a:t>03 décembre 2022 (Repli)</a:t>
                      </a:r>
                      <a:endParaRPr lang="fr-FR" sz="1200" b="1" dirty="0">
                        <a:solidFill>
                          <a:srgbClr val="CC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rgbClr val="CC66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CC6600"/>
                          </a:solidFill>
                          <a:latin typeface="Arial" pitchFamily="34" charset="0"/>
                          <a:cs typeface="Arial" pitchFamily="34" charset="0"/>
                        </a:rPr>
                        <a:t> repli</a:t>
                      </a:r>
                      <a:endParaRPr lang="fr-FR" sz="1200" b="1" dirty="0">
                        <a:solidFill>
                          <a:srgbClr val="CC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10 décembre 2022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BF-6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16-17 décembre 2022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BF-8-10-12-14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Calendrier </a:t>
            </a:r>
            <a:r>
              <a:rPr lang="fr-FR" sz="2400" b="1" dirty="0" err="1" smtClean="0"/>
              <a:t>EdR</a:t>
            </a:r>
            <a:r>
              <a:rPr lang="fr-FR" sz="2400" b="1" dirty="0" smtClean="0"/>
              <a:t> Saison </a:t>
            </a:r>
            <a:r>
              <a:rPr lang="fr-FR" sz="2400" b="1" dirty="0" smtClean="0"/>
              <a:t>2022-2023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259632" y="9807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Black" pitchFamily="34" charset="0"/>
              </a:rPr>
              <a:t>Phase 1</a:t>
            </a:r>
            <a:endParaRPr lang="fr-FR" b="1" dirty="0">
              <a:latin typeface="Arial Black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47667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FF00"/>
                </a:solidFill>
              </a:rPr>
              <a:t>P</a:t>
            </a:r>
            <a:r>
              <a:rPr lang="fr-FR" sz="1200" b="1" dirty="0" smtClean="0">
                <a:solidFill>
                  <a:srgbClr val="FFFF00"/>
                </a:solidFill>
              </a:rPr>
              <a:t>rojet de calendrier à valider  en septembre</a:t>
            </a:r>
          </a:p>
          <a:p>
            <a:r>
              <a:rPr lang="fr-FR" sz="1200" dirty="0" smtClean="0">
                <a:solidFill>
                  <a:srgbClr val="FFFF00"/>
                </a:solidFill>
              </a:rPr>
              <a:t>Projet prenant en compte le Calendrier CN </a:t>
            </a:r>
            <a:r>
              <a:rPr lang="fr-FR" sz="1200" dirty="0" err="1" smtClean="0">
                <a:solidFill>
                  <a:srgbClr val="FFFF00"/>
                </a:solidFill>
              </a:rPr>
              <a:t>EdR</a:t>
            </a:r>
            <a:r>
              <a:rPr lang="fr-FR" sz="1200" dirty="0" smtClean="0">
                <a:solidFill>
                  <a:srgbClr val="FFFF00"/>
                </a:solidFill>
              </a:rPr>
              <a:t>, le projet dates formations BF</a:t>
            </a:r>
            <a:endParaRPr lang="fr-FR" sz="1200" dirty="0">
              <a:solidFill>
                <a:srgbClr val="FFFF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12160" y="83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Black" pitchFamily="34" charset="0"/>
              </a:rPr>
              <a:t>Phase 2 </a:t>
            </a:r>
            <a:endParaRPr lang="fr-FR" b="1" dirty="0">
              <a:latin typeface="Arial Black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7021288" y="162880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b="1" dirty="0" smtClean="0">
                <a:solidFill>
                  <a:srgbClr val="FFFF00"/>
                </a:solidFill>
              </a:rPr>
              <a:t>  Départemental </a:t>
            </a:r>
            <a:r>
              <a:rPr lang="fr-FR" sz="1400" dirty="0" smtClean="0"/>
              <a:t>Date proposée :</a:t>
            </a:r>
            <a:endParaRPr lang="fr-FR" sz="1400" b="1" dirty="0" smtClean="0">
              <a:solidFill>
                <a:srgbClr val="FFC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5148064" y="1340768"/>
          <a:ext cx="3528392" cy="535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584176"/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Type</a:t>
                      </a:r>
                      <a:endParaRPr lang="fr-FR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07 Janvier 2023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Atelier 3 - BF</a:t>
                      </a:r>
                      <a:endParaRPr lang="fr-F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 janvier 2023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Assemblée </a:t>
                      </a:r>
                      <a:r>
                        <a:rPr lang="fr-FR" sz="1200" b="1" dirty="0" err="1" smtClean="0"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endParaRPr lang="fr-FR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20-21 janvier 2023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BF-8-10-12-14</a:t>
                      </a: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28 Janvier 2023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-8-10-12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05 février 2023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Vacances</a:t>
                      </a:r>
                      <a:endParaRPr lang="fr-FR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10 11 février</a:t>
                      </a:r>
                      <a:r>
                        <a:rPr lang="fr-F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2023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 -8-10-12-14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 février 2023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T2 : -6-8-10-12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04 mars 2023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Atelier 4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 mars 2023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BF-6  </a:t>
                      </a:r>
                    </a:p>
                    <a:p>
                      <a:pPr algn="ctr"/>
                      <a:r>
                        <a:rPr lang="fr-FR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T3 : -6-8-10-12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 mars 2023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T4 : -6-8-10-12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24-25 mars 2023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 -8-10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01 avril 2023</a:t>
                      </a:r>
                      <a:endParaRPr lang="fr-FR" sz="1200" b="1" dirty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Départemental</a:t>
                      </a:r>
                      <a:endParaRPr lang="fr-FR" sz="1200" b="1" dirty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21-22 avril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BF-12-14</a:t>
                      </a: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28 29 avril 2023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 -8-10</a:t>
                      </a: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12 13 mai 2023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BF -12-14</a:t>
                      </a:r>
                      <a:endParaRPr lang="fr-F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539552" y="25649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  </a:t>
            </a:r>
            <a:r>
              <a:rPr lang="fr-FR" sz="2800" b="1" u="sng" dirty="0" smtClean="0">
                <a:solidFill>
                  <a:srgbClr val="FFFF00"/>
                </a:solidFill>
              </a:rPr>
              <a:t>Les </a:t>
            </a:r>
            <a:r>
              <a:rPr lang="fr-FR" sz="2800" b="1" u="sng" dirty="0" smtClean="0">
                <a:solidFill>
                  <a:srgbClr val="FFFF00"/>
                </a:solidFill>
              </a:rPr>
              <a:t>formations BF </a:t>
            </a:r>
            <a:r>
              <a:rPr lang="fr-FR" sz="2800" b="1" u="sng" dirty="0" smtClean="0">
                <a:solidFill>
                  <a:srgbClr val="FFFF00"/>
                </a:solidFill>
              </a:rPr>
              <a:t>: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3528" y="62068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  </a:t>
            </a:r>
            <a:r>
              <a:rPr lang="fr-FR" sz="2800" b="1" u="sng" dirty="0" smtClean="0">
                <a:solidFill>
                  <a:srgbClr val="FFFF00"/>
                </a:solidFill>
              </a:rPr>
              <a:t>Labellisation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4005064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  </a:t>
            </a:r>
            <a:r>
              <a:rPr lang="fr-FR" sz="2800" b="1" u="sng" dirty="0" smtClean="0">
                <a:solidFill>
                  <a:srgbClr val="FFFF00"/>
                </a:solidFill>
              </a:rPr>
              <a:t>Semaine nationale </a:t>
            </a:r>
            <a:r>
              <a:rPr lang="fr-FR" sz="2800" b="1" u="sng" dirty="0" err="1" smtClean="0">
                <a:solidFill>
                  <a:srgbClr val="FFFF00"/>
                </a:solidFill>
              </a:rPr>
              <a:t>EdR</a:t>
            </a:r>
            <a:r>
              <a:rPr lang="fr-FR" sz="2800" b="1" u="sng" dirty="0" smtClean="0">
                <a:solidFill>
                  <a:srgbClr val="FFFF00"/>
                </a:solidFill>
              </a:rPr>
              <a:t> :</a:t>
            </a:r>
            <a:endParaRPr lang="fr-FR" sz="2800" b="1" u="sng" dirty="0" smtClean="0">
              <a:solidFill>
                <a:srgbClr val="FFFF00"/>
              </a:solidFill>
            </a:endParaRPr>
          </a:p>
          <a:p>
            <a:r>
              <a:rPr lang="fr-FR" sz="2800" b="1" dirty="0" smtClean="0">
                <a:solidFill>
                  <a:srgbClr val="FFFF00"/>
                </a:solidFill>
              </a:rPr>
              <a:t>             10 </a:t>
            </a:r>
            <a:r>
              <a:rPr lang="fr-FR" sz="2800" b="1" dirty="0" smtClean="0">
                <a:solidFill>
                  <a:srgbClr val="FFFF00"/>
                </a:solidFill>
              </a:rPr>
              <a:t>au 18 sept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1124744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Labellisation </a:t>
            </a:r>
            <a:r>
              <a:rPr lang="fr-FR" sz="1400" dirty="0" err="1" smtClean="0"/>
              <a:t>EdR</a:t>
            </a:r>
            <a:r>
              <a:rPr lang="fr-FR" sz="1400" dirty="0" smtClean="0"/>
              <a:t> St Amour ; St Rambert</a:t>
            </a:r>
          </a:p>
          <a:p>
            <a:r>
              <a:rPr lang="fr-FR" sz="1400" dirty="0" smtClean="0"/>
              <a:t>Dossiers Renouvellements</a:t>
            </a:r>
          </a:p>
          <a:p>
            <a:r>
              <a:rPr lang="fr-FR" sz="1400" dirty="0" smtClean="0"/>
              <a:t>Dossiers visites des 2 ans</a:t>
            </a:r>
          </a:p>
          <a:p>
            <a:r>
              <a:rPr lang="fr-FR" dirty="0" smtClean="0"/>
              <a:t>A voir en septembre avec CTC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87624" y="31409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voir en septembre avec CTC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323528" y="33265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 </a:t>
            </a:r>
            <a:r>
              <a:rPr lang="fr-FR" sz="2000" b="1" dirty="0" smtClean="0">
                <a:solidFill>
                  <a:srgbClr val="FFFF00"/>
                </a:solidFill>
                <a:latin typeface="Arial Black" pitchFamily="34" charset="0"/>
              </a:rPr>
              <a:t>Le calendrier des réunions </a:t>
            </a:r>
            <a:r>
              <a:rPr lang="fr-FR" sz="2000" b="1" dirty="0" err="1" smtClean="0">
                <a:solidFill>
                  <a:srgbClr val="FFFF00"/>
                </a:solidFill>
                <a:latin typeface="Arial Black" pitchFamily="34" charset="0"/>
              </a:rPr>
              <a:t>EdR</a:t>
            </a:r>
            <a:r>
              <a:rPr lang="fr-FR" sz="2000" b="1" dirty="0" smtClean="0">
                <a:solidFill>
                  <a:srgbClr val="FFFF00"/>
                </a:solidFill>
                <a:latin typeface="Arial Black" pitchFamily="34" charset="0"/>
              </a:rPr>
              <a:t> CD01…</a:t>
            </a:r>
            <a:endParaRPr lang="fr-FR" sz="20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51720" y="2780928"/>
            <a:ext cx="64087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Commission </a:t>
            </a:r>
            <a:r>
              <a:rPr lang="fr-FR" b="1" u="sng" dirty="0" err="1" smtClean="0"/>
              <a:t>EdR</a:t>
            </a:r>
            <a:r>
              <a:rPr lang="fr-FR" b="1" u="sng" dirty="0" smtClean="0"/>
              <a:t> CD01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sz="1600" b="1" dirty="0" smtClean="0"/>
              <a:t>Préparation </a:t>
            </a:r>
            <a:r>
              <a:rPr lang="fr-FR" sz="1600" b="1" dirty="0" smtClean="0"/>
              <a:t>saison 2022-2023 </a:t>
            </a:r>
            <a:r>
              <a:rPr lang="fr-FR" sz="1600" b="1" dirty="0" smtClean="0"/>
              <a:t>:</a:t>
            </a:r>
          </a:p>
          <a:p>
            <a:r>
              <a:rPr lang="fr-FR" sz="1600" b="1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fr-FR" sz="2000" b="1" dirty="0" smtClean="0">
                <a:solidFill>
                  <a:srgbClr val="FFFF00"/>
                </a:solidFill>
              </a:rPr>
              <a:t>jeudi 8 septembre 2022</a:t>
            </a:r>
          </a:p>
          <a:p>
            <a:pPr lvl="1"/>
            <a:r>
              <a:rPr lang="fr-FR" sz="1400" dirty="0" smtClean="0"/>
              <a:t>Réunion au </a:t>
            </a:r>
            <a:r>
              <a:rPr lang="fr-FR" sz="1400" dirty="0" smtClean="0"/>
              <a:t>CD01, 18h45</a:t>
            </a:r>
            <a:endParaRPr lang="fr-FR" sz="14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971600" y="4437112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solidFill>
                  <a:srgbClr val="FFFF00"/>
                </a:solidFill>
              </a:rPr>
              <a:t>Assemblée des </a:t>
            </a:r>
            <a:r>
              <a:rPr lang="fr-FR" sz="3200" b="1" u="sng" dirty="0" err="1" smtClean="0">
                <a:solidFill>
                  <a:srgbClr val="FFFF00"/>
                </a:solidFill>
              </a:rPr>
              <a:t>EdR</a:t>
            </a:r>
            <a:r>
              <a:rPr lang="fr-FR" sz="3200" b="1" u="sng" dirty="0" smtClean="0">
                <a:solidFill>
                  <a:srgbClr val="FFFF00"/>
                </a:solidFill>
              </a:rPr>
              <a:t> CD01 :</a:t>
            </a:r>
          </a:p>
          <a:p>
            <a:pPr algn="ctr"/>
            <a:r>
              <a:rPr lang="fr-FR" sz="1600" b="1" dirty="0" smtClean="0">
                <a:solidFill>
                  <a:srgbClr val="FFFF00"/>
                </a:solidFill>
              </a:rPr>
              <a:t> </a:t>
            </a:r>
          </a:p>
          <a:p>
            <a:pPr lvl="1" algn="ctr"/>
            <a:r>
              <a:rPr lang="fr-FR" sz="2400" b="1" dirty="0" smtClean="0">
                <a:solidFill>
                  <a:srgbClr val="FFFF00"/>
                </a:solidFill>
              </a:rPr>
              <a:t>Jeudi 22 septembre 2022</a:t>
            </a:r>
          </a:p>
          <a:p>
            <a:pPr algn="ctr"/>
            <a:r>
              <a:rPr lang="fr-FR" sz="2400" b="1" dirty="0" smtClean="0">
                <a:solidFill>
                  <a:srgbClr val="FFFF00"/>
                </a:solidFill>
              </a:rPr>
              <a:t>            CD01 Viriat 18h45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8" name="Rectangle 7"/>
          <p:cNvSpPr/>
          <p:nvPr/>
        </p:nvSpPr>
        <p:spPr>
          <a:xfrm>
            <a:off x="899592" y="1196752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u="sng" dirty="0" smtClean="0"/>
              <a:t>- Réunion </a:t>
            </a:r>
            <a:r>
              <a:rPr lang="fr-FR" sz="2000" b="1" u="sng" dirty="0" smtClean="0"/>
              <a:t>référents </a:t>
            </a:r>
            <a:r>
              <a:rPr lang="fr-FR" sz="2000" b="1" u="sng" dirty="0" err="1" smtClean="0"/>
              <a:t>EdR</a:t>
            </a:r>
            <a:r>
              <a:rPr lang="fr-FR" sz="2000" b="1" u="sng" dirty="0" smtClean="0"/>
              <a:t>  et -14 </a:t>
            </a:r>
            <a:r>
              <a:rPr lang="fr-FR" sz="2000" b="1" u="sng" dirty="0" err="1" smtClean="0"/>
              <a:t>AuRA</a:t>
            </a:r>
            <a:endParaRPr lang="fr-FR" sz="2000" b="1" u="sng" dirty="0" smtClean="0"/>
          </a:p>
          <a:p>
            <a:pPr algn="ctr"/>
            <a:r>
              <a:rPr lang="fr-FR" sz="2000" b="1" dirty="0" smtClean="0"/>
              <a:t>27 août 2022   </a:t>
            </a:r>
            <a:r>
              <a:rPr lang="fr-FR" sz="2000" dirty="0" smtClean="0"/>
              <a:t>(MO </a:t>
            </a:r>
            <a:r>
              <a:rPr lang="fr-FR" sz="2000" dirty="0" err="1" smtClean="0"/>
              <a:t>Chaponnay</a:t>
            </a:r>
            <a:r>
              <a:rPr lang="fr-FR" sz="2000" dirty="0" smtClean="0"/>
              <a:t>)</a:t>
            </a:r>
          </a:p>
          <a:p>
            <a:pPr algn="ctr"/>
            <a:r>
              <a:rPr lang="fr-FR" sz="2000" dirty="0" smtClean="0"/>
              <a:t>- Réunions </a:t>
            </a:r>
            <a:r>
              <a:rPr lang="fr-FR" sz="2000" dirty="0" smtClean="0"/>
              <a:t>L</a:t>
            </a:r>
            <a:r>
              <a:rPr lang="fr-FR" sz="2000" dirty="0" smtClean="0"/>
              <a:t>igue CTC, CTD…</a:t>
            </a:r>
          </a:p>
          <a:p>
            <a:pPr algn="ctr"/>
            <a:r>
              <a:rPr lang="fr-FR" sz="2000" dirty="0" smtClean="0">
                <a:solidFill>
                  <a:srgbClr val="FFFF00"/>
                </a:solidFill>
              </a:rPr>
              <a:t>Participation de Clément Vital CTD CD01</a:t>
            </a:r>
            <a:endParaRPr lang="fr-FR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/>
          </p:cNvSpPr>
          <p:nvPr/>
        </p:nvSpPr>
        <p:spPr>
          <a:xfrm>
            <a:off x="2771800" y="1556792"/>
            <a:ext cx="5832648" cy="309634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La Commission EdR </a:t>
            </a:r>
            <a:r>
              <a:rPr kumimoji="0" lang="fr-FR" sz="40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CD01 vous remercie de votre attention.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1" i="0" u="none" strike="noStrike" kern="1200" cap="none" spc="-150" normalizeH="0" baseline="0" noProof="0" dirty="0" smtClean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12687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Vos questions…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732240" y="62373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C00"/>
                </a:solidFill>
                <a:latin typeface="Aristocrat SF" pitchFamily="2" charset="0"/>
              </a:rPr>
              <a:t>On boit un coup..!</a:t>
            </a:r>
            <a:endParaRPr lang="fr-FR" dirty="0">
              <a:solidFill>
                <a:srgbClr val="FFCC00"/>
              </a:solidFill>
              <a:latin typeface="Aristocrat SF" pitchFamily="2" charset="0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251520" y="5805264"/>
            <a:ext cx="5832648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Bonnes vacances</a:t>
            </a:r>
            <a:r>
              <a:rPr kumimoji="0" lang="fr-FR" sz="40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92280" y="0"/>
            <a:ext cx="2051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179512" y="260648"/>
            <a:ext cx="8280920" cy="64807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La commission </a:t>
            </a:r>
            <a:r>
              <a:rPr kumimoji="0" lang="fr-FR" sz="3600" b="1" i="0" u="none" strike="noStrike" kern="1200" cap="none" spc="-150" normalizeH="0" baseline="0" noProof="0" dirty="0" err="1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EdR</a:t>
            </a:r>
            <a:r>
              <a:rPr kumimoji="0" lang="fr-FR" sz="3600" b="1" i="0" u="none" strike="noStrike" kern="1200" cap="none" spc="-150" normalizeH="0" baseline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CD01  2020 -2021</a:t>
            </a:r>
            <a:r>
              <a:rPr kumimoji="0" lang="fr-FR" sz="3600" b="1" i="0" u="none" strike="noStrike" kern="1200" cap="none" spc="-150" normalizeH="0" noProof="0" dirty="0" smtClean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…</a:t>
            </a:r>
            <a:endParaRPr kumimoji="0" lang="fr-FR" sz="3600" b="1" i="0" u="none" strike="noStrike" kern="1200" cap="none" spc="-150" normalizeH="0" baseline="0" noProof="0" dirty="0">
              <a:ln/>
              <a:solidFill>
                <a:schemeClr val="tx1"/>
              </a:solidFill>
              <a:effectLst>
                <a:reflection blurRad="12700" stA="50000" endPos="50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322512" y="1556792"/>
          <a:ext cx="88214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e 5"/>
          <p:cNvGrpSpPr/>
          <p:nvPr/>
        </p:nvGrpSpPr>
        <p:grpSpPr>
          <a:xfrm>
            <a:off x="179512" y="5589240"/>
            <a:ext cx="8640960" cy="1077218"/>
            <a:chOff x="683568" y="5445224"/>
            <a:chExt cx="8064896" cy="1077218"/>
          </a:xfrm>
        </p:grpSpPr>
        <p:sp>
          <p:nvSpPr>
            <p:cNvPr id="7" name="ZoneTexte 6"/>
            <p:cNvSpPr txBox="1"/>
            <p:nvPr/>
          </p:nvSpPr>
          <p:spPr>
            <a:xfrm>
              <a:off x="683568" y="5445224"/>
              <a:ext cx="2083431" cy="1077218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  <a:ln>
              <a:solidFill>
                <a:schemeClr val="accent1">
                  <a:shade val="60000"/>
                  <a:hueOff val="0"/>
                  <a:satOff val="0"/>
                  <a:lumOff val="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FFFF00"/>
                  </a:solidFill>
                </a:rPr>
                <a:t>CTC</a:t>
              </a:r>
            </a:p>
            <a:p>
              <a:pPr algn="ctr"/>
              <a:r>
                <a:rPr lang="fr-FR" sz="1600" dirty="0" smtClean="0"/>
                <a:t>Stéphane BOISSY</a:t>
              </a:r>
            </a:p>
            <a:p>
              <a:pPr algn="ctr"/>
              <a:r>
                <a:rPr lang="fr-FR" sz="1600" dirty="0" smtClean="0"/>
                <a:t>Jonathan NIESS</a:t>
              </a:r>
            </a:p>
            <a:p>
              <a:pPr algn="ctr"/>
              <a:r>
                <a:rPr lang="fr-FR" sz="1600" dirty="0" smtClean="0"/>
                <a:t>Eric DUCOLOMB</a:t>
              </a:r>
              <a:endParaRPr lang="fr-FR" sz="16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796136" y="5877272"/>
              <a:ext cx="2952328" cy="584775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FFFF00"/>
                  </a:solidFill>
                </a:rPr>
                <a:t>Médical</a:t>
              </a:r>
            </a:p>
            <a:p>
              <a:pPr algn="ctr"/>
              <a:r>
                <a:rPr lang="fr-FR" sz="1600" dirty="0" smtClean="0"/>
                <a:t>Docteur </a:t>
              </a:r>
              <a:r>
                <a:rPr lang="fr-FR" sz="1600" dirty="0" err="1" smtClean="0"/>
                <a:t>Andréï</a:t>
              </a:r>
              <a:r>
                <a:rPr lang="fr-FR" sz="1600" dirty="0" smtClean="0"/>
                <a:t> LUDOSAN</a:t>
              </a:r>
              <a:endParaRPr lang="fr-FR" sz="1600" dirty="0"/>
            </a:p>
          </p:txBody>
        </p:sp>
      </p:grpSp>
      <p:sp>
        <p:nvSpPr>
          <p:cNvPr id="19" name="Flèche droite 18"/>
          <p:cNvSpPr/>
          <p:nvPr/>
        </p:nvSpPr>
        <p:spPr>
          <a:xfrm rot="19735520">
            <a:off x="6609606" y="1437988"/>
            <a:ext cx="433233" cy="20330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1600736">
            <a:off x="6610802" y="2075277"/>
            <a:ext cx="433233" cy="20330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092280" y="112474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Comité Directeur </a:t>
            </a:r>
          </a:p>
          <a:p>
            <a:pPr algn="ctr"/>
            <a:r>
              <a:rPr lang="fr-FR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CD01</a:t>
            </a:r>
            <a:endParaRPr lang="fr-FR" sz="1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164288" y="1844824"/>
            <a:ext cx="16561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EdR</a:t>
            </a:r>
            <a:r>
              <a:rPr lang="fr-FR" b="1" dirty="0" smtClean="0"/>
              <a:t> </a:t>
            </a:r>
            <a:r>
              <a:rPr lang="fr-FR" b="1" dirty="0" err="1" smtClean="0"/>
              <a:t>AuRA</a:t>
            </a:r>
            <a:endParaRPr lang="fr-FR" b="1" dirty="0" smtClean="0"/>
          </a:p>
          <a:p>
            <a:pPr algn="ctr"/>
            <a:r>
              <a:rPr lang="fr-FR" sz="1400" b="1" dirty="0" smtClean="0"/>
              <a:t>Secteur Nord</a:t>
            </a:r>
          </a:p>
          <a:p>
            <a:pPr algn="ctr"/>
            <a:r>
              <a:rPr lang="fr-FR" sz="1400" b="1" dirty="0" smtClean="0"/>
              <a:t>01 42 69</a:t>
            </a:r>
            <a:endParaRPr lang="fr-FR" sz="1400" b="1" dirty="0"/>
          </a:p>
        </p:txBody>
      </p:sp>
      <p:sp>
        <p:nvSpPr>
          <p:cNvPr id="13" name="Rectangle 1"/>
          <p:cNvSpPr txBox="1">
            <a:spLocks/>
          </p:cNvSpPr>
          <p:nvPr/>
        </p:nvSpPr>
        <p:spPr>
          <a:xfrm>
            <a:off x="7236296" y="116632"/>
            <a:ext cx="1907704" cy="50405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algn="ctr"/>
            <a:r>
              <a:rPr lang="fr-FR" sz="900" dirty="0" smtClean="0"/>
              <a:t>CD01 </a:t>
            </a:r>
            <a:r>
              <a:rPr lang="fr-FR" sz="900" dirty="0" err="1" smtClean="0"/>
              <a:t>EdR</a:t>
            </a:r>
            <a:r>
              <a:rPr lang="fr-FR" sz="900" dirty="0" smtClean="0"/>
              <a:t> Assemblée  Responsables </a:t>
            </a:r>
            <a:r>
              <a:rPr lang="fr-FR" sz="900" dirty="0" err="1" smtClean="0"/>
              <a:t>EdR</a:t>
            </a:r>
            <a:r>
              <a:rPr lang="fr-FR" sz="900" dirty="0" smtClean="0"/>
              <a:t>  </a:t>
            </a:r>
          </a:p>
          <a:p>
            <a:pPr algn="ctr"/>
            <a:r>
              <a:rPr lang="fr-FR" sz="900" dirty="0" smtClean="0"/>
              <a:t>Viriat  23 septembre 2021</a:t>
            </a:r>
            <a:endParaRPr lang="fr-FR" sz="9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627785" y="6021288"/>
            <a:ext cx="2808312" cy="584775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FF00"/>
                </a:solidFill>
              </a:rPr>
              <a:t>CTD 01</a:t>
            </a:r>
          </a:p>
          <a:p>
            <a:pPr algn="ctr"/>
            <a:r>
              <a:rPr lang="fr-FR" sz="1600" b="1" dirty="0" smtClean="0">
                <a:solidFill>
                  <a:srgbClr val="92D050"/>
                </a:solidFill>
              </a:rPr>
              <a:t>Clément VITAL</a:t>
            </a:r>
            <a:endParaRPr lang="fr-FR" sz="1600" b="1" dirty="0">
              <a:solidFill>
                <a:srgbClr val="92D050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>
          <a:xfrm>
            <a:off x="3059832" y="5661248"/>
            <a:ext cx="288032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431032" y="2492896"/>
            <a:ext cx="84614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/>
              <a:t>  </a:t>
            </a:r>
            <a:r>
              <a:rPr lang="fr-FR" sz="2000" b="1" u="sng" dirty="0" smtClean="0"/>
              <a:t>Réunions / Participations</a:t>
            </a:r>
          </a:p>
          <a:p>
            <a:pPr lvl="1">
              <a:buFontTx/>
              <a:buChar char="-"/>
            </a:pPr>
            <a:r>
              <a:rPr lang="fr-FR" sz="1600" dirty="0" smtClean="0"/>
              <a:t> 3 réunions de la commission </a:t>
            </a:r>
            <a:r>
              <a:rPr lang="fr-FR" sz="1600" dirty="0" err="1" smtClean="0"/>
              <a:t>EdR</a:t>
            </a:r>
            <a:r>
              <a:rPr lang="fr-FR" sz="1600" dirty="0" smtClean="0"/>
              <a:t> CD01 </a:t>
            </a:r>
            <a:r>
              <a:rPr lang="fr-FR" sz="900" dirty="0" smtClean="0"/>
              <a:t>(Sep Préparation - </a:t>
            </a:r>
            <a:r>
              <a:rPr lang="fr-FR" sz="900" dirty="0" err="1" smtClean="0"/>
              <a:t>Déc</a:t>
            </a:r>
            <a:r>
              <a:rPr lang="fr-FR" sz="900" dirty="0" smtClean="0"/>
              <a:t> Bilan phase1_ Juillet Bilan  2021-22 Prépa 2022-23)</a:t>
            </a:r>
            <a:endParaRPr lang="fr-FR" sz="1600" dirty="0" smtClean="0"/>
          </a:p>
          <a:p>
            <a:pPr lvl="1">
              <a:buFontTx/>
              <a:buChar char="-"/>
            </a:pPr>
            <a:r>
              <a:rPr lang="fr-FR" sz="1600" dirty="0" smtClean="0"/>
              <a:t> 2 assemblée des responsables </a:t>
            </a:r>
            <a:r>
              <a:rPr lang="fr-FR" sz="1600" dirty="0" err="1" smtClean="0"/>
              <a:t>EdR</a:t>
            </a:r>
            <a:r>
              <a:rPr lang="fr-FR" sz="1600" dirty="0" smtClean="0"/>
              <a:t> CD01 </a:t>
            </a:r>
            <a:r>
              <a:rPr lang="fr-FR" sz="1400" dirty="0" smtClean="0"/>
              <a:t>(Septembre 2021 – Janvier 2022)</a:t>
            </a:r>
            <a:endParaRPr lang="fr-FR" sz="1600" dirty="0" smtClean="0"/>
          </a:p>
          <a:p>
            <a:pPr lvl="1">
              <a:buFontTx/>
              <a:buChar char="-"/>
            </a:pPr>
            <a:r>
              <a:rPr lang="fr-FR" sz="1600" dirty="0" smtClean="0"/>
              <a:t> Présente sur les ateliers à thématiques</a:t>
            </a:r>
          </a:p>
          <a:p>
            <a:pPr lvl="1"/>
            <a:r>
              <a:rPr lang="fr-FR" sz="1600" dirty="0" smtClean="0"/>
              <a:t>- Participation aux  2 </a:t>
            </a:r>
            <a:r>
              <a:rPr lang="fr-FR" sz="1600" dirty="0" err="1" smtClean="0"/>
              <a:t>visios</a:t>
            </a:r>
            <a:r>
              <a:rPr lang="fr-FR" sz="1600" dirty="0" smtClean="0"/>
              <a:t> </a:t>
            </a:r>
            <a:r>
              <a:rPr lang="fr-FR" sz="1600" dirty="0" err="1" smtClean="0"/>
              <a:t>EdR</a:t>
            </a:r>
            <a:r>
              <a:rPr lang="fr-FR" sz="1600" dirty="0" smtClean="0"/>
              <a:t> Ligue </a:t>
            </a:r>
            <a:r>
              <a:rPr lang="fr-FR" sz="1600" dirty="0" err="1" smtClean="0"/>
              <a:t>AuRA</a:t>
            </a:r>
            <a:r>
              <a:rPr lang="fr-FR" sz="1600" dirty="0" smtClean="0"/>
              <a:t>  </a:t>
            </a:r>
          </a:p>
          <a:p>
            <a:pPr lvl="1">
              <a:buFontTx/>
              <a:buChar char="-"/>
            </a:pPr>
            <a:r>
              <a:rPr lang="fr-FR" sz="1600" dirty="0" smtClean="0"/>
              <a:t> 1 réunion préparation départemental (Bourg SAB)</a:t>
            </a:r>
          </a:p>
          <a:p>
            <a:pPr lvl="1">
              <a:buFontTx/>
              <a:buChar char="-"/>
            </a:pPr>
            <a:r>
              <a:rPr lang="fr-FR" sz="1600" dirty="0" smtClean="0"/>
              <a:t> Présente aux 10 comités directeurs CD01 2021-2022 </a:t>
            </a:r>
            <a:r>
              <a:rPr lang="fr-FR" sz="1400" dirty="0" smtClean="0"/>
              <a:t>(Avec Rapport mensuel)</a:t>
            </a:r>
            <a:endParaRPr lang="fr-FR" sz="1600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467544" y="4509120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 </a:t>
            </a:r>
            <a:r>
              <a:rPr lang="fr-FR" b="1" u="sng" dirty="0" smtClean="0"/>
              <a:t>Communications</a:t>
            </a:r>
          </a:p>
          <a:p>
            <a:pPr lvl="1">
              <a:buFontTx/>
              <a:buChar char="-"/>
            </a:pPr>
            <a:r>
              <a:rPr lang="fr-FR" sz="1600" dirty="0" smtClean="0"/>
              <a:t> Annuaire des </a:t>
            </a:r>
            <a:r>
              <a:rPr lang="fr-FR" sz="1600" dirty="0" err="1" smtClean="0"/>
              <a:t>EdR</a:t>
            </a:r>
            <a:r>
              <a:rPr lang="fr-FR" sz="1600" dirty="0" smtClean="0"/>
              <a:t> actualisé…</a:t>
            </a:r>
          </a:p>
          <a:p>
            <a:pPr lvl="1">
              <a:buFontTx/>
              <a:buChar char="-"/>
            </a:pPr>
            <a:r>
              <a:rPr lang="fr-FR" sz="1600" dirty="0" smtClean="0"/>
              <a:t>  Messagerie </a:t>
            </a:r>
            <a:r>
              <a:rPr lang="fr-FR" sz="1600" dirty="0" err="1" smtClean="0"/>
              <a:t>EdR</a:t>
            </a:r>
            <a:r>
              <a:rPr lang="fr-FR" sz="1600" dirty="0" smtClean="0"/>
              <a:t> CD01</a:t>
            </a:r>
          </a:p>
          <a:p>
            <a:pPr lvl="1">
              <a:buFontTx/>
              <a:buChar char="-"/>
            </a:pPr>
            <a:r>
              <a:rPr lang="fr-FR" sz="1600" dirty="0" smtClean="0"/>
              <a:t>4 courriers </a:t>
            </a:r>
            <a:r>
              <a:rPr lang="fr-FR" sz="1600" dirty="0" err="1" smtClean="0"/>
              <a:t>EdR</a:t>
            </a:r>
            <a:r>
              <a:rPr lang="fr-FR" sz="1600" dirty="0" smtClean="0"/>
              <a:t> aux </a:t>
            </a:r>
            <a:r>
              <a:rPr lang="fr-FR" sz="1600" dirty="0" err="1" smtClean="0"/>
              <a:t>EdR</a:t>
            </a:r>
            <a:r>
              <a:rPr lang="fr-FR" sz="1600" dirty="0" smtClean="0"/>
              <a:t> CD01</a:t>
            </a:r>
          </a:p>
          <a:p>
            <a:pPr lvl="1">
              <a:buFontTx/>
              <a:buChar char="-"/>
            </a:pPr>
            <a:r>
              <a:rPr lang="fr-FR" sz="1600" dirty="0" smtClean="0"/>
              <a:t>Site CD01, page </a:t>
            </a:r>
            <a:r>
              <a:rPr lang="fr-FR" sz="1600" dirty="0" err="1" smtClean="0"/>
              <a:t>EdR</a:t>
            </a:r>
            <a:r>
              <a:rPr lang="fr-FR" sz="1600" dirty="0" smtClean="0"/>
              <a:t>  mise à jour continue / </a:t>
            </a:r>
            <a:r>
              <a:rPr lang="fr-FR" sz="1600" dirty="0" err="1" smtClean="0"/>
              <a:t>FaceBook</a:t>
            </a:r>
            <a:r>
              <a:rPr lang="fr-FR" sz="1600" dirty="0" smtClean="0"/>
              <a:t> / </a:t>
            </a:r>
            <a:r>
              <a:rPr lang="fr-FR" sz="1600" dirty="0" err="1" smtClean="0"/>
              <a:t>Instagram</a:t>
            </a:r>
            <a:r>
              <a:rPr lang="fr-FR" sz="1600" dirty="0" smtClean="0"/>
              <a:t>  </a:t>
            </a:r>
            <a:r>
              <a:rPr lang="fr-FR" sz="1400" dirty="0" smtClean="0"/>
              <a:t>(Merci Olivier C)</a:t>
            </a:r>
            <a:endParaRPr lang="fr-FR" sz="1600" dirty="0" smtClean="0"/>
          </a:p>
          <a:p>
            <a:pPr lvl="1">
              <a:buFontTx/>
              <a:buChar char="-"/>
            </a:pPr>
            <a:r>
              <a:rPr lang="fr-FR" sz="1600" dirty="0" smtClean="0"/>
              <a:t>Rapports d’activités Comité directeur mensuel CD01</a:t>
            </a:r>
          </a:p>
          <a:p>
            <a:pPr lvl="1">
              <a:buFontTx/>
              <a:buChar char="-"/>
            </a:pPr>
            <a:r>
              <a:rPr lang="fr-FR" sz="1600" dirty="0" smtClean="0"/>
              <a:t> Rapport activité AG CD01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940152" y="6165304"/>
            <a:ext cx="288032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edr@cd01rugby.com</a:t>
            </a:r>
            <a:endParaRPr lang="fr-FR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88640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fr-FR" sz="2000" b="1" spc="-150" dirty="0" smtClean="0">
                <a:ln/>
              </a:rPr>
              <a:t>Bilan saison </a:t>
            </a:r>
            <a:r>
              <a:rPr lang="fr-FR" sz="2000" b="1" spc="-150" dirty="0" err="1" smtClean="0">
                <a:ln/>
              </a:rPr>
              <a:t>EdR</a:t>
            </a:r>
            <a:r>
              <a:rPr lang="fr-FR" sz="2000" b="1" spc="-150" dirty="0" smtClean="0">
                <a:ln/>
              </a:rPr>
              <a:t> CD01 2021-2022…</a:t>
            </a:r>
            <a:endParaRPr lang="fr-FR" sz="2000" b="1" spc="-150" dirty="0">
              <a:ln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67544" y="1196752"/>
            <a:ext cx="8208912" cy="100811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lv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000" b="1" spc="-150" noProof="0" dirty="0" smtClean="0">
                <a:ln/>
                <a:latin typeface="+mj-lt"/>
                <a:ea typeface="+mj-ea"/>
                <a:cs typeface="+mj-cs"/>
              </a:rPr>
              <a:t> </a:t>
            </a:r>
            <a:r>
              <a:rPr lang="fr-FR" sz="2000" b="1" u="sng" dirty="0" smtClean="0"/>
              <a:t>Organisation commission </a:t>
            </a:r>
            <a:r>
              <a:rPr lang="fr-FR" sz="2000" b="1" u="sng" dirty="0" err="1" smtClean="0"/>
              <a:t>EdR</a:t>
            </a:r>
            <a:r>
              <a:rPr lang="fr-FR" sz="2000" b="1" u="sng" dirty="0" smtClean="0"/>
              <a:t> CD01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fr-FR" sz="1600" spc="-150" dirty="0" smtClean="0">
                <a:ln/>
                <a:latin typeface="Arial" pitchFamily="34" charset="0"/>
                <a:ea typeface="+mj-ea"/>
                <a:cs typeface="Arial" pitchFamily="34" charset="0"/>
              </a:rPr>
              <a:t>3  Bassins - 3 CTC bassins –  3 référents bassin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fr-FR" sz="1600" spc="-150" dirty="0" smtClean="0">
                <a:ln/>
                <a:latin typeface="Arial" pitchFamily="34" charset="0"/>
                <a:ea typeface="+mj-ea"/>
                <a:cs typeface="Arial" pitchFamily="34" charset="0"/>
              </a:rPr>
              <a:t>Arrivée de David B  ; Yoann  P à  la commission</a:t>
            </a:r>
            <a:r>
              <a:rPr kumimoji="0" lang="fr-FR" sz="1600" i="0" u="none" strike="noStrike" kern="1200" cap="none" spc="-150" normalizeH="0" baseline="0" noProof="0" dirty="0" smtClean="0">
                <a:ln/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et Clément V  CTD01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fr-FR" sz="1600" spc="-150" dirty="0" smtClean="0">
                <a:ln/>
                <a:latin typeface="Arial" pitchFamily="34" charset="0"/>
                <a:cs typeface="Arial" pitchFamily="34" charset="0"/>
              </a:rPr>
              <a:t>1 responsable -6 ans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83671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Faits notoires commission…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51520" y="116632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Les </a:t>
            </a:r>
            <a:r>
              <a:rPr lang="fr-FR" sz="3200" b="1" dirty="0" err="1" smtClean="0"/>
              <a:t>EdR</a:t>
            </a:r>
            <a:r>
              <a:rPr lang="fr-FR" sz="3200" b="1" dirty="0" smtClean="0"/>
              <a:t> du CD01 2021-2022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51520" y="8367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19 </a:t>
            </a:r>
            <a:r>
              <a:rPr lang="fr-FR" b="1" dirty="0" err="1" smtClean="0">
                <a:solidFill>
                  <a:srgbClr val="FFFF00"/>
                </a:solidFill>
              </a:rPr>
              <a:t>EdR</a:t>
            </a:r>
            <a:r>
              <a:rPr lang="fr-FR" b="1" dirty="0" smtClean="0">
                <a:solidFill>
                  <a:srgbClr val="FFFF00"/>
                </a:solidFill>
              </a:rPr>
              <a:t> CD01</a:t>
            </a:r>
          </a:p>
          <a:p>
            <a:r>
              <a:rPr lang="fr-FR" b="1" dirty="0" smtClean="0"/>
              <a:t>+ 1 </a:t>
            </a:r>
            <a:r>
              <a:rPr lang="fr-FR" b="1" dirty="0" err="1" smtClean="0"/>
              <a:t>EdR</a:t>
            </a:r>
            <a:r>
              <a:rPr lang="fr-FR" b="1" dirty="0" smtClean="0"/>
              <a:t> CD74 / CD01</a:t>
            </a:r>
            <a:endParaRPr lang="fr-FR" sz="1200" dirty="0" smtClean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95536" y="5085184"/>
          <a:ext cx="3787634" cy="127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085"/>
                <a:gridCol w="1483538"/>
                <a:gridCol w="1297011"/>
              </a:tblGrid>
              <a:tr h="648072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Entités en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2 ententes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-12 ans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S. Genève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St Julien en G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Bourg Sportif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S. Genève -12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Bourg USB -12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St Julien en G  -12</a:t>
                      </a:r>
                      <a:endParaRPr lang="fr-FR" sz="900" b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Bourg SAB -12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323528" y="2636912"/>
          <a:ext cx="792088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768752"/>
              </a:tblGrid>
              <a:tr h="3677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fr-FR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Entités autonomes</a:t>
                      </a:r>
                    </a:p>
                    <a:p>
                      <a:pPr marL="0" algn="ctr" rtl="0" eaLnBrk="1" latinLnBrk="0" hangingPunct="1"/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-6-8-10-12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Bellegarde ; Belley  ; Collonges  ; Gex ;</a:t>
                      </a:r>
                      <a:r>
                        <a:rPr lang="fr-FR" sz="14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Meximieux ; </a:t>
                      </a:r>
                      <a:r>
                        <a:rPr kumimoji="0" lang="fr-FR" sz="1400" b="1" kern="120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Montrevel</a:t>
                      </a:r>
                      <a:r>
                        <a:rPr kumimoji="0" lang="fr-FR" sz="1400" b="1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; Nantua ; </a:t>
                      </a:r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Oyonnax ; Pont de </a:t>
                      </a:r>
                      <a:r>
                        <a:rPr lang="fr-FR" sz="14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Veyle</a:t>
                      </a:r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 ; </a:t>
                      </a:r>
                      <a:r>
                        <a:rPr kumimoji="0" lang="fr-FR" sz="1400" b="1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 Amour  ; </a:t>
                      </a:r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Viriat</a:t>
                      </a:r>
                      <a:r>
                        <a:rPr lang="fr-FR" sz="14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; XV de la </a:t>
                      </a:r>
                      <a:r>
                        <a:rPr lang="fr-FR" sz="1400" b="1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Dombe</a:t>
                      </a:r>
                      <a:r>
                        <a:rPr lang="fr-FR" sz="1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fr-FR" sz="1050" b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(ex-</a:t>
                      </a:r>
                      <a:r>
                        <a:rPr lang="fr-FR" sz="1050" b="0" dirty="0" err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Villar</a:t>
                      </a:r>
                      <a:r>
                        <a:rPr lang="fr-FR" sz="1050" b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+mn-lt"/>
                        </a:rPr>
                        <a:t>-Trévoux) </a:t>
                      </a:r>
                      <a:endParaRPr kumimoji="0" lang="fr-FR" sz="1400" b="1" kern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e 21"/>
          <p:cNvGrpSpPr/>
          <p:nvPr/>
        </p:nvGrpSpPr>
        <p:grpSpPr>
          <a:xfrm>
            <a:off x="2771800" y="908720"/>
            <a:ext cx="6130969" cy="646331"/>
            <a:chOff x="3779911" y="1422673"/>
            <a:chExt cx="5049033" cy="735182"/>
          </a:xfrm>
        </p:grpSpPr>
        <p:sp>
          <p:nvSpPr>
            <p:cNvPr id="15" name="ZoneTexte 14"/>
            <p:cNvSpPr txBox="1"/>
            <p:nvPr/>
          </p:nvSpPr>
          <p:spPr>
            <a:xfrm>
              <a:off x="3779911" y="1422673"/>
              <a:ext cx="1779020" cy="735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FF00"/>
                  </a:solidFill>
                </a:rPr>
                <a:t>St Julien en Genevois </a:t>
              </a:r>
              <a:endParaRPr lang="fr-FR" dirty="0"/>
            </a:p>
          </p:txBody>
        </p:sp>
        <p:grpSp>
          <p:nvGrpSpPr>
            <p:cNvPr id="3" name="Groupe 28"/>
            <p:cNvGrpSpPr/>
            <p:nvPr/>
          </p:nvGrpSpPr>
          <p:grpSpPr>
            <a:xfrm>
              <a:off x="5440330" y="1504580"/>
              <a:ext cx="3388614" cy="595808"/>
              <a:chOff x="5440330" y="1504580"/>
              <a:chExt cx="3388614" cy="595808"/>
            </a:xfrm>
          </p:grpSpPr>
          <p:sp>
            <p:nvSpPr>
              <p:cNvPr id="19" name="ZoneTexte 18"/>
              <p:cNvSpPr txBox="1"/>
              <p:nvPr/>
            </p:nvSpPr>
            <p:spPr>
              <a:xfrm>
                <a:off x="5736834" y="1750301"/>
                <a:ext cx="732786" cy="35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-12 ans</a:t>
                </a:r>
                <a:endParaRPr lang="fr-FR" sz="1400" dirty="0"/>
              </a:p>
            </p:txBody>
          </p:sp>
          <p:sp>
            <p:nvSpPr>
              <p:cNvPr id="23" name="Flèche droite 22"/>
              <p:cNvSpPr/>
              <p:nvPr/>
            </p:nvSpPr>
            <p:spPr>
              <a:xfrm>
                <a:off x="6507745" y="1832209"/>
                <a:ext cx="584535" cy="163814"/>
              </a:xfrm>
              <a:prstGeom prst="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7100752" y="1750302"/>
                <a:ext cx="17281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CD1 (</a:t>
                </a:r>
                <a:r>
                  <a:rPr lang="fr-FR" sz="1400" dirty="0" err="1" smtClean="0"/>
                  <a:t>Servette</a:t>
                </a:r>
                <a:r>
                  <a:rPr lang="fr-FR" sz="1400" dirty="0" smtClean="0"/>
                  <a:t> G.)</a:t>
                </a:r>
                <a:endParaRPr lang="fr-FR" sz="1400" dirty="0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5440330" y="1504580"/>
                <a:ext cx="995405" cy="35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-6-8-10 ans</a:t>
                </a:r>
                <a:endParaRPr lang="fr-FR" sz="1400" dirty="0"/>
              </a:p>
            </p:txBody>
          </p:sp>
          <p:sp>
            <p:nvSpPr>
              <p:cNvPr id="26" name="Flèche droite 25"/>
              <p:cNvSpPr/>
              <p:nvPr/>
            </p:nvSpPr>
            <p:spPr>
              <a:xfrm>
                <a:off x="6507745" y="1586488"/>
                <a:ext cx="512528" cy="163814"/>
              </a:xfrm>
              <a:prstGeom prst="right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7092280" y="1504581"/>
                <a:ext cx="8640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CD74</a:t>
                </a:r>
                <a:endParaRPr lang="fr-FR" sz="1400" dirty="0"/>
              </a:p>
            </p:txBody>
          </p:sp>
        </p:grpSp>
      </p:grp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395536" y="3573016"/>
          <a:ext cx="2880320" cy="133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936104"/>
                <a:gridCol w="936104"/>
              </a:tblGrid>
              <a:tr h="648072">
                <a:tc rowSpan="3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Entités en  2 ententes</a:t>
                      </a:r>
                    </a:p>
                    <a:p>
                      <a:pPr marL="0" algn="ctr" rtl="0" eaLnBrk="1" latinLnBrk="0" hangingPunct="1"/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-6-8-10-12 ans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Bugey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Entente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Ht.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Bresse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 St </a:t>
                      </a:r>
                      <a:r>
                        <a:rPr lang="fr-FR" sz="1200" dirty="0" err="1" smtClean="0">
                          <a:solidFill>
                            <a:schemeClr val="tx1"/>
                          </a:solidFill>
                        </a:rPr>
                        <a:t>Trivier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err="1" smtClean="0">
                          <a:latin typeface="+mn-lt"/>
                        </a:rPr>
                        <a:t>Ambérieu</a:t>
                      </a:r>
                      <a:r>
                        <a:rPr lang="fr-FR" sz="1100" b="1" dirty="0" smtClean="0">
                          <a:latin typeface="+mn-lt"/>
                        </a:rPr>
                        <a:t> 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+mn-lt"/>
                        </a:rPr>
                        <a:t>Pt de Vaux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33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St Rambert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+mn-lt"/>
                        </a:rPr>
                        <a:t>St </a:t>
                      </a:r>
                      <a:r>
                        <a:rPr lang="fr-FR" sz="1100" b="1" dirty="0" err="1" smtClean="0">
                          <a:latin typeface="+mn-lt"/>
                        </a:rPr>
                        <a:t>Trivier</a:t>
                      </a:r>
                      <a:r>
                        <a:rPr lang="fr-FR" sz="1100" b="1" dirty="0" smtClean="0">
                          <a:latin typeface="+mn-lt"/>
                        </a:rPr>
                        <a:t> de Courtes</a:t>
                      </a:r>
                      <a:endParaRPr lang="fr-FR" sz="1100" b="1" dirty="0">
                        <a:latin typeface="+mn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899592" y="1916832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Répartition des </a:t>
            </a:r>
            <a:r>
              <a:rPr lang="fr-FR" sz="1600" dirty="0" err="1" smtClean="0"/>
              <a:t>EdR</a:t>
            </a:r>
            <a:r>
              <a:rPr lang="fr-FR" sz="1600" dirty="0" smtClean="0"/>
              <a:t> et Ententes selon catégories : Phase 1 et phase 2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sp>
        <p:nvSpPr>
          <p:cNvPr id="20" name="Flèche droite 19"/>
          <p:cNvSpPr/>
          <p:nvPr/>
        </p:nvSpPr>
        <p:spPr>
          <a:xfrm>
            <a:off x="2771800" y="1196752"/>
            <a:ext cx="360040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51520" y="47667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  <a:latin typeface="Arial Black" pitchFamily="34" charset="0"/>
              </a:rPr>
              <a:t>Les effectifs licenciés </a:t>
            </a:r>
            <a:r>
              <a:rPr lang="fr-FR" b="1" dirty="0" err="1" smtClean="0">
                <a:solidFill>
                  <a:srgbClr val="FFFF00"/>
                </a:solidFill>
                <a:latin typeface="Arial Black" pitchFamily="34" charset="0"/>
              </a:rPr>
              <a:t>EdR</a:t>
            </a:r>
            <a:r>
              <a:rPr lang="fr-FR" b="1" dirty="0" smtClean="0">
                <a:solidFill>
                  <a:srgbClr val="FFFF00"/>
                </a:solidFill>
                <a:latin typeface="Arial Black" pitchFamily="34" charset="0"/>
              </a:rPr>
              <a:t> CD01 : -6 -8-10 -12</a:t>
            </a:r>
            <a:endParaRPr lang="fr-FR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6" y="116632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b="1" spc="-150" dirty="0" smtClean="0">
                <a:ln/>
                <a:effectLst>
                  <a:reflection blurRad="12700" stA="50000" endPos="50000" dir="5400000" sy="-100000" rotWithShape="0"/>
                </a:effectLst>
              </a:rPr>
              <a:t>   Bilan phase 1 Cd01…</a:t>
            </a:r>
            <a:endParaRPr lang="fr-FR" b="1" spc="-150" dirty="0">
              <a:ln/>
              <a:solidFill>
                <a:srgbClr val="FFFF00"/>
              </a:solidFill>
              <a:effectLst>
                <a:reflection blurRad="12700" stA="50000" endPos="50000" dir="5400000" sy="-100000" rotWithShape="0"/>
              </a:effectLst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179511" y="1052736"/>
          <a:ext cx="8712969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ctangle à coins arrondis 29"/>
          <p:cNvSpPr/>
          <p:nvPr/>
        </p:nvSpPr>
        <p:spPr>
          <a:xfrm>
            <a:off x="3779912" y="4293096"/>
            <a:ext cx="792088" cy="432048"/>
          </a:xfrm>
          <a:prstGeom prst="wedgeRoundRectCallout">
            <a:avLst>
              <a:gd name="adj1" fmla="val -9386"/>
              <a:gd name="adj2" fmla="val -192679"/>
              <a:gd name="adj3" fmla="val 16667"/>
            </a:avLst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Changement âges des catégories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427984" y="3861048"/>
            <a:ext cx="576064" cy="360040"/>
          </a:xfrm>
          <a:prstGeom prst="wedgeRoundRectCallout">
            <a:avLst>
              <a:gd name="adj1" fmla="val -9304"/>
              <a:gd name="adj2" fmla="val -147591"/>
              <a:gd name="adj3" fmla="val 16667"/>
            </a:avLst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solidFill>
                  <a:srgbClr val="FF0000"/>
                </a:solidFill>
              </a:rPr>
              <a:t>Rugby total</a:t>
            </a:r>
            <a:endParaRPr lang="fr-FR" sz="900" b="1" dirty="0">
              <a:solidFill>
                <a:srgbClr val="FF0000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724128" y="4509120"/>
            <a:ext cx="864096" cy="576064"/>
          </a:xfrm>
          <a:prstGeom prst="wedgeRoundRectCallout">
            <a:avLst>
              <a:gd name="adj1" fmla="val 4826"/>
              <a:gd name="adj2" fmla="val -104012"/>
              <a:gd name="adj3" fmla="val 16667"/>
            </a:avLst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1</a:t>
            </a:r>
            <a:r>
              <a:rPr lang="fr-FR" sz="800" b="1" baseline="30000" dirty="0" smtClean="0">
                <a:solidFill>
                  <a:srgbClr val="FF0000"/>
                </a:solidFill>
              </a:rPr>
              <a:t>ère</a:t>
            </a:r>
            <a:r>
              <a:rPr lang="fr-FR" sz="800" b="1" dirty="0" smtClean="0">
                <a:solidFill>
                  <a:srgbClr val="FF0000"/>
                </a:solidFill>
              </a:rPr>
              <a:t> année Réforme</a:t>
            </a:r>
          </a:p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Jeu à effectif réduits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668344" y="3717032"/>
            <a:ext cx="7920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solidFill>
                  <a:srgbClr val="002060"/>
                </a:solidFill>
              </a:rPr>
              <a:t>F : 86</a:t>
            </a:r>
          </a:p>
          <a:p>
            <a:r>
              <a:rPr lang="fr-FR" sz="900" b="1" dirty="0" smtClean="0">
                <a:solidFill>
                  <a:srgbClr val="002060"/>
                </a:solidFill>
              </a:rPr>
              <a:t>M : 1207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21072255">
            <a:off x="7113649" y="2319011"/>
            <a:ext cx="576064" cy="323809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 rot="21182243">
            <a:off x="6669977" y="1926707"/>
            <a:ext cx="1657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336600"/>
                </a:solidFill>
              </a:rPr>
              <a:t>Quelles catégories ?</a:t>
            </a:r>
            <a:endParaRPr lang="fr-FR" sz="1100" b="1" dirty="0">
              <a:solidFill>
                <a:srgbClr val="3366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956376" y="2636912"/>
            <a:ext cx="936104" cy="2616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000099"/>
                </a:solidFill>
              </a:rPr>
              <a:t>n-1 :+ 3%</a:t>
            </a:r>
            <a:endParaRPr lang="fr-FR" sz="1100" b="1" dirty="0">
              <a:solidFill>
                <a:srgbClr val="00009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740352" y="40770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>
                <a:solidFill>
                  <a:schemeClr val="tx2">
                    <a:lumMod val="10000"/>
                  </a:schemeClr>
                </a:solidFill>
              </a:rPr>
              <a:t>Au 8/11/2021</a:t>
            </a:r>
            <a:endParaRPr lang="fr-FR" sz="7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75656" y="5013176"/>
          <a:ext cx="7272811" cy="1656184"/>
        </p:xfrm>
        <a:graphic>
          <a:graphicData uri="http://schemas.openxmlformats.org/drawingml/2006/table">
            <a:tbl>
              <a:tblPr/>
              <a:tblGrid>
                <a:gridCol w="2178021"/>
                <a:gridCol w="1018958"/>
                <a:gridCol w="1018958"/>
                <a:gridCol w="1018958"/>
                <a:gridCol w="1018958"/>
                <a:gridCol w="1018958"/>
              </a:tblGrid>
              <a:tr h="5044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Participations</a:t>
                      </a:r>
                    </a:p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Présents terrains/ licenciés</a:t>
                      </a:r>
                      <a:r>
                        <a:rPr lang="fr-FR" sz="11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/>
                      </a:r>
                      <a:br>
                        <a:rPr lang="fr-FR" sz="11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 </a:t>
                      </a:r>
                      <a:r>
                        <a:rPr lang="fr-FR" sz="11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2021-2022</a:t>
                      </a:r>
                      <a:endParaRPr lang="fr-FR" sz="1100" b="1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_12ans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_10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_8ans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_6ans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  <a:tr h="37146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participation</a:t>
                      </a:r>
                      <a:b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phase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366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participation </a:t>
                      </a:r>
                      <a:b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4054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participation Départemental </a:t>
                      </a:r>
                      <a:b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avril 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79512" y="1886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Black" pitchFamily="34" charset="0"/>
              </a:rPr>
              <a:t>Les effectifs licenciés </a:t>
            </a:r>
            <a:r>
              <a:rPr lang="fr-FR" b="1" dirty="0" err="1" smtClean="0">
                <a:latin typeface="Arial Black" pitchFamily="34" charset="0"/>
              </a:rPr>
              <a:t>EdR</a:t>
            </a:r>
            <a:r>
              <a:rPr lang="fr-FR" b="1" dirty="0" smtClean="0">
                <a:latin typeface="Arial Black" pitchFamily="34" charset="0"/>
              </a:rPr>
              <a:t> CD01 : -6 -8-10 -12</a:t>
            </a:r>
            <a:endParaRPr lang="fr-FR" b="1" dirty="0">
              <a:latin typeface="Arial Black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980728"/>
            <a:ext cx="87129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  </a:t>
            </a:r>
            <a:r>
              <a:rPr lang="fr-FR" b="1" dirty="0" smtClean="0">
                <a:solidFill>
                  <a:srgbClr val="FFFF00"/>
                </a:solidFill>
              </a:rPr>
              <a:t>Globalement : progression des effectifs </a:t>
            </a:r>
            <a:r>
              <a:rPr lang="fr-FR" b="1" dirty="0" err="1" smtClean="0">
                <a:solidFill>
                  <a:srgbClr val="FFFF00"/>
                </a:solidFill>
              </a:rPr>
              <a:t>EdR</a:t>
            </a:r>
            <a:r>
              <a:rPr lang="fr-FR" b="1" dirty="0" smtClean="0">
                <a:solidFill>
                  <a:srgbClr val="FFFF00"/>
                </a:solidFill>
              </a:rPr>
              <a:t> :</a:t>
            </a:r>
          </a:p>
          <a:p>
            <a:r>
              <a:rPr lang="fr-FR" sz="1200" dirty="0" smtClean="0"/>
              <a:t>                              n-1 (2020-2021 Non représentative </a:t>
            </a:r>
            <a:r>
              <a:rPr lang="fr-FR" sz="1200" dirty="0" err="1" smtClean="0"/>
              <a:t>Covid</a:t>
            </a:r>
            <a:r>
              <a:rPr lang="fr-FR" sz="1200" dirty="0" smtClean="0"/>
              <a:t>) : +3%    n-2 (2019-2020) : </a:t>
            </a:r>
            <a:r>
              <a:rPr lang="fr-FR" b="1" dirty="0" smtClean="0">
                <a:solidFill>
                  <a:srgbClr val="FFFF00"/>
                </a:solidFill>
              </a:rPr>
              <a:t>+12 %</a:t>
            </a:r>
            <a:endParaRPr lang="fr-FR" sz="1600" b="1" dirty="0" smtClean="0">
              <a:solidFill>
                <a:srgbClr val="FFFF00"/>
              </a:solidFill>
            </a:endParaRPr>
          </a:p>
          <a:p>
            <a:pPr lvl="1"/>
            <a:r>
              <a:rPr lang="fr-FR" sz="1200" b="1" dirty="0" smtClean="0">
                <a:solidFill>
                  <a:srgbClr val="FFC000"/>
                </a:solidFill>
              </a:rPr>
              <a:t>A noter : </a:t>
            </a:r>
            <a:r>
              <a:rPr lang="fr-FR" sz="1400" b="1" dirty="0" smtClean="0">
                <a:solidFill>
                  <a:srgbClr val="FFC000"/>
                </a:solidFill>
              </a:rPr>
              <a:t>Le taux de non retour</a:t>
            </a:r>
            <a:r>
              <a:rPr lang="fr-FR" sz="1200" dirty="0" smtClean="0"/>
              <a:t>,( licenciés non réinscrits la saison suivante) particulièrement </a:t>
            </a:r>
            <a:r>
              <a:rPr lang="fr-FR" sz="1400" b="1" dirty="0" smtClean="0"/>
              <a:t>haut</a:t>
            </a:r>
            <a:r>
              <a:rPr lang="fr-FR" sz="1200" dirty="0" smtClean="0"/>
              <a:t> : </a:t>
            </a:r>
            <a:r>
              <a:rPr lang="fr-FR" sz="1200" b="1" dirty="0" smtClean="0">
                <a:solidFill>
                  <a:srgbClr val="FFC000"/>
                </a:solidFill>
              </a:rPr>
              <a:t>plus de 25 %</a:t>
            </a:r>
          </a:p>
          <a:p>
            <a:pPr lvl="2"/>
            <a:r>
              <a:rPr lang="fr-FR" sz="1200" i="1" dirty="0" smtClean="0">
                <a:solidFill>
                  <a:srgbClr val="FFC000"/>
                </a:solidFill>
              </a:rPr>
              <a:t>Nous savons attirer en petites catégories… Nous sommes en difficultés pour fidéliser !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67544" y="21328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  </a:t>
            </a:r>
            <a:r>
              <a:rPr lang="fr-FR" b="1" dirty="0" smtClean="0">
                <a:solidFill>
                  <a:srgbClr val="FFFF00"/>
                </a:solidFill>
              </a:rPr>
              <a:t>Progression principalement en petites catégories (-6 -8 ans) :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7544" y="3717032"/>
            <a:ext cx="74168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FFFF00"/>
                </a:solidFill>
              </a:rPr>
              <a:t>  Taux de participation sur les plateaux </a:t>
            </a:r>
            <a:r>
              <a:rPr lang="fr-FR" b="1" dirty="0" err="1" smtClean="0">
                <a:solidFill>
                  <a:srgbClr val="FFFF00"/>
                </a:solidFill>
              </a:rPr>
              <a:t>EdR</a:t>
            </a:r>
            <a:r>
              <a:rPr lang="fr-FR" b="1" dirty="0" smtClean="0">
                <a:solidFill>
                  <a:srgbClr val="FFFF00"/>
                </a:solidFill>
              </a:rPr>
              <a:t> en régression</a:t>
            </a:r>
          </a:p>
          <a:p>
            <a:pPr lvl="2"/>
            <a:r>
              <a:rPr lang="fr-FR" sz="1600" dirty="0" smtClean="0">
                <a:solidFill>
                  <a:srgbClr val="FFFF00"/>
                </a:solidFill>
              </a:rPr>
              <a:t>En régression  / saisons passées</a:t>
            </a:r>
          </a:p>
          <a:p>
            <a:pPr lvl="2"/>
            <a:r>
              <a:rPr lang="fr-FR" sz="1600" dirty="0" smtClean="0">
                <a:solidFill>
                  <a:srgbClr val="FFFF00"/>
                </a:solidFill>
              </a:rPr>
              <a:t>En régression sur la saison</a:t>
            </a:r>
          </a:p>
          <a:p>
            <a:pPr lvl="3"/>
            <a:r>
              <a:rPr lang="fr-FR" dirty="0" smtClean="0"/>
              <a:t>       </a:t>
            </a:r>
            <a:r>
              <a:rPr lang="fr-FR" sz="1400" dirty="0" smtClean="0"/>
              <a:t>Pas d’explications pertinentes à ce jour</a:t>
            </a:r>
            <a:endParaRPr lang="fr-FR" dirty="0" smtClean="0"/>
          </a:p>
        </p:txBody>
      </p:sp>
      <p:sp>
        <p:nvSpPr>
          <p:cNvPr id="12" name="Flèche droite 11"/>
          <p:cNvSpPr/>
          <p:nvPr/>
        </p:nvSpPr>
        <p:spPr>
          <a:xfrm rot="2084617" flipV="1">
            <a:off x="3655857" y="6000602"/>
            <a:ext cx="504056" cy="227738"/>
          </a:xfrm>
          <a:prstGeom prst="right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084617" flipV="1">
            <a:off x="4663970" y="6000601"/>
            <a:ext cx="504056" cy="22773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2084617" flipV="1">
            <a:off x="5672081" y="6000602"/>
            <a:ext cx="504056" cy="22773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2084617" flipV="1">
            <a:off x="7760313" y="6000602"/>
            <a:ext cx="504056" cy="227738"/>
          </a:xfrm>
          <a:prstGeom prst="righ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1043608" y="2492896"/>
          <a:ext cx="5976664" cy="1052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6"/>
                <a:gridCol w="720078"/>
                <a:gridCol w="720080"/>
                <a:gridCol w="864096"/>
                <a:gridCol w="1080120"/>
                <a:gridCol w="936104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j-lt"/>
                        </a:rPr>
                        <a:t>Effectifs au 8/11/2021</a:t>
                      </a:r>
                      <a:endParaRPr lang="fr-FR" sz="1200" b="1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j-lt"/>
                        </a:rPr>
                        <a:t>_ 12 ans</a:t>
                      </a:r>
                      <a:endParaRPr lang="fr-FR" sz="1200" b="1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+mj-lt"/>
                        </a:rPr>
                        <a:t>_ 10 ans</a:t>
                      </a:r>
                    </a:p>
                  </a:txBody>
                  <a:tcPr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+mj-lt"/>
                        </a:rPr>
                        <a:t>_ 8 ans</a:t>
                      </a:r>
                    </a:p>
                  </a:txBody>
                  <a:tcPr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latin typeface="+mj-lt"/>
                        </a:rPr>
                        <a:t>_ 6 ans</a:t>
                      </a:r>
                    </a:p>
                  </a:txBody>
                  <a:tcPr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j-lt"/>
                        </a:rPr>
                        <a:t>Global</a:t>
                      </a:r>
                      <a:endParaRPr lang="fr-FR" sz="1200" b="1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j-lt"/>
                        </a:rPr>
                        <a:t>Licenciés</a:t>
                      </a:r>
                      <a:r>
                        <a:rPr lang="fr-FR" sz="1200" b="1" baseline="0" dirty="0" smtClean="0">
                          <a:latin typeface="+mj-lt"/>
                        </a:rPr>
                        <a:t> </a:t>
                      </a:r>
                      <a:r>
                        <a:rPr lang="fr-FR" sz="1200" b="1" dirty="0" smtClean="0">
                          <a:latin typeface="+mj-lt"/>
                        </a:rPr>
                        <a:t>2021-2022</a:t>
                      </a:r>
                      <a:endParaRPr lang="fr-F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379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355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339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222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1293</a:t>
                      </a:r>
                      <a:endParaRPr lang="fr-FR" sz="1600" b="1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+mj-lt"/>
                        </a:rPr>
                        <a:t>n-2 </a:t>
                      </a:r>
                      <a:r>
                        <a:rPr lang="fr-FR" sz="1200" b="1" baseline="0" dirty="0" smtClean="0">
                          <a:latin typeface="+mj-lt"/>
                        </a:rPr>
                        <a:t> </a:t>
                      </a:r>
                      <a:r>
                        <a:rPr lang="fr-FR" sz="1200" b="1" dirty="0" smtClean="0">
                          <a:latin typeface="+mj-lt"/>
                        </a:rPr>
                        <a:t>2019-2020 *</a:t>
                      </a:r>
                      <a:endParaRPr lang="fr-F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+1%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+7%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+11%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+mj-lt"/>
                        </a:rPr>
                        <a:t>+69%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latin typeface="+mj-lt"/>
                        </a:rPr>
                        <a:t>+ 12%</a:t>
                      </a:r>
                      <a:endParaRPr lang="fr-FR" sz="1600" b="1" dirty="0"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8" name="Flèche droite 17"/>
          <p:cNvSpPr/>
          <p:nvPr/>
        </p:nvSpPr>
        <p:spPr>
          <a:xfrm rot="2084617" flipV="1">
            <a:off x="6752202" y="6000602"/>
            <a:ext cx="504056" cy="227738"/>
          </a:xfrm>
          <a:prstGeom prst="right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043608" y="3501008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* 2020-2021 COVID,  saison non représentative</a:t>
            </a:r>
            <a:endParaRPr lang="fr-FR" sz="9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251520" y="116632"/>
            <a:ext cx="5364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28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Les faits notoires sportifs</a:t>
            </a:r>
          </a:p>
          <a:p>
            <a:pPr algn="ctr" eaLnBrk="0" hangingPunct="0"/>
            <a:r>
              <a:rPr lang="fr-FR" sz="28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2021-2022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Commission </a:t>
            </a:r>
            <a:r>
              <a:rPr lang="fr-FR" sz="1100" b="1" dirty="0" err="1" smtClean="0"/>
              <a:t>EdR</a:t>
            </a:r>
            <a:r>
              <a:rPr lang="fr-FR" sz="1100" b="1" dirty="0" smtClean="0"/>
              <a:t> CD01</a:t>
            </a:r>
          </a:p>
          <a:p>
            <a:pPr algn="ctr"/>
            <a:r>
              <a:rPr lang="fr-FR" sz="1100" b="1" dirty="0" smtClean="0"/>
              <a:t>Viriat  06 Juillet 2022</a:t>
            </a:r>
            <a:endParaRPr lang="fr-FR" sz="1100" b="1" dirty="0"/>
          </a:p>
        </p:txBody>
      </p:sp>
      <p:grpSp>
        <p:nvGrpSpPr>
          <p:cNvPr id="19" name="Groupe 18"/>
          <p:cNvGrpSpPr/>
          <p:nvPr/>
        </p:nvGrpSpPr>
        <p:grpSpPr>
          <a:xfrm>
            <a:off x="179512" y="1196752"/>
            <a:ext cx="8568952" cy="944815"/>
            <a:chOff x="395536" y="1772816"/>
            <a:chExt cx="8568952" cy="944815"/>
          </a:xfrm>
        </p:grpSpPr>
        <p:sp>
          <p:nvSpPr>
            <p:cNvPr id="9" name="Rectangle 3"/>
            <p:cNvSpPr txBox="1">
              <a:spLocks/>
            </p:cNvSpPr>
            <p:nvPr/>
          </p:nvSpPr>
          <p:spPr>
            <a:xfrm>
              <a:off x="395536" y="1772816"/>
              <a:ext cx="5940152" cy="432048"/>
            </a:xfrm>
            <a:prstGeom prst="rect">
              <a:avLst/>
            </a:prstGeom>
          </p:spPr>
          <p:txBody>
            <a:bodyPr vert="horz" anchor="b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7500000"/>
                </a:lightRig>
              </a:scene3d>
              <a:sp3d contourW="6350" prstMaterial="metal">
                <a:bevelT w="13081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>
              <a:extLst/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lang="fr-FR" sz="2800" b="1" spc="-150" dirty="0" smtClean="0">
                  <a:ln/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  </a:t>
              </a:r>
              <a:r>
                <a:rPr kumimoji="0" lang="fr-FR" sz="2800" b="1" i="0" u="none" strike="noStrike" kern="1200" cap="none" spc="-150" normalizeH="0" baseline="0" noProof="0" dirty="0" smtClean="0">
                  <a:ln/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Contexte</a:t>
              </a:r>
              <a:r>
                <a:rPr kumimoji="0" lang="fr-FR" sz="2800" b="1" i="0" u="none" strike="noStrike" kern="1200" cap="none" spc="-150" normalizeH="0" noProof="0" dirty="0" smtClean="0">
                  <a:ln/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COVID-19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560" y="2132856"/>
              <a:ext cx="83529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 Phase 1  et  début  phase 2 organisés dans un contexte de COVID…</a:t>
              </a:r>
            </a:p>
            <a:p>
              <a:pPr lvl="0"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Tour 1 phase 2 reporté cause nombreux cas contacts dans tous les </a:t>
              </a:r>
              <a:r>
                <a:rPr lang="fr-FR" sz="1600" dirty="0" err="1" smtClean="0">
                  <a:cs typeface="Times New Roman" pitchFamily="18" charset="0"/>
                </a:rPr>
                <a:t>EdR</a:t>
              </a:r>
              <a:r>
                <a:rPr lang="fr-FR" sz="1600" dirty="0" smtClean="0">
                  <a:cs typeface="Times New Roman" pitchFamily="18" charset="0"/>
                </a:rPr>
                <a:t>… 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79512" y="2204864"/>
            <a:ext cx="8496944" cy="2168951"/>
            <a:chOff x="467544" y="3068960"/>
            <a:chExt cx="8496944" cy="2168951"/>
          </a:xfrm>
        </p:grpSpPr>
        <p:sp>
          <p:nvSpPr>
            <p:cNvPr id="15" name="Rectangle 3"/>
            <p:cNvSpPr txBox="1">
              <a:spLocks/>
            </p:cNvSpPr>
            <p:nvPr/>
          </p:nvSpPr>
          <p:spPr>
            <a:xfrm>
              <a:off x="467544" y="3068960"/>
              <a:ext cx="5940152" cy="432048"/>
            </a:xfrm>
            <a:prstGeom prst="rect">
              <a:avLst/>
            </a:prstGeom>
          </p:spPr>
          <p:txBody>
            <a:bodyPr vert="horz" anchor="b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7500000"/>
                </a:lightRig>
              </a:scene3d>
              <a:sp3d contourW="6350" prstMaterial="metal">
                <a:bevelT w="13081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>
              <a:extLst/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lang="fr-FR" sz="2800" b="1" spc="-150" dirty="0" smtClean="0">
                  <a:ln/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  Organisations sportives </a:t>
              </a:r>
              <a:r>
                <a:rPr lang="fr-FR" sz="2800" b="1" spc="-150" dirty="0" err="1" smtClean="0">
                  <a:ln/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EdR</a:t>
              </a:r>
              <a:r>
                <a:rPr lang="fr-FR" sz="2800" b="1" spc="-150" dirty="0" smtClean="0">
                  <a:ln/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 CD01</a:t>
              </a:r>
              <a:endParaRPr kumimoji="0" lang="fr-FR" sz="2800" b="1" i="0" u="none" strike="noStrike" kern="1200" cap="none" spc="-150" normalizeH="0" noProof="0" dirty="0" smtClean="0">
                <a:ln/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1560" y="3429000"/>
              <a:ext cx="741682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 Phase 1  en 4 tours -6 -8 -10 -12 </a:t>
              </a:r>
              <a:r>
                <a:rPr lang="fr-FR" sz="1600" dirty="0" smtClean="0">
                  <a:solidFill>
                    <a:srgbClr val="FFFF00"/>
                  </a:solidFill>
                  <a:cs typeface="Times New Roman" pitchFamily="18" charset="0"/>
                </a:rPr>
                <a:t>: </a:t>
              </a:r>
              <a:r>
                <a:rPr lang="fr-FR" sz="1600" b="1" dirty="0" smtClean="0">
                  <a:solidFill>
                    <a:srgbClr val="FFFF00"/>
                  </a:solidFill>
                  <a:cs typeface="Times New Roman" pitchFamily="18" charset="0"/>
                </a:rPr>
                <a:t>60 plateaux organisés </a:t>
              </a:r>
              <a:r>
                <a:rPr lang="fr-FR" sz="1600" dirty="0" smtClean="0">
                  <a:cs typeface="Times New Roman" pitchFamily="18" charset="0"/>
                </a:rPr>
                <a:t>/ 70 programmés</a:t>
              </a:r>
            </a:p>
            <a:p>
              <a:pPr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 Phase 2  en 4 tours -6 -8 -10 -12 : </a:t>
              </a:r>
              <a:r>
                <a:rPr lang="fr-FR" sz="1600" b="1" dirty="0" smtClean="0">
                  <a:solidFill>
                    <a:srgbClr val="FFFF00"/>
                  </a:solidFill>
                  <a:cs typeface="Times New Roman" pitchFamily="18" charset="0"/>
                </a:rPr>
                <a:t>44 plateaux organisés </a:t>
              </a:r>
              <a:r>
                <a:rPr lang="fr-FR" sz="1600" dirty="0" smtClean="0">
                  <a:cs typeface="Times New Roman" pitchFamily="18" charset="0"/>
                </a:rPr>
                <a:t>/ 46 programmés</a:t>
              </a:r>
            </a:p>
            <a:p>
              <a:pPr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 Rassemblement départemental</a:t>
              </a:r>
            </a:p>
            <a:p>
              <a:pPr lvl="2" fontAlgn="auto">
                <a:spcAft>
                  <a:spcPts val="0"/>
                </a:spcAft>
                <a:defRPr/>
              </a:pPr>
              <a:r>
                <a:rPr lang="fr-FR" sz="1400" dirty="0" smtClean="0">
                  <a:cs typeface="Times New Roman" pitchFamily="18" charset="0"/>
                </a:rPr>
                <a:t>-6ans nouvelle formule sur la journée :Matches le matin jeux l’</a:t>
              </a:r>
              <a:r>
                <a:rPr lang="fr-FR" sz="1400" dirty="0" err="1" smtClean="0">
                  <a:cs typeface="Times New Roman" pitchFamily="18" charset="0"/>
                </a:rPr>
                <a:t>apm</a:t>
              </a:r>
              <a:r>
                <a:rPr lang="fr-FR" sz="1400" dirty="0" smtClean="0">
                  <a:cs typeface="Times New Roman" pitchFamily="18" charset="0"/>
                </a:rPr>
                <a:t>   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560" y="4653136"/>
              <a:ext cx="83529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 5 tournois sur invitation : Val de Saône Pt de </a:t>
              </a:r>
              <a:r>
                <a:rPr lang="fr-FR" sz="1600" dirty="0" err="1" smtClean="0">
                  <a:cs typeface="Times New Roman" pitchFamily="18" charset="0"/>
                </a:rPr>
                <a:t>Veyle</a:t>
              </a:r>
              <a:r>
                <a:rPr lang="fr-FR" sz="1600" dirty="0" smtClean="0">
                  <a:cs typeface="Times New Roman" pitchFamily="18" charset="0"/>
                </a:rPr>
                <a:t> – Muguet Meximieux – Marc </a:t>
              </a:r>
              <a:r>
                <a:rPr lang="fr-FR" sz="1600" dirty="0" err="1" smtClean="0">
                  <a:cs typeface="Times New Roman" pitchFamily="18" charset="0"/>
                </a:rPr>
                <a:t>Rémond</a:t>
              </a:r>
              <a:r>
                <a:rPr lang="fr-FR" sz="1600" dirty="0" smtClean="0">
                  <a:cs typeface="Times New Roman" pitchFamily="18" charset="0"/>
                </a:rPr>
                <a:t> </a:t>
              </a:r>
              <a:r>
                <a:rPr lang="fr-FR" sz="1600" dirty="0" err="1" smtClean="0">
                  <a:cs typeface="Times New Roman" pitchFamily="18" charset="0"/>
                </a:rPr>
                <a:t>Ambérieu</a:t>
              </a:r>
              <a:r>
                <a:rPr lang="fr-FR" sz="1600" dirty="0" smtClean="0">
                  <a:cs typeface="Times New Roman" pitchFamily="18" charset="0"/>
                </a:rPr>
                <a:t> -  </a:t>
              </a:r>
              <a:r>
                <a:rPr lang="fr-FR" sz="1600" dirty="0" err="1" smtClean="0">
                  <a:cs typeface="Times New Roman" pitchFamily="18" charset="0"/>
                </a:rPr>
                <a:t>Pomathios</a:t>
              </a:r>
              <a:r>
                <a:rPr lang="fr-FR" sz="1600" dirty="0" smtClean="0">
                  <a:cs typeface="Times New Roman" pitchFamily="18" charset="0"/>
                </a:rPr>
                <a:t> Bourg USB – </a:t>
              </a:r>
              <a:r>
                <a:rPr lang="fr-FR" sz="1600" dirty="0" err="1" smtClean="0">
                  <a:cs typeface="Times New Roman" pitchFamily="18" charset="0"/>
                </a:rPr>
                <a:t>Sainvoirin</a:t>
              </a:r>
              <a:r>
                <a:rPr lang="fr-FR" sz="1600" dirty="0" smtClean="0">
                  <a:cs typeface="Times New Roman" pitchFamily="18" charset="0"/>
                </a:rPr>
                <a:t> Oyonnax 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179512" y="4437112"/>
            <a:ext cx="8064896" cy="864096"/>
            <a:chOff x="539552" y="5085184"/>
            <a:chExt cx="8064896" cy="944815"/>
          </a:xfrm>
        </p:grpSpPr>
        <p:sp>
          <p:nvSpPr>
            <p:cNvPr id="21" name="Rectangle 20"/>
            <p:cNvSpPr/>
            <p:nvPr/>
          </p:nvSpPr>
          <p:spPr>
            <a:xfrm>
              <a:off x="539552" y="5445224"/>
              <a:ext cx="80648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fontAlgn="auto">
                <a:spcAft>
                  <a:spcPts val="0"/>
                </a:spcAft>
                <a:defRPr/>
              </a:pPr>
              <a:r>
                <a:rPr lang="fr-FR" sz="1600" dirty="0" smtClean="0">
                  <a:cs typeface="Times New Roman" pitchFamily="18" charset="0"/>
                </a:rPr>
                <a:t>4 dossiers Renouvellement : Bugey ; Gex ; Hte Bresse  ; Nantua ; </a:t>
              </a:r>
            </a:p>
            <a:p>
              <a:pPr lvl="1" fontAlgn="auto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cs typeface="Times New Roman" pitchFamily="18" charset="0"/>
                </a:rPr>
                <a:t> 3 dossiers visites des 2 ans :  Bellegarde ; Bourg USB PA ; Viriat</a:t>
              </a:r>
            </a:p>
          </p:txBody>
        </p:sp>
        <p:sp>
          <p:nvSpPr>
            <p:cNvPr id="22" name="Rectangle 3"/>
            <p:cNvSpPr txBox="1">
              <a:spLocks/>
            </p:cNvSpPr>
            <p:nvPr/>
          </p:nvSpPr>
          <p:spPr>
            <a:xfrm>
              <a:off x="683568" y="5085184"/>
              <a:ext cx="2232248" cy="504056"/>
            </a:xfrm>
            <a:prstGeom prst="rect">
              <a:avLst/>
            </a:prstGeom>
          </p:spPr>
          <p:txBody>
            <a:bodyPr vert="horz" anchor="b">
              <a:noAutofit/>
              <a:scene3d>
                <a:camera prst="orthographicFront">
                  <a:rot lat="0" lon="0" rev="0"/>
                </a:camera>
                <a:lightRig rig="contrasting" dir="t">
                  <a:rot lat="0" lon="0" rev="7500000"/>
                </a:lightRig>
              </a:scene3d>
              <a:sp3d contourW="6350" prstMaterial="metal">
                <a:bevelT w="13081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>
              <a:extLst/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Char char="v"/>
                <a:tabLst/>
                <a:defRPr/>
              </a:pPr>
              <a:r>
                <a:rPr lang="fr-FR" sz="2800" b="1" spc="-150" noProof="0" dirty="0" smtClean="0">
                  <a:ln/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 Labellisation</a:t>
              </a:r>
              <a:endParaRPr kumimoji="0" lang="fr-FR" sz="2800" b="1" i="0" u="none" strike="noStrike" kern="1200" cap="none" spc="-150" normalizeH="0" baseline="0" noProof="0" dirty="0" smtClean="0">
                <a:ln/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6" name="Rectangle 3"/>
          <p:cNvSpPr txBox="1">
            <a:spLocks/>
          </p:cNvSpPr>
          <p:nvPr/>
        </p:nvSpPr>
        <p:spPr>
          <a:xfrm>
            <a:off x="251520" y="5517232"/>
            <a:ext cx="7776864" cy="122413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fr-FR" sz="2800" b="1" spc="-150" noProof="0" dirty="0" smtClean="0">
                <a:ln/>
                <a:solidFill>
                  <a:srgbClr val="FFFF00"/>
                </a:solidFill>
                <a:latin typeface="+mj-lt"/>
                <a:ea typeface="+mj-ea"/>
                <a:cs typeface="+mj-cs"/>
              </a:rPr>
              <a:t> Ateliers CN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spc="-150" dirty="0" smtClean="0">
                <a:ln/>
                <a:latin typeface="Arial" pitchFamily="34" charset="0"/>
                <a:ea typeface="+mj-ea"/>
                <a:cs typeface="Arial" pitchFamily="34" charset="0"/>
              </a:rPr>
              <a:t>Initiatives CTC : Regroupements des éducateurs /accompagnateurs sur des thèmes touchant à l’organisation, fonctionnement des </a:t>
            </a:r>
            <a:r>
              <a:rPr lang="fr-FR" sz="1600" spc="-150" dirty="0" err="1" smtClean="0">
                <a:ln/>
                <a:latin typeface="Arial" pitchFamily="34" charset="0"/>
                <a:ea typeface="+mj-ea"/>
                <a:cs typeface="Arial" pitchFamily="34" charset="0"/>
              </a:rPr>
              <a:t>EdR</a:t>
            </a:r>
            <a:r>
              <a:rPr lang="fr-FR" sz="1600" spc="-150" dirty="0" smtClean="0">
                <a:ln/>
                <a:latin typeface="Arial" pitchFamily="34" charset="0"/>
                <a:ea typeface="+mj-ea"/>
                <a:cs typeface="Arial" pitchFamily="34" charset="0"/>
              </a:rPr>
              <a:t>, animés par les CTC</a:t>
            </a:r>
            <a:endParaRPr lang="fr-FR" sz="1600" spc="-150" noProof="0" dirty="0" smtClean="0">
              <a:ln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800" b="1" i="0" u="none" strike="noStrike" kern="1200" cap="none" spc="-150" normalizeH="0" baseline="0" noProof="0" dirty="0" smtClean="0">
              <a:ln/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us-titre 2"/>
          <p:cNvSpPr txBox="1">
            <a:spLocks/>
          </p:cNvSpPr>
          <p:nvPr/>
        </p:nvSpPr>
        <p:spPr bwMode="auto">
          <a:xfrm>
            <a:off x="1241965" y="412737"/>
            <a:ext cx="5560080" cy="147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Saison </a:t>
            </a:r>
          </a:p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</a:rPr>
              <a:t>2021-2022</a:t>
            </a:r>
          </a:p>
          <a:p>
            <a:pPr marL="0" marR="4572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fr-F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Terminée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79704" y="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Commission </a:t>
            </a:r>
            <a:r>
              <a:rPr lang="fr-FR" sz="1100" dirty="0" err="1" smtClean="0"/>
              <a:t>EdR</a:t>
            </a:r>
            <a:r>
              <a:rPr lang="fr-FR" sz="1100" dirty="0" smtClean="0"/>
              <a:t> CD01</a:t>
            </a:r>
          </a:p>
          <a:p>
            <a:pPr algn="ctr"/>
            <a:r>
              <a:rPr lang="fr-FR" sz="1100" dirty="0" smtClean="0"/>
              <a:t>Viriat  06 Juillet 2022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3568" y="2564904"/>
            <a:ext cx="2664296" cy="83099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MERCI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 à chacun des membres de la commission </a:t>
            </a:r>
            <a:r>
              <a:rPr lang="fr-FR" sz="1200" b="1" dirty="0" err="1" smtClean="0">
                <a:solidFill>
                  <a:srgbClr val="FF0000"/>
                </a:solidFill>
              </a:rPr>
              <a:t>EdR</a:t>
            </a:r>
            <a:r>
              <a:rPr lang="fr-FR" sz="1200" b="1" dirty="0" smtClean="0">
                <a:solidFill>
                  <a:srgbClr val="FF0000"/>
                </a:solidFill>
              </a:rPr>
              <a:t> CD01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et élus du CD01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635896" y="2564904"/>
            <a:ext cx="2088232" cy="83099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MERCI à nos 3 CTC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Jonathan </a:t>
            </a:r>
            <a:r>
              <a:rPr lang="fr-FR" sz="1200" b="1" dirty="0" err="1" smtClean="0">
                <a:solidFill>
                  <a:srgbClr val="FF0000"/>
                </a:solidFill>
              </a:rPr>
              <a:t>Niess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Stéphane </a:t>
            </a:r>
            <a:r>
              <a:rPr lang="fr-FR" sz="1200" b="1" dirty="0" err="1" smtClean="0">
                <a:solidFill>
                  <a:srgbClr val="FF0000"/>
                </a:solidFill>
              </a:rPr>
              <a:t>Boissy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Eric </a:t>
            </a:r>
            <a:r>
              <a:rPr lang="fr-FR" sz="1200" b="1" dirty="0" err="1" smtClean="0">
                <a:solidFill>
                  <a:srgbClr val="FF0000"/>
                </a:solidFill>
              </a:rPr>
              <a:t>Ducollomb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12160" y="2564904"/>
            <a:ext cx="2664296" cy="64633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MERCI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 à Clément Vidal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CTD 01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4355976" y="3573016"/>
            <a:ext cx="720080" cy="360040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995936" y="4005064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rgbClr val="FFC000"/>
                </a:solidFill>
              </a:rPr>
              <a:t>Arrêts, mutations…</a:t>
            </a:r>
          </a:p>
          <a:p>
            <a:pPr algn="ctr"/>
            <a:r>
              <a:rPr lang="fr-FR" sz="1400" i="1" dirty="0" smtClean="0">
                <a:solidFill>
                  <a:srgbClr val="FFC000"/>
                </a:solidFill>
              </a:rPr>
              <a:t> fin juin 2022</a:t>
            </a:r>
            <a:endParaRPr lang="fr-FR" sz="1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17740</TotalTime>
  <Words>2904</Words>
  <Application>Microsoft Office PowerPoint</Application>
  <PresentationFormat>Affichage à l'écran (4:3)</PresentationFormat>
  <Paragraphs>605</Paragraphs>
  <Slides>24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Débit</vt:lpstr>
      <vt:lpstr>   CD01 EdR  Commission EdR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   CD01 EdR  Commission EdR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Equipe U15</dc:title>
  <dc:creator>Admin</dc:creator>
  <cp:lastModifiedBy>Michel REGNAULT</cp:lastModifiedBy>
  <cp:revision>1178</cp:revision>
  <dcterms:created xsi:type="dcterms:W3CDTF">2014-06-30T11:44:04Z</dcterms:created>
  <dcterms:modified xsi:type="dcterms:W3CDTF">2022-07-12T09:57:39Z</dcterms:modified>
</cp:coreProperties>
</file>