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345" r:id="rId2"/>
    <p:sldId id="346" r:id="rId3"/>
    <p:sldId id="493" r:id="rId4"/>
    <p:sldId id="417" r:id="rId5"/>
    <p:sldId id="494" r:id="rId6"/>
    <p:sldId id="496" r:id="rId7"/>
    <p:sldId id="497" r:id="rId8"/>
    <p:sldId id="508" r:id="rId9"/>
    <p:sldId id="495" r:id="rId10"/>
    <p:sldId id="484" r:id="rId11"/>
    <p:sldId id="432" r:id="rId12"/>
    <p:sldId id="485" r:id="rId13"/>
    <p:sldId id="486" r:id="rId14"/>
    <p:sldId id="500" r:id="rId15"/>
    <p:sldId id="499" r:id="rId16"/>
    <p:sldId id="472" r:id="rId17"/>
    <p:sldId id="471" r:id="rId18"/>
    <p:sldId id="437" r:id="rId19"/>
    <p:sldId id="476" r:id="rId20"/>
    <p:sldId id="455" r:id="rId21"/>
    <p:sldId id="502" r:id="rId22"/>
    <p:sldId id="438" r:id="rId23"/>
    <p:sldId id="503" r:id="rId24"/>
    <p:sldId id="504" r:id="rId25"/>
    <p:sldId id="456" r:id="rId26"/>
    <p:sldId id="505" r:id="rId27"/>
    <p:sldId id="507" r:id="rId28"/>
    <p:sldId id="506" r:id="rId29"/>
    <p:sldId id="369" r:id="rId3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FF3300"/>
    <a:srgbClr val="336600"/>
    <a:srgbClr val="FF9933"/>
    <a:srgbClr val="003300"/>
    <a:srgbClr val="FFCCFF"/>
    <a:srgbClr val="FFCC99"/>
    <a:srgbClr val="FFFF66"/>
    <a:srgbClr val="FF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864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5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D9098B-0EC6-4C9E-A3AF-AEDADE4A378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E7338B-D1AA-4ED2-8794-EB18E1E83297}">
      <dgm:prSet phldrT="[Texte]" custT="1"/>
      <dgm:spPr>
        <a:solidFill>
          <a:schemeClr val="tx2">
            <a:lumMod val="10000"/>
          </a:schemeClr>
        </a:solidFill>
      </dgm:spPr>
      <dgm:t>
        <a:bodyPr/>
        <a:lstStyle/>
        <a:p>
          <a:r>
            <a:rPr lang="fr-FR" sz="1800" b="1" dirty="0">
              <a:solidFill>
                <a:srgbClr val="FFFF00"/>
              </a:solidFill>
            </a:rPr>
            <a:t>Responsable</a:t>
          </a:r>
        </a:p>
        <a:p>
          <a:r>
            <a:rPr lang="fr-FR" sz="1800" b="1" dirty="0">
              <a:solidFill>
                <a:schemeClr val="tx1"/>
              </a:solidFill>
            </a:rPr>
            <a:t>Michel REGNAULT </a:t>
          </a:r>
          <a:r>
            <a:rPr lang="fr-FR" sz="1600" b="1" dirty="0">
              <a:solidFill>
                <a:schemeClr val="tx1"/>
              </a:solidFill>
            </a:rPr>
            <a:t>(Elu CD01)</a:t>
          </a:r>
        </a:p>
      </dgm:t>
    </dgm:pt>
    <dgm:pt modelId="{AB18FEF5-C420-49FE-B195-C318FBEBEE22}" type="parTrans" cxnId="{804344FC-A3AE-4A86-8E60-030559485C48}">
      <dgm:prSet/>
      <dgm:spPr/>
      <dgm:t>
        <a:bodyPr/>
        <a:lstStyle/>
        <a:p>
          <a:endParaRPr lang="fr-FR"/>
        </a:p>
      </dgm:t>
    </dgm:pt>
    <dgm:pt modelId="{DFF4A22E-7FF2-4712-A1A5-5977BEA5DF47}" type="sibTrans" cxnId="{804344FC-A3AE-4A86-8E60-030559485C48}">
      <dgm:prSet/>
      <dgm:spPr/>
      <dgm:t>
        <a:bodyPr/>
        <a:lstStyle/>
        <a:p>
          <a:endParaRPr lang="fr-FR"/>
        </a:p>
      </dgm:t>
    </dgm:pt>
    <dgm:pt modelId="{57131B59-0265-4B23-A9C2-38D346C38E8A}">
      <dgm:prSet phldrT="[Texte]" custT="1"/>
      <dgm:spPr>
        <a:solidFill>
          <a:schemeClr val="tx2">
            <a:lumMod val="10000"/>
          </a:schemeClr>
        </a:solidFill>
      </dgm:spPr>
      <dgm:t>
        <a:bodyPr anchor="t"/>
        <a:lstStyle/>
        <a:p>
          <a:pPr algn="ctr"/>
          <a:r>
            <a:rPr lang="fr-FR" sz="1800" b="1" dirty="0">
              <a:solidFill>
                <a:srgbClr val="FFFF00"/>
              </a:solidFill>
            </a:rPr>
            <a:t>Membres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Christian BREVET (Viriat)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Didier HUMBERT (Bugey) 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Gilles GROCHOWSKI (Bellegarde)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Gabriel LIGNIERES (</a:t>
          </a:r>
          <a:r>
            <a:rPr lang="fr-FR" sz="1400" b="1" dirty="0" err="1">
              <a:solidFill>
                <a:schemeClr val="tx1"/>
              </a:solidFill>
            </a:rPr>
            <a:t>Servette</a:t>
          </a:r>
          <a:r>
            <a:rPr lang="fr-FR" sz="1400" b="1" dirty="0">
              <a:solidFill>
                <a:schemeClr val="tx1"/>
              </a:solidFill>
            </a:rPr>
            <a:t> Genève)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Florent PONCET (Bourg SAB)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Alice BURTIN (St Amour)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Pierrick MALLET (Oyonnax)</a:t>
          </a:r>
        </a:p>
        <a:p>
          <a:pPr algn="ctr"/>
          <a:r>
            <a:rPr lang="fr-FR" sz="1400" b="1" dirty="0">
              <a:solidFill>
                <a:schemeClr val="tx1"/>
              </a:solidFill>
            </a:rPr>
            <a:t>…</a:t>
          </a:r>
          <a:endParaRPr lang="fr-FR" sz="1400" b="1" dirty="0">
            <a:solidFill>
              <a:srgbClr val="FFFF00"/>
            </a:solidFill>
          </a:endParaRPr>
        </a:p>
        <a:p>
          <a:pPr algn="ctr"/>
          <a:endParaRPr lang="fr-FR" sz="1400" b="1" dirty="0">
            <a:solidFill>
              <a:srgbClr val="FFFF00"/>
            </a:solidFill>
          </a:endParaRPr>
        </a:p>
      </dgm:t>
    </dgm:pt>
    <dgm:pt modelId="{A7469419-9571-4571-9163-0592B6BF1113}" type="parTrans" cxnId="{A95D7DEF-F366-4AC4-8586-C51DF1718994}">
      <dgm:prSet/>
      <dgm:spPr>
        <a:ln>
          <a:solidFill>
            <a:schemeClr val="tx2"/>
          </a:solidFill>
        </a:ln>
      </dgm:spPr>
      <dgm:t>
        <a:bodyPr/>
        <a:lstStyle/>
        <a:p>
          <a:endParaRPr lang="fr-FR"/>
        </a:p>
      </dgm:t>
    </dgm:pt>
    <dgm:pt modelId="{FBA88D83-8602-40BE-B989-2AE6BE6C2806}" type="sibTrans" cxnId="{A95D7DEF-F366-4AC4-8586-C51DF1718994}">
      <dgm:prSet/>
      <dgm:spPr/>
      <dgm:t>
        <a:bodyPr/>
        <a:lstStyle/>
        <a:p>
          <a:endParaRPr lang="fr-FR"/>
        </a:p>
      </dgm:t>
    </dgm:pt>
    <dgm:pt modelId="{EFC40748-C373-4A5C-99FB-509F9B9A71B8}" type="pres">
      <dgm:prSet presAssocID="{ABD9098B-0EC6-4C9E-A3AF-AEDADE4A378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1B015D5-1601-4AEE-BBAE-E908DAAA7321}" type="pres">
      <dgm:prSet presAssocID="{ABD9098B-0EC6-4C9E-A3AF-AEDADE4A3782}" presName="hierFlow" presStyleCnt="0"/>
      <dgm:spPr/>
    </dgm:pt>
    <dgm:pt modelId="{F47C6C9E-E408-4531-8952-B4F4E5257967}" type="pres">
      <dgm:prSet presAssocID="{ABD9098B-0EC6-4C9E-A3AF-AEDADE4A378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DE78B27-B7A9-4ED2-8397-E23C9D03D451}" type="pres">
      <dgm:prSet presAssocID="{18E7338B-D1AA-4ED2-8794-EB18E1E83297}" presName="Name14" presStyleCnt="0"/>
      <dgm:spPr/>
    </dgm:pt>
    <dgm:pt modelId="{3C9629BD-F5F3-43B2-B030-58B2952BB3FE}" type="pres">
      <dgm:prSet presAssocID="{18E7338B-D1AA-4ED2-8794-EB18E1E83297}" presName="level1Shape" presStyleLbl="node0" presStyleIdx="0" presStyleCnt="1" custScaleX="83461" custScaleY="43692" custLinFactNeighborX="-10257" custLinFactNeighborY="1861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8C8AFC7-6C49-4444-AB52-485CE9A2A079}" type="pres">
      <dgm:prSet presAssocID="{18E7338B-D1AA-4ED2-8794-EB18E1E83297}" presName="hierChild2" presStyleCnt="0"/>
      <dgm:spPr/>
    </dgm:pt>
    <dgm:pt modelId="{6869290E-0079-4E33-9111-3EDAF6A1D919}" type="pres">
      <dgm:prSet presAssocID="{A7469419-9571-4571-9163-0592B6BF1113}" presName="Name19" presStyleLbl="parChTrans1D2" presStyleIdx="0" presStyleCnt="1"/>
      <dgm:spPr/>
      <dgm:t>
        <a:bodyPr/>
        <a:lstStyle/>
        <a:p>
          <a:endParaRPr lang="fr-FR"/>
        </a:p>
      </dgm:t>
    </dgm:pt>
    <dgm:pt modelId="{26CDC0E8-D5D1-461D-A083-6DF8A065441A}" type="pres">
      <dgm:prSet presAssocID="{57131B59-0265-4B23-A9C2-38D346C38E8A}" presName="Name21" presStyleCnt="0"/>
      <dgm:spPr/>
    </dgm:pt>
    <dgm:pt modelId="{962DE80C-EA03-4BFC-80D2-FA0D4FD30685}" type="pres">
      <dgm:prSet presAssocID="{57131B59-0265-4B23-A9C2-38D346C38E8A}" presName="level2Shape" presStyleLbl="node2" presStyleIdx="0" presStyleCnt="1" custScaleX="109904" custScaleY="114905" custLinFactNeighborX="-10331" custLinFactNeighborY="-16536"/>
      <dgm:spPr/>
      <dgm:t>
        <a:bodyPr/>
        <a:lstStyle/>
        <a:p>
          <a:endParaRPr lang="fr-FR"/>
        </a:p>
      </dgm:t>
    </dgm:pt>
    <dgm:pt modelId="{77B0F08B-6B7E-47C2-9BC8-5F038D9B0EB9}" type="pres">
      <dgm:prSet presAssocID="{57131B59-0265-4B23-A9C2-38D346C38E8A}" presName="hierChild3" presStyleCnt="0"/>
      <dgm:spPr/>
    </dgm:pt>
    <dgm:pt modelId="{0781E13B-E0ED-418B-953A-A932E1FEEADA}" type="pres">
      <dgm:prSet presAssocID="{ABD9098B-0EC6-4C9E-A3AF-AEDADE4A3782}" presName="bgShapesFlow" presStyleCnt="0"/>
      <dgm:spPr/>
    </dgm:pt>
  </dgm:ptLst>
  <dgm:cxnLst>
    <dgm:cxn modelId="{5235D6BE-F0C2-4FBC-9398-550A92004CB5}" type="presOf" srcId="{18E7338B-D1AA-4ED2-8794-EB18E1E83297}" destId="{3C9629BD-F5F3-43B2-B030-58B2952BB3FE}" srcOrd="0" destOrd="0" presId="urn:microsoft.com/office/officeart/2005/8/layout/hierarchy6"/>
    <dgm:cxn modelId="{804344FC-A3AE-4A86-8E60-030559485C48}" srcId="{ABD9098B-0EC6-4C9E-A3AF-AEDADE4A3782}" destId="{18E7338B-D1AA-4ED2-8794-EB18E1E83297}" srcOrd="0" destOrd="0" parTransId="{AB18FEF5-C420-49FE-B195-C318FBEBEE22}" sibTransId="{DFF4A22E-7FF2-4712-A1A5-5977BEA5DF47}"/>
    <dgm:cxn modelId="{481AAC79-DEA6-404E-8C61-F6BAE96FB0E9}" type="presOf" srcId="{A7469419-9571-4571-9163-0592B6BF1113}" destId="{6869290E-0079-4E33-9111-3EDAF6A1D919}" srcOrd="0" destOrd="0" presId="urn:microsoft.com/office/officeart/2005/8/layout/hierarchy6"/>
    <dgm:cxn modelId="{A95D7DEF-F366-4AC4-8586-C51DF1718994}" srcId="{18E7338B-D1AA-4ED2-8794-EB18E1E83297}" destId="{57131B59-0265-4B23-A9C2-38D346C38E8A}" srcOrd="0" destOrd="0" parTransId="{A7469419-9571-4571-9163-0592B6BF1113}" sibTransId="{FBA88D83-8602-40BE-B989-2AE6BE6C2806}"/>
    <dgm:cxn modelId="{28C3724F-64AE-4313-8477-5BFD32FA9F9E}" type="presOf" srcId="{ABD9098B-0EC6-4C9E-A3AF-AEDADE4A3782}" destId="{EFC40748-C373-4A5C-99FB-509F9B9A71B8}" srcOrd="0" destOrd="0" presId="urn:microsoft.com/office/officeart/2005/8/layout/hierarchy6"/>
    <dgm:cxn modelId="{F6BD4251-B9DD-4BC7-9FA8-467844FB7CC8}" type="presOf" srcId="{57131B59-0265-4B23-A9C2-38D346C38E8A}" destId="{962DE80C-EA03-4BFC-80D2-FA0D4FD30685}" srcOrd="0" destOrd="0" presId="urn:microsoft.com/office/officeart/2005/8/layout/hierarchy6"/>
    <dgm:cxn modelId="{0F2333E8-8FCE-4D98-937C-F3B9F3F9798F}" type="presParOf" srcId="{EFC40748-C373-4A5C-99FB-509F9B9A71B8}" destId="{A1B015D5-1601-4AEE-BBAE-E908DAAA7321}" srcOrd="0" destOrd="0" presId="urn:microsoft.com/office/officeart/2005/8/layout/hierarchy6"/>
    <dgm:cxn modelId="{A4A3AAA9-DFF3-4FBA-B04D-5AC9F5078556}" type="presParOf" srcId="{A1B015D5-1601-4AEE-BBAE-E908DAAA7321}" destId="{F47C6C9E-E408-4531-8952-B4F4E5257967}" srcOrd="0" destOrd="0" presId="urn:microsoft.com/office/officeart/2005/8/layout/hierarchy6"/>
    <dgm:cxn modelId="{74DD0AA5-38FA-4F3E-B79C-18938495F7FB}" type="presParOf" srcId="{F47C6C9E-E408-4531-8952-B4F4E5257967}" destId="{8DE78B27-B7A9-4ED2-8397-E23C9D03D451}" srcOrd="0" destOrd="0" presId="urn:microsoft.com/office/officeart/2005/8/layout/hierarchy6"/>
    <dgm:cxn modelId="{0D11CBE5-FC20-4AD0-91FC-8D1E7E783E31}" type="presParOf" srcId="{8DE78B27-B7A9-4ED2-8397-E23C9D03D451}" destId="{3C9629BD-F5F3-43B2-B030-58B2952BB3FE}" srcOrd="0" destOrd="0" presId="urn:microsoft.com/office/officeart/2005/8/layout/hierarchy6"/>
    <dgm:cxn modelId="{B9B5241E-B383-4C80-B69B-0EE00FC3E391}" type="presParOf" srcId="{8DE78B27-B7A9-4ED2-8397-E23C9D03D451}" destId="{08C8AFC7-6C49-4444-AB52-485CE9A2A079}" srcOrd="1" destOrd="0" presId="urn:microsoft.com/office/officeart/2005/8/layout/hierarchy6"/>
    <dgm:cxn modelId="{F52C1E04-4E03-4CB4-A285-114393DD8822}" type="presParOf" srcId="{08C8AFC7-6C49-4444-AB52-485CE9A2A079}" destId="{6869290E-0079-4E33-9111-3EDAF6A1D919}" srcOrd="0" destOrd="0" presId="urn:microsoft.com/office/officeart/2005/8/layout/hierarchy6"/>
    <dgm:cxn modelId="{C2B8FA4D-9E19-44C9-9B05-12F17474F066}" type="presParOf" srcId="{08C8AFC7-6C49-4444-AB52-485CE9A2A079}" destId="{26CDC0E8-D5D1-461D-A083-6DF8A065441A}" srcOrd="1" destOrd="0" presId="urn:microsoft.com/office/officeart/2005/8/layout/hierarchy6"/>
    <dgm:cxn modelId="{7F26810C-C1FA-44E5-88FB-B4B494671F21}" type="presParOf" srcId="{26CDC0E8-D5D1-461D-A083-6DF8A065441A}" destId="{962DE80C-EA03-4BFC-80D2-FA0D4FD30685}" srcOrd="0" destOrd="0" presId="urn:microsoft.com/office/officeart/2005/8/layout/hierarchy6"/>
    <dgm:cxn modelId="{6B99F9EC-7C1F-4CC6-8F21-F70A89FE12A1}" type="presParOf" srcId="{26CDC0E8-D5D1-461D-A083-6DF8A065441A}" destId="{77B0F08B-6B7E-47C2-9BC8-5F038D9B0EB9}" srcOrd="1" destOrd="0" presId="urn:microsoft.com/office/officeart/2005/8/layout/hierarchy6"/>
    <dgm:cxn modelId="{61481E55-40D7-4F3F-8D59-260675DF8861}" type="presParOf" srcId="{EFC40748-C373-4A5C-99FB-509F9B9A71B8}" destId="{0781E13B-E0ED-418B-953A-A932E1FEEADA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01D1E73B-6893-4DD7-823E-1C5F83CECC13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</a:defRPr>
            </a:lvl1pPr>
          </a:lstStyle>
          <a:p>
            <a:pPr>
              <a:defRPr/>
            </a:pPr>
            <a:fld id="{4B9C834E-4F1D-45E6-BF99-E5779365C1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78523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C834E-4F1D-45E6-BF99-E5779365C1FD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C834E-4F1D-45E6-BF99-E5779365C1FD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C834E-4F1D-45E6-BF99-E5779365C1FD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6A69-0F42-42AF-9687-CF2BF2E235AE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8CE2-6F10-43F3-ABC1-04A52154001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5107A-C2CB-4066-BC0A-EEBEF1C018ED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79592-5A46-4F73-88AF-AC9AD983DEB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3F433-9E86-485B-A2CA-AA8C83A9122A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9FB7C-2036-4E15-9C48-8752406F5E0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9B87B-BD50-4944-9279-A1B25DB65E4D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B24D3-19F4-4DBD-8058-E8B234FD24D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581FD-E168-4579-B8DA-98ED4EF61D82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74E39-0F7D-434D-8A50-521DB77C79C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C30A3-336E-4766-B081-A59088705B25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5F89E-72A0-4F15-9988-774DC2EE58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CE43-F703-4D40-B89E-8C1B59989B8F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0AD94-C2A8-4300-80FB-E61E7D5FDBB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9A9AF-2336-4003-A4BD-930C04071DC3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4BCCB-BBE4-4126-BF90-AF8672C88F7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B0-DA7E-4A4F-93D0-2A499B79DCA7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8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1B113-79B5-416A-A732-6E8C691866A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7EBF6-5D45-4CC5-9BDA-0EA9F8954D92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4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C95DB-6167-4BBA-8918-ACE90ADA005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DA1A1-44A0-49ED-A284-5C0BC3B94CAB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39A84-E8C9-40A3-B1A9-5FC99A4B73E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4E3AD-9E67-4BAA-A3CE-DAFF2BED071C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6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BFAB1-C424-4639-B4A1-B83BEB69DE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gner et arrondir un rectangle à un seul coin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riangle rect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D1865-414B-4609-AAF9-CB0FBC9BD38F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1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674D5-1D42-4401-B7B5-767A6A8DDC4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chemeClr val="accent1">
                <a:lumMod val="50000"/>
              </a:schemeClr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Espace réservé du titre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9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9B934B-2323-41B8-9FCD-9FC544AA9C30}" type="datetimeFigureOut">
              <a:rPr lang="fr-FR"/>
              <a:pPr>
                <a:defRPr/>
              </a:pPr>
              <a:t>16/01/2026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A26BD3-A3D3-4D6D-84AE-3A3F366F6C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1033" name="Groupe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  <p:sldLayoutId id="2147483663" r:id="rId12"/>
    <p:sldLayoutId id="2147483662" r:id="rId1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21215388">
            <a:off x="4358038" y="2078065"/>
            <a:ext cx="4038272" cy="1512168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Viriat</a:t>
            </a:r>
          </a:p>
          <a:p>
            <a:pPr algn="ctr">
              <a:spcBef>
                <a:spcPts val="0"/>
              </a:spcBef>
            </a:pPr>
            <a:r>
              <a:rPr 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15 Janvier 2026</a:t>
            </a:r>
          </a:p>
        </p:txBody>
      </p:sp>
      <p:pic>
        <p:nvPicPr>
          <p:cNvPr id="6" name="Image 5" descr="Placage_VersionNewLe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21320137">
            <a:off x="468512" y="1287264"/>
            <a:ext cx="4133342" cy="453747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 rot="532647">
            <a:off x="3377780" y="754652"/>
            <a:ext cx="5544616" cy="973047"/>
          </a:xfrm>
        </p:spPr>
        <p:txBody>
          <a:bodyPr>
            <a:noAutofit/>
          </a:bodyPr>
          <a:lstStyle>
            <a:extLst/>
          </a:lstStyle>
          <a:p>
            <a:pPr algn="ctr"/>
            <a: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Assemblée </a:t>
            </a:r>
            <a:b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54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EdR</a:t>
            </a:r>
            <a:r>
              <a:rPr lang="fr-FR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CD01</a:t>
            </a:r>
          </a:p>
        </p:txBody>
      </p:sp>
      <p:pic>
        <p:nvPicPr>
          <p:cNvPr id="9" name="Image 8" descr="Logo_FF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9387452">
            <a:off x="2929005" y="5511661"/>
            <a:ext cx="1064380" cy="6881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</p:pic>
      <p:sp>
        <p:nvSpPr>
          <p:cNvPr id="10" name="Sous-titre 2"/>
          <p:cNvSpPr txBox="1">
            <a:spLocks/>
          </p:cNvSpPr>
          <p:nvPr/>
        </p:nvSpPr>
        <p:spPr bwMode="auto">
          <a:xfrm rot="281913">
            <a:off x="4609369" y="3864035"/>
            <a:ext cx="3796269" cy="77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18288" bIns="45720" numCol="1" anchor="t" anchorCtr="0" compatLnSpc="1">
            <a:prstTxWarp prst="textNoShape">
              <a:avLst/>
            </a:prstTxWarp>
          </a:bodyPr>
          <a:lstStyle/>
          <a:p>
            <a:pPr marL="0" marR="4572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cs typeface="+mn-cs"/>
              </a:rPr>
              <a:t>Saison 2025-2026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55576" y="5445224"/>
          <a:ext cx="1298575" cy="719138"/>
        </p:xfrm>
        <a:graphic>
          <a:graphicData uri="http://schemas.openxmlformats.org/presentationml/2006/ole">
            <p:oleObj spid="_x0000_s1026" name="Acrobat Document" r:id="rId6" imgW="1238423" imgH="685714" progId="Acrobat.Document.DC">
              <p:embed/>
            </p:oleObj>
          </a:graphicData>
        </a:graphic>
      </p:graphicFrame>
      <p:pic>
        <p:nvPicPr>
          <p:cNvPr id="12" name="Image 11" descr="image2 (2).jpe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2844" y="285728"/>
            <a:ext cx="1498710" cy="1357322"/>
          </a:xfrm>
          <a:prstGeom prst="rect">
            <a:avLst/>
          </a:prstGeom>
        </p:spPr>
      </p:pic>
      <p:sp>
        <p:nvSpPr>
          <p:cNvPr id="13" name="Sous-titre 2"/>
          <p:cNvSpPr txBox="1">
            <a:spLocks/>
          </p:cNvSpPr>
          <p:nvPr/>
        </p:nvSpPr>
        <p:spPr bwMode="auto">
          <a:xfrm>
            <a:off x="4857752" y="4643446"/>
            <a:ext cx="379626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18288" bIns="45720" numCol="1" anchor="t" anchorCtr="0" compatLnSpc="1">
            <a:prstTxWarp prst="textNoShape">
              <a:avLst/>
            </a:prstTxWarp>
          </a:bodyPr>
          <a:lstStyle/>
          <a:p>
            <a:pPr marL="0" marR="4572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lang="fr-FR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+mn-cs"/>
              </a:rPr>
              <a:t>Phase 2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cs typeface="+mn-cs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429256" y="528638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u="sng" dirty="0" err="1">
                <a:solidFill>
                  <a:srgbClr val="00FF00"/>
                </a:solidFill>
              </a:rPr>
              <a:t>EdR</a:t>
            </a:r>
            <a:r>
              <a:rPr lang="fr-FR" sz="900" b="1" u="sng" dirty="0">
                <a:solidFill>
                  <a:srgbClr val="00FF00"/>
                </a:solidFill>
              </a:rPr>
              <a:t> Représentées</a:t>
            </a:r>
          </a:p>
          <a:p>
            <a:r>
              <a:rPr lang="fr-FR" sz="900" dirty="0">
                <a:solidFill>
                  <a:srgbClr val="00FF00"/>
                </a:solidFill>
              </a:rPr>
              <a:t> Entente </a:t>
            </a:r>
            <a:r>
              <a:rPr lang="fr-FR" sz="900" dirty="0" err="1">
                <a:solidFill>
                  <a:srgbClr val="00FF00"/>
                </a:solidFill>
              </a:rPr>
              <a:t>Ambérieu</a:t>
            </a:r>
            <a:r>
              <a:rPr lang="fr-FR" sz="900" dirty="0">
                <a:solidFill>
                  <a:srgbClr val="00FF00"/>
                </a:solidFill>
              </a:rPr>
              <a:t> Bugey ; US Bellegarde </a:t>
            </a:r>
            <a:r>
              <a:rPr lang="fr-FR" sz="900" dirty="0" err="1">
                <a:solidFill>
                  <a:srgbClr val="00FF00"/>
                </a:solidFill>
              </a:rPr>
              <a:t>Coupy</a:t>
            </a:r>
            <a:r>
              <a:rPr lang="fr-FR" sz="900" dirty="0">
                <a:solidFill>
                  <a:srgbClr val="00FF00"/>
                </a:solidFill>
              </a:rPr>
              <a:t>  ;  BOC Belley ; Bourg USBPA  ; Bourg SAB ; RC Collonges ; RC Hte Bresse Pt de Vaux  ; Meximieux EMD  ; RCC </a:t>
            </a:r>
            <a:r>
              <a:rPr lang="fr-FR" sz="900" dirty="0" err="1">
                <a:solidFill>
                  <a:srgbClr val="00FF00"/>
                </a:solidFill>
              </a:rPr>
              <a:t>Montrevel</a:t>
            </a:r>
            <a:r>
              <a:rPr lang="fr-FR" sz="900" dirty="0">
                <a:solidFill>
                  <a:srgbClr val="00FF00"/>
                </a:solidFill>
              </a:rPr>
              <a:t>  ; US Nantua Ht Bugey  ; </a:t>
            </a:r>
            <a:r>
              <a:rPr lang="fr-FR" sz="900" dirty="0" err="1">
                <a:solidFill>
                  <a:srgbClr val="00FF00"/>
                </a:solidFill>
              </a:rPr>
              <a:t>Oval</a:t>
            </a:r>
            <a:r>
              <a:rPr lang="fr-FR" sz="900" dirty="0">
                <a:solidFill>
                  <a:srgbClr val="00FF00"/>
                </a:solidFill>
              </a:rPr>
              <a:t>' Saône ; US Oyonnax  ;  US Paye de Gex ; RC </a:t>
            </a:r>
            <a:r>
              <a:rPr lang="fr-FR" sz="900" dirty="0" err="1">
                <a:solidFill>
                  <a:srgbClr val="00FF00"/>
                </a:solidFill>
              </a:rPr>
              <a:t>Servette</a:t>
            </a:r>
            <a:r>
              <a:rPr lang="fr-FR" sz="900" dirty="0">
                <a:solidFill>
                  <a:srgbClr val="00FF00"/>
                </a:solidFill>
              </a:rPr>
              <a:t> Genève ; Entente St Amour  ; XV </a:t>
            </a:r>
            <a:r>
              <a:rPr lang="fr-FR" sz="900" dirty="0" err="1">
                <a:solidFill>
                  <a:srgbClr val="00FF00"/>
                </a:solidFill>
              </a:rPr>
              <a:t>Suranais</a:t>
            </a:r>
            <a:r>
              <a:rPr lang="fr-FR" sz="900" dirty="0">
                <a:solidFill>
                  <a:srgbClr val="00FF00"/>
                </a:solidFill>
              </a:rPr>
              <a:t> ; RC </a:t>
            </a:r>
            <a:r>
              <a:rPr lang="fr-FR" sz="900" dirty="0" err="1">
                <a:solidFill>
                  <a:srgbClr val="00FF00"/>
                </a:solidFill>
              </a:rPr>
              <a:t>Veyle</a:t>
            </a:r>
            <a:r>
              <a:rPr lang="fr-FR" sz="900" dirty="0">
                <a:solidFill>
                  <a:srgbClr val="00FF00"/>
                </a:solidFill>
              </a:rPr>
              <a:t> Saône  ; RC Viriat .</a:t>
            </a:r>
          </a:p>
          <a:p>
            <a:r>
              <a:rPr lang="fr-FR" sz="900" dirty="0">
                <a:solidFill>
                  <a:srgbClr val="00FF00"/>
                </a:solidFill>
              </a:rPr>
              <a:t> </a:t>
            </a:r>
            <a:r>
              <a:rPr lang="fr-FR" sz="900" b="1" dirty="0">
                <a:solidFill>
                  <a:srgbClr val="00FF00"/>
                </a:solidFill>
              </a:rPr>
              <a:t>Excusé </a:t>
            </a:r>
            <a:r>
              <a:rPr lang="fr-FR" sz="900" dirty="0">
                <a:solidFill>
                  <a:srgbClr val="00FF00"/>
                </a:solidFill>
              </a:rPr>
              <a:t>: XV  de la Dombes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"/>
          <p:cNvSpPr txBox="1">
            <a:spLocks/>
          </p:cNvSpPr>
          <p:nvPr/>
        </p:nvSpPr>
        <p:spPr>
          <a:xfrm>
            <a:off x="251520" y="0"/>
            <a:ext cx="2232248" cy="33265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sng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Bilan phase 1</a:t>
            </a:r>
            <a:r>
              <a:rPr lang="fr-FR" sz="2000" b="1" u="sng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2000" b="1" i="0" u="sng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42844" y="2207389"/>
            <a:ext cx="8750206" cy="630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 Les Temps de jeu </a:t>
            </a:r>
            <a:r>
              <a:rPr lang="fr-FR" sz="1400" dirty="0"/>
              <a:t>…</a:t>
            </a:r>
          </a:p>
          <a:p>
            <a:pPr marL="457200" lvl="2">
              <a:buFont typeface="Arial" pitchFamily="34" charset="0"/>
              <a:buChar char="•"/>
            </a:pPr>
            <a:r>
              <a:rPr lang="fr-FR" sz="1050" b="1" dirty="0">
                <a:solidFill>
                  <a:srgbClr val="00FF00"/>
                </a:solidFill>
              </a:rPr>
              <a:t> Prise en compte des observation saison 2024 ; Allongement du temps de jeu. (Ex  en -12 : match 1x10 mn au lieu de 2x5 mn)</a:t>
            </a:r>
          </a:p>
          <a:p>
            <a:pPr marL="457200" lvl="2">
              <a:buFont typeface="Arial" pitchFamily="34" charset="0"/>
              <a:buChar char="•"/>
            </a:pPr>
            <a:r>
              <a:rPr lang="fr-FR" sz="1050" b="1" dirty="0">
                <a:solidFill>
                  <a:srgbClr val="003300"/>
                </a:solidFill>
              </a:rPr>
              <a:t> </a:t>
            </a:r>
            <a:r>
              <a:rPr lang="fr-FR" sz="1050" b="1" dirty="0">
                <a:solidFill>
                  <a:srgbClr val="FFFF00"/>
                </a:solidFill>
              </a:rPr>
              <a:t>Observations faites en cat. -8 ans  :Temps effectifs de jeu parfois trop longs</a:t>
            </a:r>
            <a:r>
              <a:rPr lang="fr-FR" sz="1050" b="1" dirty="0">
                <a:solidFill>
                  <a:srgbClr val="003300"/>
                </a:solidFill>
              </a:rPr>
              <a:t>. 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42844" y="4071942"/>
            <a:ext cx="8784976" cy="769441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 Animateurs du jeu – Arbitres - Règlements…</a:t>
            </a:r>
          </a:p>
          <a:p>
            <a:pPr lvl="1"/>
            <a:r>
              <a:rPr lang="fr-FR" sz="1000" b="1" dirty="0">
                <a:solidFill>
                  <a:srgbClr val="FF9933"/>
                </a:solidFill>
              </a:rPr>
              <a:t>Observations :  Méconnaissances trop nombreuses des règlements et par suite des applications  éloignées des objectifs éducatifs .</a:t>
            </a:r>
          </a:p>
          <a:p>
            <a:pPr lvl="1"/>
            <a:r>
              <a:rPr lang="fr-FR" sz="1000" b="1" dirty="0">
                <a:solidFill>
                  <a:srgbClr val="00FF00"/>
                </a:solidFill>
              </a:rPr>
              <a:t>En projet : vidéo d'application à destination des éducateurs(Saison 202-2027)</a:t>
            </a:r>
          </a:p>
          <a:p>
            <a:pPr lvl="1"/>
            <a:r>
              <a:rPr lang="fr-FR" sz="1000" b="1" dirty="0">
                <a:solidFill>
                  <a:srgbClr val="FF9933"/>
                </a:solidFill>
              </a:rPr>
              <a:t>Catégorie – 6 ans : Rappel : placages INTERDITS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42844" y="1517487"/>
            <a:ext cx="8784976" cy="63094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 Enfants, joueurs, formats de jeu…</a:t>
            </a:r>
          </a:p>
          <a:p>
            <a:pPr lvl="1">
              <a:buFont typeface="Arial" pitchFamily="34" charset="0"/>
              <a:buChar char="•"/>
            </a:pPr>
            <a:r>
              <a:rPr lang="fr-FR" sz="1050" b="1" dirty="0">
                <a:solidFill>
                  <a:srgbClr val="00FF00"/>
                </a:solidFill>
              </a:rPr>
              <a:t> Formats de jeu retenus :  Application de ceux prévus à la présentation de la phase 1 , dont Jeu à 10x10 en -12ans au Tour 5</a:t>
            </a:r>
          </a:p>
          <a:p>
            <a:pPr lvl="1">
              <a:buFont typeface="Arial" pitchFamily="34" charset="0"/>
              <a:buChar char="•"/>
            </a:pPr>
            <a:r>
              <a:rPr lang="fr-FR" sz="1050" b="1" dirty="0">
                <a:solidFill>
                  <a:srgbClr val="FF9933"/>
                </a:solidFill>
              </a:rPr>
              <a:t>Encore quelques exceptions d’éducateurs qui intègrent le </a:t>
            </a:r>
            <a:r>
              <a:rPr lang="fr-FR" sz="1050" b="1" dirty="0" err="1">
                <a:solidFill>
                  <a:srgbClr val="FF9933"/>
                </a:solidFill>
              </a:rPr>
              <a:t>ruck</a:t>
            </a:r>
            <a:r>
              <a:rPr lang="fr-FR" sz="1050" b="1" dirty="0">
                <a:solidFill>
                  <a:srgbClr val="FF9933"/>
                </a:solidFill>
              </a:rPr>
              <a:t> dans le JCA !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42844" y="2897291"/>
            <a:ext cx="8750808" cy="111569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 Educateurs …</a:t>
            </a:r>
            <a:r>
              <a:rPr lang="fr-FR" sz="1050" b="1" dirty="0"/>
              <a:t>Confirmation des observations faites les saisons  précédentes</a:t>
            </a:r>
          </a:p>
          <a:p>
            <a:pPr lvl="1">
              <a:buFont typeface="Arial" pitchFamily="34" charset="0"/>
              <a:buChar char="•"/>
            </a:pPr>
            <a:r>
              <a:rPr lang="fr-FR" sz="1050" dirty="0">
                <a:solidFill>
                  <a:srgbClr val="00FF00"/>
                </a:solidFill>
              </a:rPr>
              <a:t> Etat d’esprit terrains, relationnel… </a:t>
            </a:r>
            <a:r>
              <a:rPr lang="fr-FR" sz="1050" b="1" dirty="0">
                <a:solidFill>
                  <a:srgbClr val="00FF00"/>
                </a:solidFill>
              </a:rPr>
              <a:t>Constat positif </a:t>
            </a:r>
            <a:r>
              <a:rPr lang="fr-FR" sz="1050" dirty="0">
                <a:solidFill>
                  <a:srgbClr val="00FF00"/>
                </a:solidFill>
              </a:rPr>
              <a:t>:  L’Educatif est  aujourd’hui privilégié sur  le résultat à tout prix. </a:t>
            </a:r>
          </a:p>
          <a:p>
            <a:pPr lvl="1">
              <a:buFont typeface="Arial" pitchFamily="34" charset="0"/>
              <a:buChar char="•"/>
            </a:pPr>
            <a:r>
              <a:rPr lang="fr-FR" sz="1050" dirty="0">
                <a:solidFill>
                  <a:srgbClr val="00FF00"/>
                </a:solidFill>
              </a:rPr>
              <a:t> Entraide entre éducateurs sur le bord des terrains… </a:t>
            </a:r>
          </a:p>
          <a:p>
            <a:pPr lvl="1">
              <a:buFont typeface="Arial" pitchFamily="34" charset="0"/>
              <a:buChar char="•"/>
            </a:pPr>
            <a:r>
              <a:rPr lang="fr-FR" sz="1050" dirty="0">
                <a:solidFill>
                  <a:srgbClr val="00FF00"/>
                </a:solidFill>
              </a:rPr>
              <a:t>  Etat d’esprit constructif : participation et réflexions lors des débriefing de tournois.</a:t>
            </a:r>
          </a:p>
          <a:p>
            <a:pPr lvl="1"/>
            <a:r>
              <a:rPr lang="fr-FR" sz="1050" b="1" dirty="0">
                <a:solidFill>
                  <a:srgbClr val="FF9933"/>
                </a:solidFill>
              </a:rPr>
              <a:t>Veille éthique : 1  Seul incident signalé au T1 sur 83 plateaux.  Corrigé par des actions préventives.  Sans suite.</a:t>
            </a:r>
          </a:p>
          <a:p>
            <a:pPr lvl="1"/>
            <a:r>
              <a:rPr lang="fr-FR" sz="1050" b="1" dirty="0">
                <a:solidFill>
                  <a:srgbClr val="FF9933"/>
                </a:solidFill>
              </a:rPr>
              <a:t>                               Prévention et Vigilance cependant !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42844" y="642918"/>
            <a:ext cx="8784976" cy="81560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/>
              <a:t>Organisation des plateaux, déroulement phase 1</a:t>
            </a:r>
            <a:r>
              <a:rPr lang="fr-FR" sz="1400" b="1" dirty="0">
                <a:solidFill>
                  <a:srgbClr val="000066"/>
                </a:solidFill>
              </a:rPr>
              <a:t>… </a:t>
            </a:r>
          </a:p>
          <a:p>
            <a:r>
              <a:rPr lang="fr-FR" sz="1100" b="1" dirty="0">
                <a:solidFill>
                  <a:srgbClr val="00FF00"/>
                </a:solidFill>
              </a:rPr>
              <a:t> Les formats de jeu et consignes présentées  en assemblée </a:t>
            </a:r>
            <a:r>
              <a:rPr lang="fr-FR" sz="1100" b="1" dirty="0" err="1">
                <a:solidFill>
                  <a:srgbClr val="00FF00"/>
                </a:solidFill>
              </a:rPr>
              <a:t>EdR</a:t>
            </a:r>
            <a:r>
              <a:rPr lang="fr-FR" sz="1100" b="1" dirty="0">
                <a:solidFill>
                  <a:srgbClr val="00FF00"/>
                </a:solidFill>
              </a:rPr>
              <a:t> de septembre ont été suivis dans leurs applications.</a:t>
            </a:r>
          </a:p>
          <a:p>
            <a:r>
              <a:rPr lang="fr-FR" sz="1100" b="1" dirty="0">
                <a:solidFill>
                  <a:srgbClr val="00FF00"/>
                </a:solidFill>
              </a:rPr>
              <a:t> Application généralisée du mémo organisation du tournoi : Avant-Pendant-Après</a:t>
            </a:r>
          </a:p>
          <a:p>
            <a:r>
              <a:rPr lang="fr-FR" sz="1100" b="1" dirty="0">
                <a:solidFill>
                  <a:srgbClr val="00FF00"/>
                </a:solidFill>
              </a:rPr>
              <a:t> Aucun incident ou  dérives notoires signalés.</a:t>
            </a:r>
            <a:endParaRPr lang="fr-FR" b="1" dirty="0">
              <a:solidFill>
                <a:srgbClr val="00FF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771800" y="116632"/>
            <a:ext cx="432048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solidFill>
                  <a:srgbClr val="000066"/>
                </a:solidFill>
              </a:rPr>
              <a:t>Synthèse des débats commission </a:t>
            </a:r>
            <a:r>
              <a:rPr lang="fr-FR" sz="1200" b="1" dirty="0" err="1">
                <a:solidFill>
                  <a:srgbClr val="000066"/>
                </a:solidFill>
              </a:rPr>
              <a:t>EdR</a:t>
            </a:r>
            <a:r>
              <a:rPr lang="fr-FR" sz="1200" b="1" dirty="0">
                <a:solidFill>
                  <a:srgbClr val="000066"/>
                </a:solidFill>
              </a:rPr>
              <a:t> 12/01/2026…</a:t>
            </a:r>
          </a:p>
          <a:p>
            <a:pPr algn="ctr"/>
            <a:r>
              <a:rPr lang="fr-FR" sz="1200" b="1" dirty="0">
                <a:solidFill>
                  <a:srgbClr val="000066"/>
                </a:solidFill>
              </a:rPr>
              <a:t>En complément  aux observations des saisons passées</a:t>
            </a:r>
          </a:p>
        </p:txBody>
      </p:sp>
      <p:sp>
        <p:nvSpPr>
          <p:cNvPr id="11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b="1" dirty="0"/>
              <a:t>CD01 </a:t>
            </a:r>
            <a:r>
              <a:rPr lang="fr-FR" sz="900" b="1" dirty="0" err="1"/>
              <a:t>EdR</a:t>
            </a:r>
            <a:endParaRPr lang="fr-FR" sz="900" b="1" dirty="0"/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214282" y="485776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b="1" u="sng" dirty="0"/>
              <a:t>  CR de tournois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285720" y="5286388"/>
            <a:ext cx="5357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00FF00"/>
                </a:solidFill>
              </a:rPr>
              <a:t>- CR CD01 : 100% de retours </a:t>
            </a:r>
            <a:r>
              <a:rPr lang="fr-FR" sz="1200" dirty="0"/>
              <a:t>(Quelques rappels cependant !)</a:t>
            </a:r>
            <a:endParaRPr lang="fr-FR" sz="1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285720" y="5572140"/>
            <a:ext cx="57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9933"/>
                </a:solidFill>
              </a:rPr>
              <a:t>- Formulaire QR Code </a:t>
            </a:r>
            <a:r>
              <a:rPr lang="fr-FR" sz="1400" b="1" dirty="0" err="1">
                <a:solidFill>
                  <a:srgbClr val="FF9933"/>
                </a:solidFill>
              </a:rPr>
              <a:t>AuRA</a:t>
            </a:r>
            <a:r>
              <a:rPr lang="fr-FR" sz="1400" b="1" dirty="0">
                <a:solidFill>
                  <a:srgbClr val="FF9933"/>
                </a:solidFill>
              </a:rPr>
              <a:t> du responsable de tournoi :</a:t>
            </a:r>
          </a:p>
          <a:p>
            <a:r>
              <a:rPr lang="fr-FR" sz="1400" b="1" dirty="0">
                <a:solidFill>
                  <a:srgbClr val="FF9933"/>
                </a:solidFill>
              </a:rPr>
              <a:t>   30 % de retours</a:t>
            </a:r>
            <a:r>
              <a:rPr lang="fr-FR" sz="1100" dirty="0">
                <a:solidFill>
                  <a:srgbClr val="FF9933"/>
                </a:solidFill>
              </a:rPr>
              <a:t> (Mis en place à partir du T2)</a:t>
            </a:r>
            <a:endParaRPr lang="fr-FR" sz="1400" dirty="0">
              <a:solidFill>
                <a:srgbClr val="FF9933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215074" y="5357826"/>
            <a:ext cx="2643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i="1" dirty="0">
                <a:solidFill>
                  <a:srgbClr val="FFFF00"/>
                </a:solidFill>
                <a:latin typeface="Arial Black" pitchFamily="34" charset="0"/>
              </a:rPr>
              <a:t>Globalement positif</a:t>
            </a:r>
          </a:p>
          <a:p>
            <a:pPr algn="ctr"/>
            <a:r>
              <a:rPr lang="fr-FR" i="1" dirty="0">
                <a:solidFill>
                  <a:srgbClr val="FFFF00"/>
                </a:solidFill>
                <a:latin typeface="Arial Black" pitchFamily="34" charset="0"/>
              </a:rPr>
              <a:t>MERCI de vos</a:t>
            </a:r>
          </a:p>
          <a:p>
            <a:pPr algn="ctr"/>
            <a:r>
              <a:rPr lang="fr-FR" i="1" dirty="0">
                <a:solidFill>
                  <a:srgbClr val="FFFF00"/>
                </a:solidFill>
                <a:latin typeface="Arial Black" pitchFamily="34" charset="0"/>
              </a:rPr>
              <a:t> coopérations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6" grpId="0" animBg="1"/>
      <p:bldP spid="27" grpId="0" animBg="1"/>
      <p:bldP spid="28" grpId="0" animBg="1"/>
      <p:bldP spid="18" grpId="0" animBg="1"/>
      <p:bldP spid="12" grpId="0"/>
      <p:bldP spid="14" grpId="0"/>
      <p:bldP spid="15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323528" y="548680"/>
            <a:ext cx="640871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2- Présentation de la phase 2…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                   et infos…</a:t>
            </a:r>
            <a:endParaRPr kumimoji="0" lang="fr-FR" sz="40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99592" y="1556792"/>
            <a:ext cx="5688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</a:t>
            </a:r>
            <a:r>
              <a:rPr lang="fr-FR" sz="2400" b="1" dirty="0">
                <a:solidFill>
                  <a:srgbClr val="FFFF00"/>
                </a:solidFill>
                <a:cs typeface="Times New Roman" pitchFamily="18" charset="0"/>
              </a:rPr>
              <a:t>Phase 2 : les formes de jeu…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99592" y="2103359"/>
            <a:ext cx="5760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solidFill>
                  <a:srgbClr val="FFFF00"/>
                </a:solidFill>
                <a:cs typeface="Times New Roman" pitchFamily="18" charset="0"/>
              </a:rPr>
              <a:t>    Le format de la phase 2 CD01…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99592" y="4289627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 </a:t>
            </a:r>
            <a:r>
              <a:rPr lang="fr-FR" sz="2000" b="1" dirty="0">
                <a:cs typeface="Times New Roman" pitchFamily="18" charset="0"/>
              </a:rPr>
              <a:t>Labellisation 2026</a:t>
            </a:r>
            <a:r>
              <a:rPr lang="fr-FR" sz="2400" b="1" dirty="0">
                <a:cs typeface="Times New Roman" pitchFamily="18" charset="0"/>
              </a:rPr>
              <a:t>…</a:t>
            </a:r>
            <a:endParaRPr lang="fr-FR" sz="2400" dirty="0"/>
          </a:p>
        </p:txBody>
      </p:sp>
      <p:sp>
        <p:nvSpPr>
          <p:cNvPr id="32" name="Rectangle 31"/>
          <p:cNvSpPr/>
          <p:nvPr/>
        </p:nvSpPr>
        <p:spPr>
          <a:xfrm>
            <a:off x="899592" y="5382761"/>
            <a:ext cx="46725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 </a:t>
            </a:r>
            <a:r>
              <a:rPr lang="fr-FR" sz="2000" b="1" dirty="0">
                <a:cs typeface="Times New Roman" pitchFamily="18" charset="0"/>
              </a:rPr>
              <a:t>Le départemental 2026…</a:t>
            </a:r>
            <a:endParaRPr lang="fr-FR" sz="2400" dirty="0"/>
          </a:p>
        </p:txBody>
      </p:sp>
      <p:sp>
        <p:nvSpPr>
          <p:cNvPr id="33" name="Rectangle 32"/>
          <p:cNvSpPr/>
          <p:nvPr/>
        </p:nvSpPr>
        <p:spPr>
          <a:xfrm>
            <a:off x="899592" y="5929330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 </a:t>
            </a:r>
            <a:r>
              <a:rPr lang="fr-FR" sz="2000" b="1" dirty="0">
                <a:cs typeface="Times New Roman" pitchFamily="18" charset="0"/>
              </a:rPr>
              <a:t>Les tournois de fin de saison…</a:t>
            </a:r>
            <a:endParaRPr lang="fr-FR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899592" y="3196493"/>
            <a:ext cx="624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    </a:t>
            </a:r>
            <a:r>
              <a:rPr lang="fr-FR" sz="2400" b="1" dirty="0">
                <a:solidFill>
                  <a:srgbClr val="FFFF00"/>
                </a:solidFill>
                <a:cs typeface="Times New Roman" pitchFamily="18" charset="0"/>
              </a:rPr>
              <a:t>Rappel organisation des tournois…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99592" y="2649926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solidFill>
                  <a:srgbClr val="FFFF00"/>
                </a:solidFill>
                <a:cs typeface="Times New Roman" pitchFamily="18" charset="0"/>
              </a:rPr>
              <a:t>    Les poules -6 -8 -10 -12…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358082" y="0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99592" y="3743060"/>
            <a:ext cx="46725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 </a:t>
            </a:r>
            <a:r>
              <a:rPr lang="fr-FR" sz="2400" b="1" dirty="0">
                <a:solidFill>
                  <a:srgbClr val="FFFF00"/>
                </a:solidFill>
                <a:cs typeface="Times New Roman" pitchFamily="18" charset="0"/>
              </a:rPr>
              <a:t>Journées pour ELLES…</a:t>
            </a:r>
            <a:endParaRPr lang="fr-FR" sz="2400" dirty="0">
              <a:solidFill>
                <a:srgbClr val="FFFF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9592" y="4836194"/>
            <a:ext cx="61926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 Infos… </a:t>
            </a:r>
            <a:r>
              <a:rPr lang="fr-FR" sz="1600" b="1" dirty="0">
                <a:cs typeface="Times New Roman" pitchFamily="18" charset="0"/>
              </a:rPr>
              <a:t>Antennes </a:t>
            </a:r>
            <a:r>
              <a:rPr lang="fr-FR" sz="1600" b="1" dirty="0" err="1">
                <a:cs typeface="Times New Roman" pitchFamily="18" charset="0"/>
              </a:rPr>
              <a:t>EdR</a:t>
            </a:r>
            <a:r>
              <a:rPr lang="fr-FR" sz="1600" b="1" dirty="0">
                <a:cs typeface="Times New Roman" pitchFamily="18" charset="0"/>
              </a:rPr>
              <a:t>… </a:t>
            </a:r>
            <a:r>
              <a:rPr lang="fr-FR" sz="1600" b="1" dirty="0" err="1">
                <a:cs typeface="Times New Roman" pitchFamily="18" charset="0"/>
              </a:rPr>
              <a:t>Inter-classes</a:t>
            </a:r>
            <a:r>
              <a:rPr lang="fr-FR" sz="1600" b="1" dirty="0">
                <a:cs typeface="Times New Roman" pitchFamily="18" charset="0"/>
              </a:rPr>
              <a:t> d'âges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51520" y="11663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3200" b="1" dirty="0"/>
              <a:t> Les </a:t>
            </a:r>
            <a:r>
              <a:rPr lang="fr-FR" sz="3200" b="1" dirty="0" err="1"/>
              <a:t>EdR</a:t>
            </a:r>
            <a:r>
              <a:rPr lang="fr-FR" sz="3200" b="1" dirty="0"/>
              <a:t> du CD01 2025-2026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483768" y="620688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rgbClr val="FFFF00"/>
                </a:solidFill>
              </a:rPr>
              <a:t>20 </a:t>
            </a:r>
            <a:r>
              <a:rPr lang="fr-FR" sz="2400" b="1" dirty="0" err="1">
                <a:solidFill>
                  <a:srgbClr val="FFFF00"/>
                </a:solidFill>
              </a:rPr>
              <a:t>EdR</a:t>
            </a:r>
            <a:r>
              <a:rPr lang="fr-FR" sz="2400" b="1" dirty="0">
                <a:solidFill>
                  <a:srgbClr val="FFFF00"/>
                </a:solidFill>
              </a:rPr>
              <a:t> CD01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4786314" y="4357694"/>
          <a:ext cx="2664296" cy="11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1512168"/>
              </a:tblGrid>
              <a:tr h="576064">
                <a:tc rowSpan="3">
                  <a:txBody>
                    <a:bodyPr/>
                    <a:lstStyle/>
                    <a:p>
                      <a:pPr algn="ctr">
                        <a:buFontTx/>
                        <a:buChar char="-"/>
                      </a:pPr>
                      <a:r>
                        <a:rPr lang="fr-FR" sz="1600" b="1" baseline="0" dirty="0">
                          <a:solidFill>
                            <a:schemeClr val="tx1"/>
                          </a:solidFill>
                        </a:rPr>
                        <a:t>12 ans </a:t>
                      </a:r>
                    </a:p>
                    <a:p>
                      <a:pPr algn="ctr">
                        <a:buFontTx/>
                        <a:buNone/>
                      </a:pPr>
                      <a:r>
                        <a:rPr lang="fr-FR" sz="1400" b="1" baseline="0" dirty="0">
                          <a:solidFill>
                            <a:srgbClr val="FFFF00"/>
                          </a:solidFill>
                        </a:rPr>
                        <a:t>1 </a:t>
                      </a:r>
                      <a:r>
                        <a:rPr lang="fr-FR" sz="1400" baseline="0" dirty="0">
                          <a:solidFill>
                            <a:srgbClr val="FFFF00"/>
                          </a:solidFill>
                        </a:rPr>
                        <a:t>Entité</a:t>
                      </a:r>
                      <a:endParaRPr lang="fr-FR" sz="1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baseline="0" dirty="0">
                          <a:solidFill>
                            <a:schemeClr val="tx1"/>
                          </a:solidFill>
                        </a:rPr>
                        <a:t>Bourg Rugby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44016">
                <a:tc vMerge="1"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rgbClr val="0033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+mn-lt"/>
                        </a:rPr>
                        <a:t>Bourg USB -12</a:t>
                      </a:r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/>
                    </a:solidFill>
                  </a:tcPr>
                </a:tc>
              </a:tr>
              <a:tr h="24497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 smtClean="0">
                        <a:solidFill>
                          <a:srgbClr val="0033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Bourg SAB -12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503040" y="1928802"/>
          <a:ext cx="842667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699"/>
                <a:gridCol w="7200979"/>
              </a:tblGrid>
              <a:tr h="3677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-6-8-10</a:t>
                      </a:r>
                    </a:p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18 entités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Bellegarde ; Belley ; Bourg USB-xv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Suranais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Bourg SAB ; Entente Bugey ; Collonges ; Gex 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 ; </a:t>
                      </a:r>
                      <a:r>
                        <a:rPr kumimoji="0" lang="fr-FR" sz="1400" b="1" kern="12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Montrevel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; Nantua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Ovale Saône ; Oyonnax ; Pont de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Veyle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Pont de Vaux </a:t>
                      </a:r>
                      <a:r>
                        <a:rPr lang="fr-FR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(Hte Bresse)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baseline="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Servette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Genève ; 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 Amour 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Viriat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 XV de la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Dombe</a:t>
                      </a:r>
                      <a:endParaRPr kumimoji="0" lang="fr-FR" sz="1400" b="1" kern="1200" dirty="0">
                        <a:solidFill>
                          <a:schemeClr val="tx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3" name="Tableau 32"/>
          <p:cNvGraphicFramePr>
            <a:graphicFrameLocks noGrp="1"/>
          </p:cNvGraphicFramePr>
          <p:nvPr/>
        </p:nvGraphicFramePr>
        <p:xfrm>
          <a:off x="500034" y="4357694"/>
          <a:ext cx="3672408" cy="119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4968"/>
                <a:gridCol w="1253304"/>
                <a:gridCol w="1224136"/>
              </a:tblGrid>
              <a:tr h="600968">
                <a:tc rowSpan="2">
                  <a:txBody>
                    <a:bodyPr/>
                    <a:lstStyle/>
                    <a:p>
                      <a:pPr algn="ctr"/>
                      <a:r>
                        <a:rPr kumimoji="0" lang="fr-FR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6-8-10-12 ans</a:t>
                      </a:r>
                    </a:p>
                    <a:p>
                      <a:pPr algn="ctr"/>
                      <a:r>
                        <a:rPr lang="fr-FR" sz="1600" dirty="0">
                          <a:solidFill>
                            <a:srgbClr val="FFFF00"/>
                          </a:solidFill>
                        </a:rPr>
                        <a:t>4</a:t>
                      </a:r>
                      <a:r>
                        <a:rPr lang="fr-FR" sz="1400" dirty="0">
                          <a:solidFill>
                            <a:srgbClr val="FFFF00"/>
                          </a:solidFill>
                        </a:rPr>
                        <a:t> Entités 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 2 ententes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Entente </a:t>
                      </a:r>
                    </a:p>
                    <a:p>
                      <a:pPr algn="ctr"/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Bugey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Ententes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Bourg USB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 xv </a:t>
                      </a:r>
                      <a:r>
                        <a:rPr lang="fr-FR" sz="1200" dirty="0" err="1">
                          <a:solidFill>
                            <a:schemeClr val="tx1"/>
                          </a:solidFill>
                        </a:rPr>
                        <a:t>Suranais</a:t>
                      </a:r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51160">
                <a:tc vMerge="1">
                  <a:txBody>
                    <a:bodyPr/>
                    <a:lstStyle/>
                    <a:p>
                      <a:pPr algn="ctr"/>
                      <a:endParaRPr lang="fr-FR" sz="1200" b="1" dirty="0">
                        <a:solidFill>
                          <a:srgbClr val="0033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+mn-lt"/>
                        </a:rPr>
                        <a:t>EdR</a:t>
                      </a:r>
                      <a:r>
                        <a:rPr lang="fr-FR" sz="1100" b="1" dirty="0">
                          <a:latin typeface="+mn-lt"/>
                        </a:rPr>
                        <a:t> </a:t>
                      </a:r>
                      <a:r>
                        <a:rPr lang="fr-FR" sz="1100" b="1" dirty="0" err="1">
                          <a:latin typeface="+mn-lt"/>
                        </a:rPr>
                        <a:t>Ambérieu</a:t>
                      </a:r>
                      <a:r>
                        <a:rPr lang="fr-FR" sz="1100" b="1" dirty="0">
                          <a:latin typeface="+mn-lt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 err="1">
                          <a:latin typeface="+mn-lt"/>
                        </a:rPr>
                        <a:t>EdR</a:t>
                      </a:r>
                      <a:r>
                        <a:rPr lang="fr-FR" sz="1100" b="1" dirty="0">
                          <a:latin typeface="+mn-lt"/>
                        </a:rPr>
                        <a:t> St Rambert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err="1">
                          <a:latin typeface="+mn-lt"/>
                        </a:rPr>
                        <a:t>EdR</a:t>
                      </a:r>
                      <a:r>
                        <a:rPr lang="fr-FR" sz="1100" b="1" dirty="0">
                          <a:latin typeface="+mn-lt"/>
                        </a:rPr>
                        <a:t> Bourg USB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EdR</a:t>
                      </a: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+mn-lt"/>
                        </a:rPr>
                        <a:t> </a:t>
                      </a:r>
                      <a:r>
                        <a:rPr lang="fr-FR" sz="11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Simandre</a:t>
                      </a:r>
                      <a:endParaRPr lang="fr-FR" sz="11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34" name="ZoneTexte 33"/>
          <p:cNvSpPr txBox="1"/>
          <p:nvPr/>
        </p:nvSpPr>
        <p:spPr>
          <a:xfrm>
            <a:off x="357158" y="1428736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Répartition des </a:t>
            </a:r>
            <a:r>
              <a:rPr lang="fr-FR" sz="1600" b="1" dirty="0" err="1"/>
              <a:t>EdR</a:t>
            </a:r>
            <a:r>
              <a:rPr lang="fr-FR" sz="1600" b="1" dirty="0"/>
              <a:t> et Ententes selon catégories : Phase 2</a:t>
            </a: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/>
        </p:nvGraphicFramePr>
        <p:xfrm>
          <a:off x="503040" y="2786058"/>
          <a:ext cx="842667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699"/>
                <a:gridCol w="7200979"/>
              </a:tblGrid>
              <a:tr h="367759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-12 ans</a:t>
                      </a:r>
                    </a:p>
                    <a:p>
                      <a:pPr marL="0" algn="ctr" rtl="0" eaLnBrk="1" latinLnBrk="0" hangingPunct="1"/>
                      <a:r>
                        <a:rPr kumimoji="0" lang="fr-FR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 entités autonomes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Bellegarde ; Belley ; Bourg Sportif </a:t>
                      </a:r>
                      <a:r>
                        <a:rPr lang="fr-FR" sz="14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(USB-SAB);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Collonges </a:t>
                      </a:r>
                      <a:r>
                        <a:rPr lang="fr-FR" sz="14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Entente</a:t>
                      </a:r>
                      <a:r>
                        <a:rPr lang="fr-FR" sz="14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Bugey ; Gex 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Meximieux ; </a:t>
                      </a:r>
                      <a:r>
                        <a:rPr kumimoji="0" lang="fr-FR" sz="1400" b="1" kern="120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Montrevel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; Nantua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Oyonnax ; Ovale Saône ; Pont de </a:t>
                      </a:r>
                      <a:r>
                        <a:rPr lang="fr-FR" sz="1400" b="1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Veyle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; Hte Bresse </a:t>
                      </a:r>
                      <a:r>
                        <a:rPr lang="fr-FR" sz="1200" b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(Pont de Vaux )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baseline="0" dirty="0" err="1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Servette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Genève; </a:t>
                      </a:r>
                      <a:r>
                        <a:rPr kumimoji="0" lang="fr-FR" sz="1400" b="1" kern="120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 Amour  ;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Viriat</a:t>
                      </a:r>
                      <a:r>
                        <a:rPr lang="fr-FR" sz="1400" b="1" baseline="0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+mn-lt"/>
                        </a:rPr>
                        <a:t>; 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XV de la </a:t>
                      </a:r>
                      <a:r>
                        <a:rPr lang="fr-FR" sz="14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Dombe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 *.</a:t>
                      </a:r>
                      <a:endParaRPr kumimoji="0" lang="fr-FR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29" name="ZoneTexte 28"/>
          <p:cNvSpPr txBox="1"/>
          <p:nvPr/>
        </p:nvSpPr>
        <p:spPr>
          <a:xfrm>
            <a:off x="428596" y="3786190"/>
            <a:ext cx="2357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Ententes ‘’Officielles’’</a:t>
            </a:r>
          </a:p>
        </p:txBody>
      </p:sp>
      <p:grpSp>
        <p:nvGrpSpPr>
          <p:cNvPr id="2" name="Groupe 25"/>
          <p:cNvGrpSpPr/>
          <p:nvPr/>
        </p:nvGrpSpPr>
        <p:grpSpPr>
          <a:xfrm>
            <a:off x="785786" y="5786454"/>
            <a:ext cx="7200800" cy="729372"/>
            <a:chOff x="611560" y="5805264"/>
            <a:chExt cx="7200800" cy="729372"/>
          </a:xfrm>
        </p:grpSpPr>
        <p:grpSp>
          <p:nvGrpSpPr>
            <p:cNvPr id="3" name="Groupe 14"/>
            <p:cNvGrpSpPr/>
            <p:nvPr/>
          </p:nvGrpSpPr>
          <p:grpSpPr>
            <a:xfrm>
              <a:off x="3707904" y="5805264"/>
              <a:ext cx="4104456" cy="729372"/>
              <a:chOff x="4499992" y="5589240"/>
              <a:chExt cx="4104456" cy="729372"/>
            </a:xfrm>
          </p:grpSpPr>
          <p:sp>
            <p:nvSpPr>
              <p:cNvPr id="19" name="ZoneTexte 18"/>
              <p:cNvSpPr txBox="1"/>
              <p:nvPr/>
            </p:nvSpPr>
            <p:spPr>
              <a:xfrm>
                <a:off x="4499992" y="5589240"/>
                <a:ext cx="31683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Nb Entités terrains -6 -8 -10</a:t>
                </a:r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8028384" y="558924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18</a:t>
                </a:r>
              </a:p>
            </p:txBody>
          </p:sp>
          <p:sp>
            <p:nvSpPr>
              <p:cNvPr id="22" name="ZoneTexte 21"/>
              <p:cNvSpPr txBox="1"/>
              <p:nvPr/>
            </p:nvSpPr>
            <p:spPr>
              <a:xfrm>
                <a:off x="4572000" y="5949280"/>
                <a:ext cx="28803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/>
                  <a:t>Nb Entités terrains -12</a:t>
                </a:r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8028384" y="5949280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b="1" dirty="0"/>
                  <a:t>16</a:t>
                </a:r>
              </a:p>
            </p:txBody>
          </p:sp>
          <p:sp>
            <p:nvSpPr>
              <p:cNvPr id="24" name="Flèche droite 23"/>
              <p:cNvSpPr/>
              <p:nvPr/>
            </p:nvSpPr>
            <p:spPr>
              <a:xfrm>
                <a:off x="7596336" y="6021288"/>
                <a:ext cx="288032" cy="21602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Flèche droite 27"/>
              <p:cNvSpPr/>
              <p:nvPr/>
            </p:nvSpPr>
            <p:spPr>
              <a:xfrm>
                <a:off x="7668344" y="5661248"/>
                <a:ext cx="288032" cy="216024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611560" y="5805264"/>
              <a:ext cx="216024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Organisation des plateaux </a:t>
              </a:r>
              <a:r>
                <a:rPr lang="fr-FR" b="1" dirty="0" err="1"/>
                <a:t>EdR</a:t>
              </a:r>
              <a:endParaRPr lang="fr-FR" b="1" dirty="0"/>
            </a:p>
          </p:txBody>
        </p:sp>
        <p:sp>
          <p:nvSpPr>
            <p:cNvPr id="25" name="Flèche droite 24"/>
            <p:cNvSpPr/>
            <p:nvPr/>
          </p:nvSpPr>
          <p:spPr>
            <a:xfrm>
              <a:off x="2915816" y="5877272"/>
              <a:ext cx="648072" cy="432048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1" name="ZoneTexte 30"/>
          <p:cNvSpPr txBox="1"/>
          <p:nvPr/>
        </p:nvSpPr>
        <p:spPr>
          <a:xfrm>
            <a:off x="6732240" y="0"/>
            <a:ext cx="2411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/>
              <a:t>CD01 EdR Assemblée  Responsables EdR  </a:t>
            </a:r>
          </a:p>
          <a:p>
            <a:pPr algn="ctr"/>
            <a:r>
              <a:rPr lang="fr-FR" sz="800" dirty="0"/>
              <a:t>Viriat  09 Janvier 2025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45"/>
          <p:cNvGrpSpPr/>
          <p:nvPr/>
        </p:nvGrpSpPr>
        <p:grpSpPr>
          <a:xfrm>
            <a:off x="251520" y="4293096"/>
            <a:ext cx="8712968" cy="667236"/>
            <a:chOff x="179512" y="5877272"/>
            <a:chExt cx="8712968" cy="667236"/>
          </a:xfrm>
        </p:grpSpPr>
        <p:sp>
          <p:nvSpPr>
            <p:cNvPr id="60" name="Rectangle 59"/>
            <p:cNvSpPr/>
            <p:nvPr/>
          </p:nvSpPr>
          <p:spPr>
            <a:xfrm>
              <a:off x="179512" y="5877272"/>
              <a:ext cx="8712968" cy="648072"/>
            </a:xfrm>
            <a:prstGeom prst="rect">
              <a:avLst/>
            </a:prstGeom>
            <a:solidFill>
              <a:srgbClr val="3A01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rgbClr val="FF99FF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67544" y="6093296"/>
              <a:ext cx="201497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99FF"/>
                  </a:solidFill>
                  <a:latin typeface="Arial Black" pitchFamily="34" charset="0"/>
                </a:rPr>
                <a:t>Catégorie -6 ans</a:t>
              </a:r>
            </a:p>
          </p:txBody>
        </p:sp>
        <p:sp>
          <p:nvSpPr>
            <p:cNvPr id="28" name="Flèche droite 27"/>
            <p:cNvSpPr/>
            <p:nvPr/>
          </p:nvSpPr>
          <p:spPr>
            <a:xfrm>
              <a:off x="2571166" y="6156184"/>
              <a:ext cx="432048" cy="216024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2843808" y="6021288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FF99FF"/>
                  </a:solidFill>
                </a:rPr>
                <a:t>Toute la saison</a:t>
              </a:r>
            </a:p>
          </p:txBody>
        </p:sp>
        <p:sp>
          <p:nvSpPr>
            <p:cNvPr id="30" name="Flèche droite 29"/>
            <p:cNvSpPr/>
            <p:nvPr/>
          </p:nvSpPr>
          <p:spPr>
            <a:xfrm>
              <a:off x="3995936" y="6165304"/>
              <a:ext cx="432048" cy="216024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0" y="6021288"/>
              <a:ext cx="417646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FF99FF"/>
                  </a:solidFill>
                </a:rPr>
                <a:t>Ateliers rugby ; coordination motrice, habilités, jeux d’opposition 4x4 ou 5x5</a:t>
              </a:r>
            </a:p>
          </p:txBody>
        </p:sp>
      </p:grpSp>
      <p:sp>
        <p:nvSpPr>
          <p:cNvPr id="55" name="ZoneTexte 54"/>
          <p:cNvSpPr txBox="1"/>
          <p:nvPr/>
        </p:nvSpPr>
        <p:spPr>
          <a:xfrm>
            <a:off x="179512" y="116632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CN </a:t>
            </a:r>
            <a:r>
              <a:rPr lang="fr-FR" sz="2000" b="1" dirty="0" err="1"/>
              <a:t>EdR</a:t>
            </a:r>
            <a:r>
              <a:rPr lang="fr-FR" sz="2000" b="1" dirty="0"/>
              <a:t> FFR :Les formes de jeu 2024-2025, Phase 2… </a:t>
            </a:r>
          </a:p>
        </p:txBody>
      </p:sp>
      <p:sp>
        <p:nvSpPr>
          <p:cNvPr id="62" name="ZoneTexte 61"/>
          <p:cNvSpPr txBox="1"/>
          <p:nvPr/>
        </p:nvSpPr>
        <p:spPr>
          <a:xfrm>
            <a:off x="214282" y="714356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Du Jeu effectif réduit T2s JCA vers le Rugby Educatif</a:t>
            </a:r>
          </a:p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Saison 6</a:t>
            </a:r>
          </a:p>
          <a:p>
            <a:endParaRPr lang="fr-FR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85720" y="1428736"/>
            <a:ext cx="8640609" cy="2714644"/>
          </a:xfrm>
          <a:prstGeom prst="rect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1857356" y="1428736"/>
            <a:ext cx="6000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FFFF00"/>
                </a:solidFill>
                <a:latin typeface="Arial Black" pitchFamily="34" charset="0"/>
              </a:rPr>
              <a:t>Phase 2 : Calendrier selon catégorie</a:t>
            </a:r>
          </a:p>
        </p:txBody>
      </p:sp>
      <p:grpSp>
        <p:nvGrpSpPr>
          <p:cNvPr id="40" name="Groupe 39"/>
          <p:cNvGrpSpPr/>
          <p:nvPr/>
        </p:nvGrpSpPr>
        <p:grpSpPr>
          <a:xfrm>
            <a:off x="363337" y="2834045"/>
            <a:ext cx="8191304" cy="380641"/>
            <a:chOff x="363337" y="2834045"/>
            <a:chExt cx="8191304" cy="380641"/>
          </a:xfrm>
        </p:grpSpPr>
        <p:sp>
          <p:nvSpPr>
            <p:cNvPr id="38" name="ZoneTexte 37"/>
            <p:cNvSpPr txBox="1"/>
            <p:nvPr/>
          </p:nvSpPr>
          <p:spPr>
            <a:xfrm>
              <a:off x="363337" y="2834045"/>
              <a:ext cx="26459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chemeClr val="tx2">
                      <a:lumMod val="50000"/>
                    </a:schemeClr>
                  </a:solidFill>
                  <a:latin typeface="Arial Black" pitchFamily="34" charset="0"/>
                </a:rPr>
                <a:t>- 10 ans à 7x7 </a:t>
              </a:r>
            </a:p>
          </p:txBody>
        </p:sp>
        <p:sp>
          <p:nvSpPr>
            <p:cNvPr id="49" name="Flèche droite 48"/>
            <p:cNvSpPr/>
            <p:nvPr/>
          </p:nvSpPr>
          <p:spPr>
            <a:xfrm>
              <a:off x="2788758" y="2916340"/>
              <a:ext cx="497357" cy="298346"/>
            </a:xfrm>
            <a:prstGeom prst="rightArrow">
              <a:avLst/>
            </a:prstGeom>
            <a:solidFill>
              <a:schemeClr val="tx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3303242" y="2834045"/>
              <a:ext cx="27194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Janvier 2026 à Fin saison</a:t>
              </a:r>
            </a:p>
          </p:txBody>
        </p:sp>
        <p:sp>
          <p:nvSpPr>
            <p:cNvPr id="51" name="Flèche droite 50"/>
            <p:cNvSpPr/>
            <p:nvPr/>
          </p:nvSpPr>
          <p:spPr>
            <a:xfrm>
              <a:off x="6072198" y="2928934"/>
              <a:ext cx="440986" cy="285752"/>
            </a:xfrm>
            <a:prstGeom prst="rightArrow">
              <a:avLst/>
            </a:prstGeom>
            <a:solidFill>
              <a:schemeClr val="bg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643702" y="2857496"/>
              <a:ext cx="1910939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Rugby éducatif</a:t>
              </a:r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428596" y="2000240"/>
            <a:ext cx="7286676" cy="523220"/>
            <a:chOff x="571472" y="2213414"/>
            <a:chExt cx="7286676" cy="523220"/>
          </a:xfrm>
        </p:grpSpPr>
        <p:sp>
          <p:nvSpPr>
            <p:cNvPr id="37" name="ZoneTexte 36"/>
            <p:cNvSpPr txBox="1"/>
            <p:nvPr/>
          </p:nvSpPr>
          <p:spPr>
            <a:xfrm>
              <a:off x="571472" y="2357430"/>
              <a:ext cx="382187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latin typeface="Arial Black" pitchFamily="34" charset="0"/>
                </a:rPr>
                <a:t>-8 ans </a:t>
              </a:r>
              <a:r>
                <a:rPr lang="fr-FR" sz="1600" b="1" dirty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: jeu à effectif réduit  à 5x5 </a:t>
              </a:r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4747936" y="2213414"/>
              <a:ext cx="146995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Janvier 2026 à</a:t>
              </a:r>
            </a:p>
            <a:p>
              <a:pPr algn="ctr"/>
              <a:r>
                <a:rPr lang="fr-FR" sz="14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rPr>
                <a:t>Fin saison</a:t>
              </a:r>
            </a:p>
          </p:txBody>
        </p:sp>
        <p:sp>
          <p:nvSpPr>
            <p:cNvPr id="48" name="Flèche droite 47"/>
            <p:cNvSpPr/>
            <p:nvPr/>
          </p:nvSpPr>
          <p:spPr>
            <a:xfrm>
              <a:off x="6332112" y="2285422"/>
              <a:ext cx="440986" cy="318892"/>
            </a:xfrm>
            <a:prstGeom prst="rightArrow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Flèche droite 34"/>
            <p:cNvSpPr/>
            <p:nvPr/>
          </p:nvSpPr>
          <p:spPr>
            <a:xfrm>
              <a:off x="4315888" y="2357430"/>
              <a:ext cx="440986" cy="308606"/>
            </a:xfrm>
            <a:prstGeom prst="rightArrow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548136" y="2285422"/>
              <a:ext cx="131001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b="1" dirty="0">
                  <a:solidFill>
                    <a:schemeClr val="accent5">
                      <a:lumMod val="60000"/>
                      <a:lumOff val="40000"/>
                    </a:schemeClr>
                  </a:solidFill>
                </a:rPr>
                <a:t>JCA</a:t>
              </a:r>
            </a:p>
          </p:txBody>
        </p:sp>
      </p:grpSp>
      <p:grpSp>
        <p:nvGrpSpPr>
          <p:cNvPr id="5" name="Groupe 71"/>
          <p:cNvGrpSpPr/>
          <p:nvPr/>
        </p:nvGrpSpPr>
        <p:grpSpPr>
          <a:xfrm>
            <a:off x="500034" y="3500438"/>
            <a:ext cx="7969051" cy="428628"/>
            <a:chOff x="323528" y="5157192"/>
            <a:chExt cx="8173474" cy="428628"/>
          </a:xfrm>
        </p:grpSpPr>
        <p:sp>
          <p:nvSpPr>
            <p:cNvPr id="46" name="ZoneTexte 45"/>
            <p:cNvSpPr txBox="1"/>
            <p:nvPr/>
          </p:nvSpPr>
          <p:spPr>
            <a:xfrm>
              <a:off x="323528" y="5157192"/>
              <a:ext cx="26642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9933"/>
                  </a:solidFill>
                  <a:latin typeface="Arial Black" pitchFamily="34" charset="0"/>
                </a:rPr>
                <a:t>-12 ans à 10x10 </a:t>
              </a:r>
            </a:p>
          </p:txBody>
        </p:sp>
        <p:sp>
          <p:nvSpPr>
            <p:cNvPr id="65" name="Flèche droite 64"/>
            <p:cNvSpPr/>
            <p:nvPr/>
          </p:nvSpPr>
          <p:spPr>
            <a:xfrm>
              <a:off x="2668185" y="5228630"/>
              <a:ext cx="512894" cy="285752"/>
            </a:xfrm>
            <a:prstGeom prst="rightArrow">
              <a:avLst/>
            </a:prstGeom>
            <a:solidFill>
              <a:srgbClr val="CC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3327620" y="5228630"/>
              <a:ext cx="266429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FF9933"/>
                  </a:solidFill>
                </a:rPr>
                <a:t>Décembre 2025 à Fin saison</a:t>
              </a:r>
            </a:p>
          </p:txBody>
        </p:sp>
        <p:sp>
          <p:nvSpPr>
            <p:cNvPr id="67" name="Flèche droite 66"/>
            <p:cNvSpPr/>
            <p:nvPr/>
          </p:nvSpPr>
          <p:spPr>
            <a:xfrm>
              <a:off x="6038630" y="5300068"/>
              <a:ext cx="432048" cy="285752"/>
            </a:xfrm>
            <a:prstGeom prst="rightArrow">
              <a:avLst/>
            </a:prstGeom>
            <a:solidFill>
              <a:srgbClr val="CC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624794" y="5157192"/>
              <a:ext cx="187220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fr-FR" sz="1600" dirty="0">
                  <a:solidFill>
                    <a:srgbClr val="FF9933"/>
                  </a:solidFill>
                </a:rPr>
                <a:t>Rugby éducatif</a:t>
              </a:r>
            </a:p>
          </p:txBody>
        </p:sp>
      </p:grpSp>
      <p:sp>
        <p:nvSpPr>
          <p:cNvPr id="74" name="Rectangle 73"/>
          <p:cNvSpPr/>
          <p:nvPr/>
        </p:nvSpPr>
        <p:spPr>
          <a:xfrm>
            <a:off x="7236296" y="0"/>
            <a:ext cx="1907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Assemblée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4572000" y="6286520"/>
            <a:ext cx="43204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T2s = Toucher 2secondes          JCA = Jeu à Contacts Aménagés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323528" y="116632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Organisation </a:t>
            </a:r>
            <a:r>
              <a:rPr lang="fr-FR" sz="2000" b="1" dirty="0" err="1"/>
              <a:t>EdR</a:t>
            </a:r>
            <a:r>
              <a:rPr lang="fr-FR" sz="2000" b="1" dirty="0"/>
              <a:t> CD01  phase 2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57158" y="3786190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Phase 2 : le format des compétitions…</a:t>
            </a:r>
          </a:p>
        </p:txBody>
      </p:sp>
      <p:sp>
        <p:nvSpPr>
          <p:cNvPr id="24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09 Janvier 2025</a:t>
            </a:r>
          </a:p>
        </p:txBody>
      </p:sp>
      <p:grpSp>
        <p:nvGrpSpPr>
          <p:cNvPr id="2" name="Groupe 15"/>
          <p:cNvGrpSpPr/>
          <p:nvPr/>
        </p:nvGrpSpPr>
        <p:grpSpPr>
          <a:xfrm>
            <a:off x="285720" y="5572140"/>
            <a:ext cx="8698148" cy="1012274"/>
            <a:chOff x="179512" y="5013746"/>
            <a:chExt cx="8698148" cy="1012274"/>
          </a:xfrm>
        </p:grpSpPr>
        <p:sp>
          <p:nvSpPr>
            <p:cNvPr id="26" name="ZoneTexte 25"/>
            <p:cNvSpPr txBox="1"/>
            <p:nvPr/>
          </p:nvSpPr>
          <p:spPr>
            <a:xfrm>
              <a:off x="2036900" y="5656688"/>
              <a:ext cx="6840760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Plateaux échelon Inter-comités 01 42 69 Forts potentiels A+</a:t>
              </a: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2036900" y="5013746"/>
              <a:ext cx="6500858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Plateaux échelon CD01 niveau A et B, poules tournantes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79512" y="5373216"/>
              <a:ext cx="1152128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- 12 ans</a:t>
              </a:r>
            </a:p>
          </p:txBody>
        </p:sp>
        <p:sp>
          <p:nvSpPr>
            <p:cNvPr id="31" name="Flèche droite 30"/>
            <p:cNvSpPr/>
            <p:nvPr/>
          </p:nvSpPr>
          <p:spPr>
            <a:xfrm rot="19964137">
              <a:off x="1449349" y="5121635"/>
              <a:ext cx="554522" cy="334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Flèche droite 40"/>
            <p:cNvSpPr/>
            <p:nvPr/>
          </p:nvSpPr>
          <p:spPr>
            <a:xfrm rot="1118808">
              <a:off x="1514498" y="5597116"/>
              <a:ext cx="554522" cy="334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4" name="ZoneTexte 43"/>
          <p:cNvSpPr txBox="1"/>
          <p:nvPr/>
        </p:nvSpPr>
        <p:spPr>
          <a:xfrm>
            <a:off x="611560" y="836712"/>
            <a:ext cx="5317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Calendrier Phase 2 : 4 tours …</a:t>
            </a:r>
          </a:p>
        </p:txBody>
      </p:sp>
      <p:grpSp>
        <p:nvGrpSpPr>
          <p:cNvPr id="3" name="Groupe 14"/>
          <p:cNvGrpSpPr/>
          <p:nvPr/>
        </p:nvGrpSpPr>
        <p:grpSpPr>
          <a:xfrm>
            <a:off x="1142976" y="5000636"/>
            <a:ext cx="6635916" cy="369332"/>
            <a:chOff x="1112766" y="4221088"/>
            <a:chExt cx="6635916" cy="369332"/>
          </a:xfrm>
        </p:grpSpPr>
        <p:sp>
          <p:nvSpPr>
            <p:cNvPr id="25" name="ZoneTexte 24"/>
            <p:cNvSpPr txBox="1"/>
            <p:nvPr/>
          </p:nvSpPr>
          <p:spPr>
            <a:xfrm>
              <a:off x="1112766" y="4221088"/>
              <a:ext cx="1071570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-10 ans 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3203848" y="4221088"/>
              <a:ext cx="4544834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fr-FR" dirty="0"/>
                <a:t>plateaux échelon CD01, poules tournantes</a:t>
              </a:r>
            </a:p>
          </p:txBody>
        </p:sp>
        <p:sp>
          <p:nvSpPr>
            <p:cNvPr id="14" name="Flèche droite 13"/>
            <p:cNvSpPr/>
            <p:nvPr/>
          </p:nvSpPr>
          <p:spPr>
            <a:xfrm>
              <a:off x="2483768" y="4221088"/>
              <a:ext cx="554522" cy="334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" name="Groupe 16"/>
          <p:cNvGrpSpPr/>
          <p:nvPr/>
        </p:nvGrpSpPr>
        <p:grpSpPr>
          <a:xfrm>
            <a:off x="1071538" y="4357694"/>
            <a:ext cx="4289120" cy="369332"/>
            <a:chOff x="1112766" y="4221088"/>
            <a:chExt cx="4289120" cy="369332"/>
          </a:xfrm>
        </p:grpSpPr>
        <p:sp>
          <p:nvSpPr>
            <p:cNvPr id="18" name="ZoneTexte 17"/>
            <p:cNvSpPr txBox="1"/>
            <p:nvPr/>
          </p:nvSpPr>
          <p:spPr>
            <a:xfrm>
              <a:off x="1112766" y="4221088"/>
              <a:ext cx="1285884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/>
                <a:t>-6 - 8 ans 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03848" y="4221088"/>
              <a:ext cx="2198038" cy="369332"/>
            </a:xfrm>
            <a:prstGeom prst="rect">
              <a:avLst/>
            </a:prstGeom>
            <a:solidFill>
              <a:schemeClr val="tx2">
                <a:lumMod val="1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fr-FR" dirty="0"/>
                <a:t>plateaux de secteur</a:t>
              </a:r>
            </a:p>
          </p:txBody>
        </p:sp>
        <p:sp>
          <p:nvSpPr>
            <p:cNvPr id="20" name="Flèche droite 19"/>
            <p:cNvSpPr/>
            <p:nvPr/>
          </p:nvSpPr>
          <p:spPr>
            <a:xfrm>
              <a:off x="2483768" y="4221088"/>
              <a:ext cx="554522" cy="334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aphicFrame>
        <p:nvGraphicFramePr>
          <p:cNvPr id="21" name="Tableau 20"/>
          <p:cNvGraphicFramePr>
            <a:graphicFrameLocks noGrp="1"/>
          </p:cNvGraphicFramePr>
          <p:nvPr/>
        </p:nvGraphicFramePr>
        <p:xfrm>
          <a:off x="571472" y="1357298"/>
          <a:ext cx="4768915" cy="2235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851"/>
                <a:gridCol w="1443909"/>
                <a:gridCol w="973155"/>
              </a:tblGrid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Catégories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Tours</a:t>
                      </a:r>
                    </a:p>
                  </a:txBody>
                  <a:tcPr anchor="ctr"/>
                </a:tc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31 janvier 2026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-8  -10  -12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28 février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</a:p>
                  </a:txBody>
                  <a:tcPr anchor="ctr"/>
                </a:tc>
              </a:tr>
              <a:tr h="278313"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07 mars 2026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278313">
                <a:tc vMerge="1">
                  <a:txBody>
                    <a:bodyPr/>
                    <a:lstStyle/>
                    <a:p>
                      <a:pPr algn="ctr"/>
                      <a:endParaRPr lang="fr-F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-12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14 mars 2026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28 mars 2026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  -12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" name="ZoneTexte 21"/>
          <p:cNvSpPr txBox="1"/>
          <p:nvPr/>
        </p:nvSpPr>
        <p:spPr>
          <a:xfrm>
            <a:off x="6500826" y="1285860"/>
            <a:ext cx="2214578" cy="7386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FF00"/>
                </a:solidFill>
              </a:rPr>
              <a:t>Rassemblement départemental</a:t>
            </a:r>
          </a:p>
          <a:p>
            <a:pPr algn="ctr"/>
            <a:r>
              <a:rPr lang="fr-FR" sz="1400" b="1" dirty="0"/>
              <a:t>Samedi 25 avril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6429388" y="2071678"/>
            <a:ext cx="2428892" cy="73866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FF00"/>
                </a:solidFill>
              </a:rPr>
              <a:t>Journées pour Elles</a:t>
            </a:r>
          </a:p>
          <a:p>
            <a:pPr algn="ctr"/>
            <a:r>
              <a:rPr lang="fr-FR" sz="1400" dirty="0"/>
              <a:t>21 mars 2026</a:t>
            </a:r>
          </a:p>
          <a:p>
            <a:pPr algn="ctr"/>
            <a:r>
              <a:rPr lang="fr-FR" sz="1400" dirty="0"/>
              <a:t>14 mai 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2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323528" y="116632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Organisation </a:t>
            </a:r>
            <a:r>
              <a:rPr lang="fr-FR" sz="2000" b="1" dirty="0" err="1"/>
              <a:t>EdR</a:t>
            </a:r>
            <a:r>
              <a:rPr lang="fr-FR" sz="2000" b="1" dirty="0"/>
              <a:t> CD01  phase 2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23528" y="764704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Phase 2 : le format des compétitions </a:t>
            </a:r>
            <a:r>
              <a:rPr lang="fr-FR" sz="2400" b="1" u="sng" dirty="0">
                <a:solidFill>
                  <a:srgbClr val="FFFF00"/>
                </a:solidFill>
                <a:latin typeface="Arial Black" pitchFamily="34" charset="0"/>
              </a:rPr>
              <a:t>-6-8-10 </a:t>
            </a:r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ans…</a:t>
            </a:r>
          </a:p>
        </p:txBody>
      </p:sp>
      <p:grpSp>
        <p:nvGrpSpPr>
          <p:cNvPr id="2" name="Groupe 40"/>
          <p:cNvGrpSpPr/>
          <p:nvPr/>
        </p:nvGrpSpPr>
        <p:grpSpPr>
          <a:xfrm>
            <a:off x="142844" y="1500174"/>
            <a:ext cx="4429156" cy="4406415"/>
            <a:chOff x="137807" y="3984584"/>
            <a:chExt cx="4610244" cy="2672181"/>
          </a:xfrm>
          <a:solidFill>
            <a:srgbClr val="003300"/>
          </a:solidFill>
        </p:grpSpPr>
        <p:sp>
          <p:nvSpPr>
            <p:cNvPr id="17" name="ZoneTexte 16"/>
            <p:cNvSpPr txBox="1"/>
            <p:nvPr/>
          </p:nvSpPr>
          <p:spPr>
            <a:xfrm>
              <a:off x="476375" y="3984584"/>
              <a:ext cx="3024336" cy="251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-6 -8 ans</a:t>
              </a:r>
              <a:r>
                <a:rPr lang="fr-FR" dirty="0"/>
                <a:t>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51519" y="4817172"/>
              <a:ext cx="3960440" cy="354625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>
                  <a:solidFill>
                    <a:srgbClr val="FFFF00"/>
                  </a:solidFill>
                </a:rPr>
                <a:t>3</a:t>
              </a:r>
              <a:r>
                <a:rPr lang="fr-FR" sz="1600" b="1" i="1" dirty="0"/>
                <a:t>  tours pour les -6   </a:t>
              </a:r>
              <a:r>
                <a:rPr lang="fr-FR" sz="1400" i="1" dirty="0"/>
                <a:t>(Exempts le 31/01)</a:t>
              </a:r>
            </a:p>
            <a:p>
              <a:r>
                <a:rPr lang="fr-FR" sz="1600" b="1" i="1" dirty="0"/>
                <a:t>4  Tours pour les -8</a:t>
              </a: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030112" y="4432682"/>
              <a:ext cx="2304256" cy="25138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 dirty="0"/>
                <a:t>-6 -8 : Associés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37807" y="5891423"/>
              <a:ext cx="4581283" cy="23043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fr-FR" sz="1600" b="1" i="1" dirty="0"/>
                <a:t>Poules de 4,5 , 6 équipes par niveau A ou B</a:t>
              </a:r>
              <a:endParaRPr lang="fr-FR" sz="1600" b="1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1520" y="6190153"/>
              <a:ext cx="4496531" cy="466612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>
                  <a:solidFill>
                    <a:srgbClr val="FFFF00"/>
                  </a:solidFill>
                </a:rPr>
                <a:t>Classements indicatifs -8  </a:t>
              </a:r>
              <a:r>
                <a:rPr lang="fr-FR" sz="1600" i="1" dirty="0"/>
                <a:t>:</a:t>
              </a:r>
            </a:p>
            <a:p>
              <a:r>
                <a:rPr lang="fr-FR" sz="1600" i="1" dirty="0"/>
                <a:t> </a:t>
              </a:r>
              <a:r>
                <a:rPr lang="fr-FR" sz="1200" i="1" dirty="0"/>
                <a:t>Préparation poules de niveau au départemental </a:t>
              </a:r>
              <a:endParaRPr lang="fr-FR" sz="1200" i="1" dirty="0">
                <a:solidFill>
                  <a:srgbClr val="FFFF00"/>
                </a:solidFill>
              </a:endParaRPr>
            </a:p>
            <a:p>
              <a:r>
                <a:rPr lang="fr-FR" sz="1200" i="1" dirty="0">
                  <a:solidFill>
                    <a:srgbClr val="FFFF00"/>
                  </a:solidFill>
                </a:rPr>
                <a:t> </a:t>
              </a:r>
              <a:r>
                <a:rPr lang="fr-FR" sz="1200" b="1" i="1" dirty="0">
                  <a:solidFill>
                    <a:srgbClr val="FFFF00"/>
                  </a:solidFill>
                </a:rPr>
                <a:t>Pas de classement en -8 -6</a:t>
              </a:r>
              <a:endParaRPr lang="fr-FR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12166" y="5587503"/>
              <a:ext cx="4422173" cy="20530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/>
                <a:t>Poules  : </a:t>
              </a:r>
              <a:r>
                <a:rPr lang="fr-FR" sz="1600" b="1" i="1" dirty="0">
                  <a:solidFill>
                    <a:srgbClr val="FFFF00"/>
                  </a:solidFill>
                </a:rPr>
                <a:t>De secteurs</a:t>
              </a:r>
              <a:endParaRPr lang="fr-FR" sz="1600" b="1" dirty="0">
                <a:solidFill>
                  <a:srgbClr val="FFFF0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251519" y="5287060"/>
              <a:ext cx="4050378" cy="23043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/>
                <a:t>Application Rugby Jeu Educatif</a:t>
              </a:r>
              <a:endParaRPr lang="fr-FR" sz="1600" b="1" dirty="0"/>
            </a:p>
          </p:txBody>
        </p:sp>
      </p:grpSp>
      <p:grpSp>
        <p:nvGrpSpPr>
          <p:cNvPr id="3" name="Groupe 41"/>
          <p:cNvGrpSpPr/>
          <p:nvPr/>
        </p:nvGrpSpPr>
        <p:grpSpPr>
          <a:xfrm>
            <a:off x="4714876" y="1340768"/>
            <a:ext cx="4429124" cy="4325963"/>
            <a:chOff x="4930724" y="3759877"/>
            <a:chExt cx="4647447" cy="3461682"/>
          </a:xfrm>
          <a:solidFill>
            <a:srgbClr val="002060"/>
          </a:solidFill>
        </p:grpSpPr>
        <p:sp>
          <p:nvSpPr>
            <p:cNvPr id="29" name="ZoneTexte 28"/>
            <p:cNvSpPr txBox="1"/>
            <p:nvPr/>
          </p:nvSpPr>
          <p:spPr>
            <a:xfrm>
              <a:off x="5517934" y="3759877"/>
              <a:ext cx="2191158" cy="49257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FFFF66"/>
                  </a:solidFill>
                </a:rPr>
                <a:t>-10 ans</a:t>
              </a:r>
            </a:p>
            <a:p>
              <a:pPr algn="ctr"/>
              <a:r>
                <a:rPr lang="fr-FR" sz="1600" dirty="0">
                  <a:solidFill>
                    <a:srgbClr val="FFFF66"/>
                  </a:solidFill>
                </a:rPr>
                <a:t> </a:t>
              </a:r>
              <a:r>
                <a:rPr lang="fr-FR" sz="1200" dirty="0">
                  <a:solidFill>
                    <a:srgbClr val="FFFF66"/>
                  </a:solidFill>
                </a:rPr>
                <a:t>(</a:t>
              </a:r>
              <a:r>
                <a:rPr lang="fr-FR" sz="1200" i="1" dirty="0">
                  <a:solidFill>
                    <a:srgbClr val="FFFF66"/>
                  </a:solidFill>
                </a:rPr>
                <a:t>Même format 2024-2025)</a:t>
              </a:r>
              <a:endParaRPr lang="fr-FR" sz="1600" dirty="0">
                <a:solidFill>
                  <a:srgbClr val="FFFF66"/>
                </a:solidFill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5367104" y="4466745"/>
              <a:ext cx="2448272" cy="29826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solidFill>
                    <a:srgbClr val="FFFF66"/>
                  </a:solidFill>
                </a:rPr>
                <a:t>-10 -12 : Dissociés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222061" y="4970240"/>
              <a:ext cx="3597699" cy="29826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>
                  <a:solidFill>
                    <a:srgbClr val="FFFF66"/>
                  </a:solidFill>
                </a:rPr>
                <a:t> 4  Tours par catégorie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930724" y="6345550"/>
              <a:ext cx="4647447" cy="29826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>
                  <a:solidFill>
                    <a:srgbClr val="FFFF66"/>
                  </a:solidFill>
                </a:rPr>
                <a:t>Poules de 4,5, 6 équipes par niveau A ou B</a:t>
              </a:r>
              <a:endParaRPr lang="fr-FR" sz="1600" b="1" dirty="0">
                <a:solidFill>
                  <a:srgbClr val="FFFF66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230561" y="5945392"/>
              <a:ext cx="3102154" cy="325381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fr-FR" b="1" i="1" dirty="0">
                  <a:solidFill>
                    <a:srgbClr val="FFFF66"/>
                  </a:solidFill>
                </a:rPr>
                <a:t>Poules  </a:t>
              </a:r>
              <a:r>
                <a:rPr lang="fr-FR" b="1" i="1" dirty="0">
                  <a:solidFill>
                    <a:srgbClr val="FFFF00"/>
                  </a:solidFill>
                </a:rPr>
                <a:t>tournantes  CD01</a:t>
              </a:r>
              <a:endParaRPr lang="fr-FR" b="1" dirty="0">
                <a:solidFill>
                  <a:srgbClr val="FFFF00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380480" y="6802873"/>
              <a:ext cx="3888432" cy="418686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600" b="1" i="1" dirty="0">
                  <a:solidFill>
                    <a:srgbClr val="FFFF00"/>
                  </a:solidFill>
                </a:rPr>
                <a:t>Classements indicatifs -10</a:t>
              </a:r>
              <a:endParaRPr lang="fr-FR" sz="1600" i="1" dirty="0">
                <a:solidFill>
                  <a:srgbClr val="FFFF00"/>
                </a:solidFill>
              </a:endParaRPr>
            </a:p>
            <a:p>
              <a:r>
                <a:rPr lang="fr-FR" sz="1200" i="1" dirty="0">
                  <a:solidFill>
                    <a:srgbClr val="FFFF66"/>
                  </a:solidFill>
                </a:rPr>
                <a:t> Préparation poules de niveau au départemental </a:t>
              </a:r>
              <a:endParaRPr lang="fr-FR" sz="1200" dirty="0">
                <a:solidFill>
                  <a:srgbClr val="FFFF66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5149539" y="5473734"/>
              <a:ext cx="3407498" cy="298266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fr-FR" sz="1600" b="1" i="1" dirty="0">
                  <a:solidFill>
                    <a:srgbClr val="FFFF66"/>
                  </a:solidFill>
                </a:rPr>
                <a:t>Application Rugby Jeu Educatif</a:t>
              </a:r>
              <a:endParaRPr lang="fr-FR" sz="1600" b="1" dirty="0">
                <a:solidFill>
                  <a:srgbClr val="FFFF66"/>
                </a:solidFill>
              </a:endParaRPr>
            </a:p>
          </p:txBody>
        </p:sp>
      </p:grpSp>
      <p:sp>
        <p:nvSpPr>
          <p:cNvPr id="24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Commission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b="1" dirty="0"/>
              <a:t>Viriat  12 Janvier 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/>
        </p:nvSpPr>
        <p:spPr>
          <a:xfrm>
            <a:off x="323528" y="116632"/>
            <a:ext cx="67687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/>
              <a:t>Organisation </a:t>
            </a:r>
            <a:r>
              <a:rPr lang="fr-FR" sz="2000" b="1" dirty="0" err="1"/>
              <a:t>EdR</a:t>
            </a:r>
            <a:r>
              <a:rPr lang="fr-FR" sz="2000" b="1" dirty="0"/>
              <a:t> CD01  phase 2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51520" y="548680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Phase 2 : le format des plateaux -12 ans…</a:t>
            </a:r>
          </a:p>
        </p:txBody>
      </p:sp>
      <p:grpSp>
        <p:nvGrpSpPr>
          <p:cNvPr id="2" name="Groupe 47"/>
          <p:cNvGrpSpPr/>
          <p:nvPr/>
        </p:nvGrpSpPr>
        <p:grpSpPr>
          <a:xfrm>
            <a:off x="72008" y="1052736"/>
            <a:ext cx="4139952" cy="3794358"/>
            <a:chOff x="179512" y="1412776"/>
            <a:chExt cx="4139952" cy="3794358"/>
          </a:xfrm>
        </p:grpSpPr>
        <p:sp>
          <p:nvSpPr>
            <p:cNvPr id="29" name="ZoneTexte 28"/>
            <p:cNvSpPr txBox="1"/>
            <p:nvPr/>
          </p:nvSpPr>
          <p:spPr>
            <a:xfrm>
              <a:off x="179512" y="1412776"/>
              <a:ext cx="3888433" cy="615553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/>
                <a:t>-12 ans</a:t>
              </a:r>
            </a:p>
            <a:p>
              <a:pPr algn="ctr"/>
              <a:r>
                <a:rPr lang="fr-FR" sz="1600" b="1" dirty="0"/>
                <a:t>Niveaux  A et B classiques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287016" y="2204864"/>
              <a:ext cx="3543939" cy="307777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/>
                <a:t> 4  Tours  : T1 T2 T3 T4</a:t>
              </a: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87016" y="4221088"/>
              <a:ext cx="4032448" cy="307777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/>
                <a:t>Poules de 4 ou 5 équipes par niveau A ou B</a:t>
              </a:r>
              <a:endParaRPr lang="fr-FR" sz="1400" b="1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87016" y="2996952"/>
              <a:ext cx="3055799" cy="369332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>
              <a:spAutoFit/>
            </a:bodyPr>
            <a:lstStyle/>
            <a:p>
              <a:r>
                <a:rPr lang="fr-FR" b="1" i="1" dirty="0"/>
                <a:t>Poules  tournantes  CD01</a:t>
              </a:r>
              <a:endParaRPr lang="fr-FR" b="1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87016" y="4653136"/>
              <a:ext cx="3830328" cy="553998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r>
                <a:rPr lang="fr-FR" sz="1600" b="1" i="1" dirty="0"/>
                <a:t>Classements indicatifs </a:t>
              </a:r>
              <a:r>
                <a:rPr lang="fr-FR" sz="1600" i="1" dirty="0"/>
                <a:t>-12</a:t>
              </a:r>
            </a:p>
            <a:p>
              <a:r>
                <a:rPr lang="fr-FR" sz="1400" i="1" dirty="0"/>
                <a:t> </a:t>
              </a:r>
              <a:r>
                <a:rPr lang="fr-FR" sz="1200" i="1" dirty="0"/>
                <a:t>Préparation poules de niveau au départemental </a:t>
              </a:r>
              <a:endParaRPr lang="fr-FR" sz="14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87016" y="3429000"/>
              <a:ext cx="2876108" cy="307777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>
              <a:spAutoFit/>
            </a:bodyPr>
            <a:lstStyle/>
            <a:p>
              <a:r>
                <a:rPr lang="fr-FR" sz="1400" b="1" i="1" dirty="0"/>
                <a:t>Application Rugby Jeu Educatif</a:t>
              </a:r>
              <a:endParaRPr lang="fr-FR" sz="1400" b="1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87016" y="3861048"/>
              <a:ext cx="4032448" cy="307777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/>
                <a:t>Arbitrage : binômes -12 + Educateur garant</a:t>
              </a:r>
              <a:endParaRPr lang="fr-FR" sz="1400" b="1" dirty="0"/>
            </a:p>
          </p:txBody>
        </p:sp>
      </p:grpSp>
      <p:grpSp>
        <p:nvGrpSpPr>
          <p:cNvPr id="3" name="Groupe 46"/>
          <p:cNvGrpSpPr/>
          <p:nvPr/>
        </p:nvGrpSpPr>
        <p:grpSpPr>
          <a:xfrm>
            <a:off x="4499992" y="1052736"/>
            <a:ext cx="4392488" cy="3732803"/>
            <a:chOff x="4572000" y="1412776"/>
            <a:chExt cx="4392488" cy="3732803"/>
          </a:xfrm>
        </p:grpSpPr>
        <p:sp>
          <p:nvSpPr>
            <p:cNvPr id="27" name="ZoneTexte 26"/>
            <p:cNvSpPr txBox="1"/>
            <p:nvPr/>
          </p:nvSpPr>
          <p:spPr>
            <a:xfrm>
              <a:off x="4572000" y="1412776"/>
              <a:ext cx="3312369" cy="646331"/>
            </a:xfrm>
            <a:prstGeom prst="rect">
              <a:avLst/>
            </a:prstGeom>
            <a:solidFill>
              <a:srgbClr val="3366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>
                  <a:solidFill>
                    <a:srgbClr val="FFFF66"/>
                  </a:solidFill>
                </a:rPr>
                <a:t>-12 ans</a:t>
              </a:r>
            </a:p>
            <a:p>
              <a:pPr algn="ctr"/>
              <a:r>
                <a:rPr lang="fr-FR" b="1" dirty="0">
                  <a:solidFill>
                    <a:srgbClr val="FFFF66"/>
                  </a:solidFill>
                </a:rPr>
                <a:t>Niveau A </a:t>
              </a:r>
              <a:r>
                <a:rPr lang="fr-FR" b="1" baseline="30000" dirty="0">
                  <a:solidFill>
                    <a:srgbClr val="FFFF66"/>
                  </a:solidFill>
                </a:rPr>
                <a:t>+</a:t>
              </a:r>
              <a:r>
                <a:rPr lang="fr-FR" b="1" dirty="0">
                  <a:solidFill>
                    <a:srgbClr val="FFFF66"/>
                  </a:solidFill>
                </a:rPr>
                <a:t> </a:t>
              </a:r>
              <a:r>
                <a:rPr lang="fr-FR" sz="1600" dirty="0">
                  <a:solidFill>
                    <a:srgbClr val="FFFF66"/>
                  </a:solidFill>
                </a:rPr>
                <a:t>B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0" y="2132856"/>
              <a:ext cx="3543939" cy="738665"/>
            </a:xfrm>
            <a:prstGeom prst="rect">
              <a:avLst/>
            </a:prstGeom>
            <a:solidFill>
              <a:srgbClr val="33660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>
                  <a:solidFill>
                    <a:srgbClr val="FFFF66"/>
                  </a:solidFill>
                </a:rPr>
                <a:t> 4  Tours</a:t>
              </a:r>
            </a:p>
            <a:p>
              <a:r>
                <a:rPr lang="fr-FR" sz="1400" b="1" i="1" dirty="0">
                  <a:solidFill>
                    <a:srgbClr val="FFFF66"/>
                  </a:solidFill>
                </a:rPr>
                <a:t>T1 et T3 ; Echelon CD01</a:t>
              </a:r>
            </a:p>
            <a:p>
              <a:r>
                <a:rPr lang="fr-FR" sz="1400" b="1" i="1" dirty="0">
                  <a:solidFill>
                    <a:srgbClr val="FFFF66"/>
                  </a:solidFill>
                </a:rPr>
                <a:t>T2 et T4 : Echelon  01-42-69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572000" y="4221088"/>
              <a:ext cx="4392488" cy="307777"/>
            </a:xfrm>
            <a:prstGeom prst="rect">
              <a:avLst/>
            </a:prstGeom>
            <a:solidFill>
              <a:srgbClr val="33660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>
                  <a:solidFill>
                    <a:srgbClr val="FFFF66"/>
                  </a:solidFill>
                </a:rPr>
                <a:t>Poules de 4 ou 5 équipes par niveau A ou B</a:t>
              </a:r>
              <a:endParaRPr lang="fr-FR" sz="1400" b="1" dirty="0">
                <a:solidFill>
                  <a:srgbClr val="FFFF66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572000" y="2924944"/>
              <a:ext cx="3193503" cy="523219"/>
            </a:xfrm>
            <a:prstGeom prst="rect">
              <a:avLst/>
            </a:prstGeom>
            <a:solidFill>
              <a:srgbClr val="336600"/>
            </a:solidFill>
          </p:spPr>
          <p:txBody>
            <a:bodyPr wrap="none">
              <a:spAutoFit/>
            </a:bodyPr>
            <a:lstStyle/>
            <a:p>
              <a:r>
                <a:rPr lang="fr-FR" sz="1400" b="1" i="1" dirty="0">
                  <a:solidFill>
                    <a:srgbClr val="FFFF00"/>
                  </a:solidFill>
                </a:rPr>
                <a:t>Poules </a:t>
              </a:r>
              <a:r>
                <a:rPr lang="fr-FR" sz="1400" b="1" i="1" dirty="0">
                  <a:solidFill>
                    <a:srgbClr val="FFFF66"/>
                  </a:solidFill>
                </a:rPr>
                <a:t> </a:t>
              </a:r>
              <a:r>
                <a:rPr lang="fr-FR" sz="1400" b="1" i="1" dirty="0">
                  <a:solidFill>
                    <a:srgbClr val="FFFF00"/>
                  </a:solidFill>
                </a:rPr>
                <a:t>tournantes  CD01  : T1 T2</a:t>
              </a:r>
            </a:p>
            <a:p>
              <a:r>
                <a:rPr lang="fr-FR" sz="1400" b="1" i="1" dirty="0">
                  <a:solidFill>
                    <a:srgbClr val="FFFF00"/>
                  </a:solidFill>
                </a:rPr>
                <a:t>Poule tournantes 01-42-69  :T3 etT4</a:t>
              </a:r>
              <a:endParaRPr lang="fr-FR" sz="1400" b="1" dirty="0">
                <a:solidFill>
                  <a:srgbClr val="FFFF00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572000" y="4653136"/>
              <a:ext cx="3830328" cy="492443"/>
            </a:xfrm>
            <a:prstGeom prst="rect">
              <a:avLst/>
            </a:prstGeom>
            <a:solidFill>
              <a:srgbClr val="33660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>
                  <a:solidFill>
                    <a:srgbClr val="FFFF66"/>
                  </a:solidFill>
                </a:rPr>
                <a:t>Classements indicatifs -12</a:t>
              </a:r>
            </a:p>
            <a:p>
              <a:r>
                <a:rPr lang="fr-FR" sz="1200" i="1" dirty="0">
                  <a:solidFill>
                    <a:srgbClr val="FFFF66"/>
                  </a:solidFill>
                </a:rPr>
                <a:t>Préparation poules de niveau au départemental </a:t>
              </a:r>
              <a:endParaRPr lang="fr-FR" sz="1400" dirty="0">
                <a:solidFill>
                  <a:srgbClr val="FFFF66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572000" y="3501008"/>
              <a:ext cx="2876108" cy="307777"/>
            </a:xfrm>
            <a:prstGeom prst="rect">
              <a:avLst/>
            </a:prstGeom>
            <a:solidFill>
              <a:srgbClr val="336600"/>
            </a:solidFill>
          </p:spPr>
          <p:txBody>
            <a:bodyPr wrap="none">
              <a:spAutoFit/>
            </a:bodyPr>
            <a:lstStyle/>
            <a:p>
              <a:r>
                <a:rPr lang="fr-FR" sz="1400" b="1" i="1" dirty="0">
                  <a:solidFill>
                    <a:srgbClr val="FFFF66"/>
                  </a:solidFill>
                </a:rPr>
                <a:t>Application Rugby Jeu Educatif</a:t>
              </a:r>
              <a:endParaRPr lang="fr-FR" sz="1400" b="1" dirty="0">
                <a:solidFill>
                  <a:srgbClr val="FFFF66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572000" y="3861048"/>
              <a:ext cx="4392488" cy="307777"/>
            </a:xfrm>
            <a:prstGeom prst="rect">
              <a:avLst/>
            </a:prstGeom>
            <a:solidFill>
              <a:srgbClr val="336600"/>
            </a:solidFill>
          </p:spPr>
          <p:txBody>
            <a:bodyPr wrap="square">
              <a:spAutoFit/>
            </a:bodyPr>
            <a:lstStyle/>
            <a:p>
              <a:r>
                <a:rPr lang="fr-FR" sz="1400" b="1" i="1" dirty="0">
                  <a:solidFill>
                    <a:srgbClr val="FFFF66"/>
                  </a:solidFill>
                </a:rPr>
                <a:t>Arbitrage : binômes -12 + Educateur garant</a:t>
              </a:r>
              <a:endParaRPr lang="fr-FR" sz="1400" b="1" dirty="0">
                <a:solidFill>
                  <a:srgbClr val="FFFF66"/>
                </a:solidFill>
              </a:endParaRPr>
            </a:p>
          </p:txBody>
        </p:sp>
      </p:grpSp>
      <p:grpSp>
        <p:nvGrpSpPr>
          <p:cNvPr id="25" name="Groupe 24"/>
          <p:cNvGrpSpPr/>
          <p:nvPr/>
        </p:nvGrpSpPr>
        <p:grpSpPr>
          <a:xfrm>
            <a:off x="251520" y="5301208"/>
            <a:ext cx="8678198" cy="1007337"/>
            <a:chOff x="251520" y="5301208"/>
            <a:chExt cx="7721956" cy="1007337"/>
          </a:xfrm>
        </p:grpSpPr>
        <p:sp>
          <p:nvSpPr>
            <p:cNvPr id="21" name="Rectangle 20"/>
            <p:cNvSpPr/>
            <p:nvPr/>
          </p:nvSpPr>
          <p:spPr>
            <a:xfrm>
              <a:off x="251520" y="5301208"/>
              <a:ext cx="7678066" cy="61555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Candidatures A+ CD01</a:t>
              </a:r>
              <a:r>
                <a:rPr lang="fr-FR" dirty="0"/>
                <a:t/>
              </a:r>
              <a:br>
                <a:rPr lang="fr-FR" dirty="0"/>
              </a:br>
              <a:r>
                <a:rPr lang="fr-FR" sz="1600" b="1" dirty="0"/>
                <a:t>Bourg Rugby USB-SAB – Bugey - Nantua  - XV de la Dombes – </a:t>
              </a:r>
              <a:r>
                <a:rPr lang="fr-FR" sz="1600" b="1" dirty="0" err="1"/>
                <a:t>Servette</a:t>
              </a:r>
              <a:r>
                <a:rPr lang="fr-FR" sz="1600" b="1" dirty="0"/>
                <a:t> Genève  </a:t>
              </a: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2428860" y="6000768"/>
              <a:ext cx="55446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dirty="0"/>
                <a:t>Inter-comités  au CD69 : date début février mise en place des poules A+ </a:t>
              </a:r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79512" y="0"/>
            <a:ext cx="5976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fr-FR" sz="2400" b="1" dirty="0">
                <a:cs typeface="Times New Roman" pitchFamily="18" charset="0"/>
              </a:rPr>
              <a:t>   Organisation de la phase 2 suite</a:t>
            </a:r>
            <a:endParaRPr lang="fr-FR" sz="2400" dirty="0"/>
          </a:p>
        </p:txBody>
      </p:sp>
      <p:sp>
        <p:nvSpPr>
          <p:cNvPr id="19" name="ZoneTexte 18"/>
          <p:cNvSpPr txBox="1"/>
          <p:nvPr/>
        </p:nvSpPr>
        <p:spPr>
          <a:xfrm>
            <a:off x="428596" y="64291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>
                <a:solidFill>
                  <a:srgbClr val="FFFF00"/>
                </a:solidFill>
              </a:rPr>
              <a:t>   Rappel calendrier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571472" y="4071942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>
                <a:solidFill>
                  <a:srgbClr val="FFFF00"/>
                </a:solidFill>
              </a:rPr>
              <a:t>   Les poules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500034" y="4786322"/>
            <a:ext cx="4643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>
                <a:solidFill>
                  <a:srgbClr val="FFFF00"/>
                </a:solidFill>
              </a:rPr>
              <a:t>   Plateaux organisés le matin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000100" y="5214950"/>
            <a:ext cx="60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600" dirty="0"/>
              <a:t>  </a:t>
            </a:r>
            <a:r>
              <a:rPr lang="fr-FR" dirty="0">
                <a:solidFill>
                  <a:srgbClr val="FFFF00"/>
                </a:solidFill>
              </a:rPr>
              <a:t>Démarrage des plateaux à partir de </a:t>
            </a:r>
            <a:r>
              <a:rPr lang="fr-FR" b="1" dirty="0">
                <a:solidFill>
                  <a:srgbClr val="FFFF00"/>
                </a:solidFill>
              </a:rPr>
              <a:t>10h00</a:t>
            </a:r>
            <a:r>
              <a:rPr lang="fr-FR" dirty="0">
                <a:solidFill>
                  <a:srgbClr val="FFFF00"/>
                </a:solidFill>
              </a:rPr>
              <a:t>  (Pas avant)</a:t>
            </a:r>
            <a:endParaRPr lang="fr-FR" sz="1600" dirty="0">
              <a:solidFill>
                <a:srgbClr val="FFFF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00100" y="5643578"/>
            <a:ext cx="664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600" dirty="0"/>
              <a:t>  Possibilités éventuellement de jouer des plateaux entre midi et 14h00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142976" y="6000768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dirty="0"/>
              <a:t>  Dans la mesure du possible, favoriser les plateaux l’après-midi 13h30/14h00 notamment les « gros » plateaux.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500034" y="1214422"/>
          <a:ext cx="4768915" cy="2235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1851"/>
                <a:gridCol w="1443909"/>
                <a:gridCol w="973155"/>
              </a:tblGrid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Catégories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Tours</a:t>
                      </a:r>
                    </a:p>
                  </a:txBody>
                  <a:tcPr anchor="ctr"/>
                </a:tc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31 janvier 2026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-8  -10  -12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T1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278313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28 février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 -12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</a:p>
                  </a:txBody>
                  <a:tcPr anchor="ctr"/>
                </a:tc>
              </a:tr>
              <a:tr h="278313"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07 mars 2026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278313">
                <a:tc vMerge="1">
                  <a:txBody>
                    <a:bodyPr/>
                    <a:lstStyle/>
                    <a:p>
                      <a:pPr algn="ctr"/>
                      <a:endParaRPr lang="fr-FR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-12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14 mars 2026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T3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338614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28 mars 2026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-6  -8  -10  -12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latin typeface="Arial" pitchFamily="34" charset="0"/>
                          <a:cs typeface="Arial" pitchFamily="34" charset="0"/>
                        </a:rPr>
                        <a:t>T4</a:t>
                      </a:r>
                    </a:p>
                  </a:txBody>
                  <a:tcPr anchor="ctr"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2643174" y="4143380"/>
            <a:ext cx="4071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Fichier –Site CD01-Page </a:t>
            </a:r>
            <a:r>
              <a:rPr lang="fr-FR" sz="1400" dirty="0" err="1"/>
              <a:t>EdR</a:t>
            </a:r>
            <a:r>
              <a:rPr lang="fr-FR" sz="1400" dirty="0"/>
              <a:t> calendrier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107504" y="0"/>
            <a:ext cx="6696744" cy="69269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lvl="0">
              <a:spcBef>
                <a:spcPct val="0"/>
              </a:spcBef>
              <a:buFont typeface="Wingdings" pitchFamily="2" charset="2"/>
              <a:buChar char="v"/>
            </a:pP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j-ea"/>
                <a:cs typeface="+mj-cs"/>
              </a:rPr>
              <a:t>Règlements sportifs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357158" y="4214818"/>
            <a:ext cx="7715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   -6 ans* : 1</a:t>
            </a:r>
            <a:r>
              <a:rPr lang="fr-FR" b="1" baseline="30000" dirty="0">
                <a:solidFill>
                  <a:srgbClr val="FFFF00"/>
                </a:solidFill>
                <a:latin typeface="Arial Black" pitchFamily="34" charset="0"/>
              </a:rPr>
              <a:t>ers</a:t>
            </a: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pas à l’</a:t>
            </a:r>
            <a:r>
              <a:rPr lang="fr-FR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endParaRPr lang="fr-FR" b="1" dirty="0">
              <a:solidFill>
                <a:srgbClr val="FFFF00"/>
              </a:solidFill>
              <a:latin typeface="Arial Black" pitchFamily="34" charset="0"/>
            </a:endParaRPr>
          </a:p>
          <a:p>
            <a:pPr lvl="1"/>
            <a:r>
              <a:rPr lang="fr-FR" dirty="0">
                <a:latin typeface="Arial" pitchFamily="34" charset="0"/>
                <a:cs typeface="Arial" pitchFamily="34" charset="0"/>
              </a:rPr>
              <a:t>             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Arbitrage éducateurs</a:t>
            </a:r>
            <a:endParaRPr lang="fr-FR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57158" y="2285992"/>
            <a:ext cx="763284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  -10 ans : Règlements rugby éducatif jeu 7x7</a:t>
            </a:r>
          </a:p>
          <a:p>
            <a:pPr lvl="1"/>
            <a:r>
              <a:rPr lang="fr-FR" sz="1600" dirty="0">
                <a:latin typeface="Arial" pitchFamily="34" charset="0"/>
                <a:cs typeface="Arial" pitchFamily="34" charset="0"/>
              </a:rPr>
              <a:t>Terrains : 30 x 40 m + en-but </a:t>
            </a:r>
          </a:p>
          <a:p>
            <a:pPr lvl="1"/>
            <a:r>
              <a:rPr lang="fr-FR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>
                <a:latin typeface="Arial" pitchFamily="34" charset="0"/>
                <a:cs typeface="Arial" pitchFamily="34" charset="0"/>
              </a:rPr>
              <a:t>Arbitrage -14 -18 possibles, accompagnés 1 éducateur garant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57158" y="3357562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   -8 ans :  Jouer au contact  5x5</a:t>
            </a:r>
          </a:p>
          <a:p>
            <a:pPr lvl="1"/>
            <a:r>
              <a:rPr lang="fr-FR" dirty="0">
                <a:latin typeface="Arial" pitchFamily="34" charset="0"/>
                <a:cs typeface="Arial" pitchFamily="34" charset="0"/>
              </a:rPr>
              <a:t>                 </a:t>
            </a:r>
            <a:r>
              <a:rPr lang="fr-FR" sz="1600" dirty="0">
                <a:latin typeface="Arial" pitchFamily="34" charset="0"/>
                <a:cs typeface="Arial" pitchFamily="34" charset="0"/>
              </a:rPr>
              <a:t>Arbitrage éducateurs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Groupe 21"/>
          <p:cNvGrpSpPr/>
          <p:nvPr/>
        </p:nvGrpSpPr>
        <p:grpSpPr>
          <a:xfrm>
            <a:off x="3786182" y="5786454"/>
            <a:ext cx="5000660" cy="919941"/>
            <a:chOff x="683568" y="4866880"/>
            <a:chExt cx="5000660" cy="919941"/>
          </a:xfrm>
          <a:solidFill>
            <a:schemeClr val="tx2">
              <a:lumMod val="10000"/>
            </a:schemeClr>
          </a:solidFill>
        </p:grpSpPr>
        <p:sp>
          <p:nvSpPr>
            <p:cNvPr id="12" name="ZoneTexte 11"/>
            <p:cNvSpPr txBox="1"/>
            <p:nvPr/>
          </p:nvSpPr>
          <p:spPr>
            <a:xfrm>
              <a:off x="683568" y="4866880"/>
              <a:ext cx="4357718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Documentation : Site internet CD01 ou FFR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83568" y="5509822"/>
              <a:ext cx="5000660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FFR : </a:t>
              </a:r>
              <a:r>
                <a:rPr lang="fr-FR" sz="1200" dirty="0"/>
                <a:t>https://www.ffr.fr/jouer-au-rugby/ecole_de_rugby/rugby-educatif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83568" y="5224070"/>
              <a:ext cx="4824536" cy="27699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200" dirty="0">
                  <a:solidFill>
                    <a:srgbClr val="FFFF00"/>
                  </a:solidFill>
                </a:rPr>
                <a:t>CD01 : </a:t>
              </a:r>
              <a:r>
                <a:rPr lang="fr-FR" sz="1200" i="1" dirty="0">
                  <a:solidFill>
                    <a:srgbClr val="FFFF00"/>
                  </a:solidFill>
                </a:rPr>
                <a:t>https://cd01rugby.com/edr-u6-u12-utilitaires</a:t>
              </a:r>
              <a:endParaRPr lang="fr-FR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5" name="ZoneTexte 14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grpSp>
        <p:nvGrpSpPr>
          <p:cNvPr id="17" name="Groupe 16"/>
          <p:cNvGrpSpPr/>
          <p:nvPr/>
        </p:nvGrpSpPr>
        <p:grpSpPr>
          <a:xfrm>
            <a:off x="357158" y="928670"/>
            <a:ext cx="8568952" cy="1200329"/>
            <a:chOff x="357158" y="928670"/>
            <a:chExt cx="8568952" cy="1200329"/>
          </a:xfrm>
        </p:grpSpPr>
        <p:sp>
          <p:nvSpPr>
            <p:cNvPr id="13" name="ZoneTexte 12"/>
            <p:cNvSpPr txBox="1"/>
            <p:nvPr/>
          </p:nvSpPr>
          <p:spPr>
            <a:xfrm>
              <a:off x="357158" y="928670"/>
              <a:ext cx="856895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q"/>
              </a:pPr>
              <a:r>
                <a:rPr lang="fr-FR" b="1" dirty="0">
                  <a:solidFill>
                    <a:srgbClr val="FFFF00"/>
                  </a:solidFill>
                  <a:latin typeface="Arial Black" pitchFamily="34" charset="0"/>
                </a:rPr>
                <a:t>   -12 ans : Règlements rugby éducatif jeu 10x10</a:t>
              </a:r>
            </a:p>
            <a:p>
              <a:pPr lvl="1"/>
              <a:r>
                <a:rPr lang="fr-FR" i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  </a:t>
              </a:r>
              <a:r>
                <a:rPr lang="fr-FR" i="1" dirty="0">
                  <a:latin typeface="Arial" pitchFamily="34" charset="0"/>
                  <a:cs typeface="Arial" pitchFamily="34" charset="0"/>
                </a:rPr>
                <a:t>  </a:t>
              </a:r>
              <a:r>
                <a:rPr lang="fr-FR" b="1" i="1" dirty="0">
                  <a:solidFill>
                    <a:srgbClr val="FF9933"/>
                  </a:solidFill>
                  <a:latin typeface="Arial" pitchFamily="34" charset="0"/>
                  <a:cs typeface="Arial" pitchFamily="34" charset="0"/>
                </a:rPr>
                <a:t>Arbitrage binômes -12ans accompagnés d’un éducateur garant</a:t>
              </a:r>
            </a:p>
            <a:p>
              <a:pPr lvl="2"/>
              <a:r>
                <a:rPr lang="fr-FR" i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Rôle, mission, méthode, intervention du garant, incitation à l’arbitrage…</a:t>
              </a:r>
            </a:p>
            <a:p>
              <a:pPr lvl="2"/>
              <a:r>
                <a:rPr lang="fr-FR" i="1" dirty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Développement de la formation éducateurs, arbitre club</a:t>
              </a:r>
            </a:p>
          </p:txBody>
        </p:sp>
        <p:sp>
          <p:nvSpPr>
            <p:cNvPr id="16" name="Flèche droite 15"/>
            <p:cNvSpPr/>
            <p:nvPr/>
          </p:nvSpPr>
          <p:spPr>
            <a:xfrm>
              <a:off x="571472" y="1214422"/>
              <a:ext cx="428628" cy="71438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4214810" y="4286256"/>
            <a:ext cx="44291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200" b="1" i="1" dirty="0">
                <a:latin typeface="Arial" pitchFamily="34" charset="0"/>
                <a:cs typeface="Arial" pitchFamily="34" charset="0"/>
              </a:rPr>
              <a:t>Nés 2020 ; Nés entre le 1er janvier 2021 et le 30 juin 2021</a:t>
            </a:r>
          </a:p>
        </p:txBody>
      </p:sp>
      <p:sp>
        <p:nvSpPr>
          <p:cNvPr id="25" name="Bulle ronde 24"/>
          <p:cNvSpPr/>
          <p:nvPr/>
        </p:nvSpPr>
        <p:spPr>
          <a:xfrm>
            <a:off x="4071934" y="4643446"/>
            <a:ext cx="2428892" cy="357190"/>
          </a:xfrm>
          <a:prstGeom prst="wedgeEllipseCallout">
            <a:avLst>
              <a:gd name="adj1" fmla="val -63310"/>
              <a:gd name="adj2" fmla="val -5316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i="1" dirty="0">
                <a:solidFill>
                  <a:srgbClr val="FF0000"/>
                </a:solidFill>
              </a:rPr>
              <a:t>Pas de placage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4" grpId="0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158" y="571480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400" b="1" u="sng" dirty="0">
                <a:solidFill>
                  <a:srgbClr val="FFFF00"/>
                </a:solidFill>
              </a:rPr>
              <a:t> Les bonnes pratiques relationnelles…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85720" y="1500174"/>
          <a:ext cx="8568951" cy="1376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302"/>
                <a:gridCol w="3501606"/>
                <a:gridCol w="3854043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Quand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J’organise le plateau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Je me déplace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Times New Roman" pitchFamily="18" charset="0"/>
                          <a:cs typeface="Times New Roman" pitchFamily="18" charset="0"/>
                        </a:rPr>
                        <a:t>1 semaine</a:t>
                      </a:r>
                    </a:p>
                    <a:p>
                      <a:pPr algn="ctr"/>
                      <a:r>
                        <a:rPr lang="fr-FR" sz="1600" b="1" dirty="0">
                          <a:latin typeface="Times New Roman" pitchFamily="18" charset="0"/>
                          <a:cs typeface="Times New Roman" pitchFamily="18" charset="0"/>
                        </a:rPr>
                        <a:t> avant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fr-FR" sz="1400" b="1" dirty="0">
                          <a:latin typeface="Times New Roman" pitchFamily="18" charset="0"/>
                          <a:cs typeface="Times New Roman" pitchFamily="18" charset="0"/>
                        </a:rPr>
                        <a:t>Courrier @ prévision</a:t>
                      </a:r>
                      <a:r>
                        <a:rPr lang="fr-FR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effectifs / équipes / niveau, organisation du plateau…</a:t>
                      </a:r>
                    </a:p>
                    <a:p>
                      <a:r>
                        <a:rPr lang="fr-F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fr-FR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A qui </a:t>
                      </a:r>
                      <a:r>
                        <a:rPr lang="fr-F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fr-FR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Responsable </a:t>
                      </a:r>
                      <a:r>
                        <a:rPr lang="fr-FR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EdR</a:t>
                      </a:r>
                      <a:r>
                        <a:rPr lang="fr-FR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+ référent catégorie.</a:t>
                      </a:r>
                      <a:endParaRPr lang="fr-F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fr-FR" sz="1400" b="1" dirty="0">
                          <a:latin typeface="Times New Roman" pitchFamily="18" charset="0"/>
                          <a:cs typeface="Times New Roman" pitchFamily="18" charset="0"/>
                        </a:rPr>
                        <a:t>Réponse des prévisionnels le mercredi au plus tard </a:t>
                      </a:r>
                      <a:r>
                        <a:rPr lang="fr-FR" sz="1400" dirty="0">
                          <a:latin typeface="Times New Roman" pitchFamily="18" charset="0"/>
                          <a:cs typeface="Times New Roman" pitchFamily="18" charset="0"/>
                        </a:rPr>
                        <a:t>(Effectifs, nb</a:t>
                      </a:r>
                      <a:r>
                        <a:rPr lang="fr-F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équipes, niveaux, éducateurs…)</a:t>
                      </a:r>
                      <a:endParaRPr lang="fr-F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51520" y="0"/>
            <a:ext cx="5976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Organisation des plateaux </a:t>
            </a:r>
            <a:r>
              <a:rPr lang="fr-FR" sz="2800" b="1" dirty="0" err="1"/>
              <a:t>EdR</a:t>
            </a:r>
            <a:r>
              <a:rPr lang="fr-FR" sz="2800" b="1" dirty="0"/>
              <a:t>…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00034" y="107154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 titre de rappels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85720" y="2979793"/>
          <a:ext cx="856895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6"/>
                <a:gridCol w="3466074"/>
                <a:gridCol w="3888432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6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 jour même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Accueil des </a:t>
                      </a:r>
                      <a:r>
                        <a:rPr kumimoji="0" lang="fr-FR" sz="140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EdR</a:t>
                      </a:r>
                      <a:endParaRPr kumimoji="0" lang="fr-FR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rtl="0" eaLnBrk="1" latinLnBrk="0" hangingPunct="1"/>
                      <a:endParaRPr kumimoji="0" lang="fr-FR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Au démarrage du plateau : </a:t>
                      </a:r>
                      <a:r>
                        <a:rPr kumimoji="0" lang="fr-F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Briefing éducateurs, présentation, déroulement, consignes…</a:t>
                      </a:r>
                    </a:p>
                    <a:p>
                      <a:pPr marL="0" algn="l" rtl="0" eaLnBrk="1" latinLnBrk="0" hangingPunct="1"/>
                      <a:endParaRPr kumimoji="0" lang="fr-FR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Après le plateau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débriefing / réception avec les éducateurs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 mon départ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Communication des effectifs / équipes  </a:t>
                      </a:r>
                      <a:r>
                        <a:rPr kumimoji="0" lang="fr-FR" sz="11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(Si modification)</a:t>
                      </a:r>
                      <a:endParaRPr kumimoji="0" lang="fr-FR" sz="14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 mon arrivée à l’accueil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Confirmation des effectifs et équipes, </a:t>
                      </a:r>
                      <a:r>
                        <a:rPr kumimoji="0" lang="fr-FR" sz="14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feuilles de présences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…</a:t>
                      </a:r>
                    </a:p>
                    <a:p>
                      <a:pPr marL="0" algn="l" rtl="0" eaLnBrk="1" latinLnBrk="0" hangingPunct="1"/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Au démarrage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Participation au briefing éducateurs…</a:t>
                      </a:r>
                    </a:p>
                    <a:p>
                      <a:pPr marL="0" algn="l" rtl="0" eaLnBrk="1" latinLnBrk="0" hangingPunct="1">
                        <a:buFontTx/>
                        <a:buChar char="-"/>
                      </a:pP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Après le plateau : </a:t>
                      </a:r>
                      <a:r>
                        <a:rPr kumimoji="0" lang="fr-FR" sz="1400" b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participation au débriefing éducateurs. </a:t>
                      </a:r>
                      <a:endParaRPr kumimoji="0" lang="fr-FR" sz="14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rtl="0" eaLnBrk="1" latinLnBrk="0" hangingPunct="1">
                        <a:buFontTx/>
                        <a:buNone/>
                      </a:pPr>
                      <a:r>
                        <a:rPr kumimoji="0" lang="fr-FR" sz="140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Je laisse mon vestiaire propre.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285720" y="5715016"/>
          <a:ext cx="8572560" cy="88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3396607"/>
                <a:gridCol w="38900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Dans les 2 jours suivant le plateau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Envoi du</a:t>
                      </a:r>
                      <a:r>
                        <a:rPr lang="fr-FR" sz="1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fr-FR" sz="14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cr</a:t>
                      </a:r>
                      <a:r>
                        <a:rPr lang="fr-FR" sz="14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de plateau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edrcd01rugby@gmail.com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Je signale les éventuels problèmes d’ordre éthique</a:t>
                      </a:r>
                      <a:r>
                        <a:rPr lang="fr-FR" sz="1200" b="0" baseline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et accidents graves.</a:t>
                      </a:r>
                      <a:endParaRPr lang="fr-FR" sz="1200" b="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Je signale les problèmes d’ordre éthique et accidents.</a:t>
                      </a:r>
                      <a:endParaRPr lang="fr-FR" sz="12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Assemblée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285720" y="5094164"/>
          <a:ext cx="857256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3429024"/>
                <a:gridCol w="3857652"/>
              </a:tblGrid>
              <a:tr h="370840"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fr-F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 la suite du tournoi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fr-F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Envoi du formulaire </a:t>
                      </a:r>
                    </a:p>
                    <a:p>
                      <a:pPr marL="0" algn="l" rtl="0" eaLnBrk="1" latinLnBrk="0" hangingPunct="1"/>
                      <a:r>
                        <a:rPr kumimoji="0" lang="fr-FR" sz="1400" b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AuRA</a:t>
                      </a:r>
                      <a:r>
                        <a:rPr kumimoji="0" lang="fr-FR" sz="1400" b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QR code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endParaRPr kumimoji="0" lang="fr-FR" sz="1400" b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5072075"/>
            <a:ext cx="503893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Bulle ronde 13"/>
          <p:cNvSpPr/>
          <p:nvPr/>
        </p:nvSpPr>
        <p:spPr>
          <a:xfrm>
            <a:off x="5643570" y="5214950"/>
            <a:ext cx="2214578" cy="357190"/>
          </a:xfrm>
          <a:prstGeom prst="wedgeEllipseCallout">
            <a:avLst>
              <a:gd name="adj1" fmla="val -99931"/>
              <a:gd name="adj2" fmla="val -2271"/>
            </a:avLst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Nouveau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1214415" y="4393412"/>
            <a:ext cx="5924252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Départemental 2026…</a:t>
            </a:r>
          </a:p>
        </p:txBody>
      </p:sp>
      <p:sp>
        <p:nvSpPr>
          <p:cNvPr id="11" name="Rectangle 3"/>
          <p:cNvSpPr txBox="1">
            <a:spLocks/>
          </p:cNvSpPr>
          <p:nvPr/>
        </p:nvSpPr>
        <p:spPr>
          <a:xfrm>
            <a:off x="285720" y="1928802"/>
            <a:ext cx="7709761" cy="50405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fr-FR" sz="3600" b="1" spc="-150" dirty="0">
                <a:ln/>
                <a:latin typeface="+mj-lt"/>
                <a:ea typeface="+mj-ea"/>
                <a:cs typeface="+mj-cs"/>
              </a:rPr>
              <a:t>  </a:t>
            </a: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Bilan 1</a:t>
            </a:r>
            <a:r>
              <a:rPr kumimoji="0" lang="fr-FR" sz="3600" b="1" i="0" u="none" strike="noStrike" kern="1200" cap="none" spc="-150" normalizeH="0" baseline="3000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ère</a:t>
            </a: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phase automnale…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9512" y="1"/>
            <a:ext cx="4035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fr-FR" sz="4800" b="1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Ordre du jour</a:t>
            </a:r>
          </a:p>
        </p:txBody>
      </p:sp>
      <p:sp>
        <p:nvSpPr>
          <p:cNvPr id="13" name="Rectangle 3"/>
          <p:cNvSpPr txBox="1">
            <a:spLocks/>
          </p:cNvSpPr>
          <p:nvPr/>
        </p:nvSpPr>
        <p:spPr>
          <a:xfrm>
            <a:off x="357158" y="2500306"/>
            <a:ext cx="5214974" cy="50405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fr-FR" sz="36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fr-FR" sz="3600" b="1" i="0" u="none" strike="noStrike" kern="1200" cap="none" spc="-150" normalizeH="0" baseline="0" noProof="0" dirty="0">
                <a:ln/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Phase</a:t>
            </a:r>
            <a:r>
              <a:rPr kumimoji="0" lang="fr-FR" sz="3600" b="1" i="0" u="none" strike="noStrike" kern="1200" cap="none" spc="-150" normalizeH="0" noProof="0" dirty="0">
                <a:ln/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CD01 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-6 -8  -10  -12</a:t>
            </a:r>
            <a:r>
              <a:rPr kumimoji="0" lang="fr-FR" sz="3600" b="1" i="0" u="none" strike="noStrike" kern="1200" cap="none" spc="-150" normalizeH="0" baseline="0" noProof="0" dirty="0">
                <a:ln/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7308304" y="0"/>
            <a:ext cx="183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16" name="Rectangle 3"/>
          <p:cNvSpPr txBox="1">
            <a:spLocks/>
          </p:cNvSpPr>
          <p:nvPr/>
        </p:nvSpPr>
        <p:spPr>
          <a:xfrm>
            <a:off x="1214415" y="4905384"/>
            <a:ext cx="5786478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Labellisation 2026…</a:t>
            </a:r>
          </a:p>
        </p:txBody>
      </p:sp>
      <p:sp>
        <p:nvSpPr>
          <p:cNvPr id="18" name="Rectangle 3"/>
          <p:cNvSpPr txBox="1">
            <a:spLocks/>
          </p:cNvSpPr>
          <p:nvPr/>
        </p:nvSpPr>
        <p:spPr>
          <a:xfrm>
            <a:off x="1214415" y="5929330"/>
            <a:ext cx="5786478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Tournois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sur invitation 2026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714744" y="1142984"/>
            <a:ext cx="4786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fr-FR" sz="1400" b="1" i="1" dirty="0">
                <a:solidFill>
                  <a:srgbClr val="FFC000"/>
                </a:solidFill>
              </a:rPr>
              <a:t>Que les enfants des </a:t>
            </a:r>
            <a:r>
              <a:rPr lang="fr-FR" sz="1400" b="1" i="1" dirty="0" err="1">
                <a:solidFill>
                  <a:srgbClr val="FFC000"/>
                </a:solidFill>
              </a:rPr>
              <a:t>EdR</a:t>
            </a:r>
            <a:r>
              <a:rPr lang="fr-FR" sz="1400" b="1" i="1" dirty="0">
                <a:solidFill>
                  <a:srgbClr val="FFC000"/>
                </a:solidFill>
              </a:rPr>
              <a:t>  trouvent  plaisir à venir</a:t>
            </a:r>
          </a:p>
          <a:p>
            <a:pPr lvl="1" algn="ctr"/>
            <a:r>
              <a:rPr lang="fr-FR" sz="1400" b="1" i="1" dirty="0">
                <a:solidFill>
                  <a:srgbClr val="FFC000"/>
                </a:solidFill>
              </a:rPr>
              <a:t> S’AMUSER   AU   RUGBY !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12886168" y="5786454"/>
            <a:ext cx="1368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u="sng" dirty="0">
                <a:solidFill>
                  <a:srgbClr val="00FF00"/>
                </a:solidFill>
              </a:rPr>
              <a:t>Commission </a:t>
            </a:r>
            <a:r>
              <a:rPr lang="fr-FR" sz="800" b="1" u="sng" dirty="0" err="1">
                <a:solidFill>
                  <a:srgbClr val="00FF00"/>
                </a:solidFill>
              </a:rPr>
              <a:t>EdR</a:t>
            </a:r>
            <a:endParaRPr lang="fr-FR" sz="800" b="1" u="sng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Christian Brevet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Antoine </a:t>
            </a:r>
            <a:r>
              <a:rPr lang="fr-FR" sz="800" dirty="0" err="1">
                <a:solidFill>
                  <a:srgbClr val="00FF00"/>
                </a:solidFill>
              </a:rPr>
              <a:t>Dichant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Didier Humbert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Gilles </a:t>
            </a:r>
            <a:r>
              <a:rPr lang="fr-FR" sz="800" dirty="0" err="1">
                <a:solidFill>
                  <a:srgbClr val="00FF00"/>
                </a:solidFill>
              </a:rPr>
              <a:t>Grochowski</a:t>
            </a:r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Gabriel Lignières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Florent Poncet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Michel Regnault</a:t>
            </a: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Excusé : David Bouvard </a:t>
            </a:r>
          </a:p>
          <a:p>
            <a:pPr algn="ctr"/>
            <a:endParaRPr lang="fr-FR" sz="800" dirty="0">
              <a:solidFill>
                <a:srgbClr val="00FF00"/>
              </a:solidFill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4470344" y="5858462"/>
            <a:ext cx="2664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u="sng" dirty="0">
                <a:solidFill>
                  <a:srgbClr val="00FF00"/>
                </a:solidFill>
              </a:rPr>
              <a:t>Cadres techniques </a:t>
            </a:r>
          </a:p>
          <a:p>
            <a:pPr algn="ctr"/>
            <a:endParaRPr lang="fr-FR" sz="800" b="1" dirty="0">
              <a:solidFill>
                <a:srgbClr val="00FF00"/>
              </a:solidFill>
            </a:endParaRPr>
          </a:p>
          <a:p>
            <a:pPr algn="ctr"/>
            <a:r>
              <a:rPr lang="fr-FR" sz="800" b="1" dirty="0">
                <a:solidFill>
                  <a:srgbClr val="00FF00"/>
                </a:solidFill>
              </a:rPr>
              <a:t>CTC Bassins : </a:t>
            </a:r>
            <a:r>
              <a:rPr lang="fr-FR" sz="800" dirty="0">
                <a:solidFill>
                  <a:srgbClr val="00FF00"/>
                </a:solidFill>
              </a:rPr>
              <a:t>Maxime Berry CTC</a:t>
            </a:r>
          </a:p>
          <a:p>
            <a:pPr algn="ctr"/>
            <a:r>
              <a:rPr lang="fr-FR" sz="800" b="1" dirty="0">
                <a:solidFill>
                  <a:srgbClr val="00FF00"/>
                </a:solidFill>
              </a:rPr>
              <a:t>CTD 01 : </a:t>
            </a:r>
            <a:r>
              <a:rPr lang="fr-FR" sz="800" dirty="0">
                <a:solidFill>
                  <a:srgbClr val="00FF00"/>
                </a:solidFill>
              </a:rPr>
              <a:t>Clément Vital</a:t>
            </a:r>
          </a:p>
          <a:p>
            <a:pPr algn="ctr"/>
            <a:r>
              <a:rPr lang="fr-FR" sz="800" b="1" dirty="0">
                <a:solidFill>
                  <a:srgbClr val="00FF00"/>
                </a:solidFill>
              </a:rPr>
              <a:t>Féminines 01 : </a:t>
            </a:r>
            <a:r>
              <a:rPr lang="fr-FR" sz="800" dirty="0">
                <a:solidFill>
                  <a:srgbClr val="00FF00"/>
                </a:solidFill>
              </a:rPr>
              <a:t>Mathilde Philibert </a:t>
            </a:r>
          </a:p>
          <a:p>
            <a:pPr algn="ctr"/>
            <a:endParaRPr lang="fr-FR" sz="800" dirty="0">
              <a:solidFill>
                <a:srgbClr val="00FF00"/>
              </a:solidFill>
            </a:endParaRPr>
          </a:p>
          <a:p>
            <a:pPr algn="ctr"/>
            <a:r>
              <a:rPr lang="fr-FR" sz="800" dirty="0">
                <a:solidFill>
                  <a:srgbClr val="00FF00"/>
                </a:solidFill>
              </a:rPr>
              <a:t>Excusé : Mathieu </a:t>
            </a:r>
            <a:r>
              <a:rPr lang="fr-FR" sz="800" dirty="0" err="1">
                <a:solidFill>
                  <a:srgbClr val="00FF00"/>
                </a:solidFill>
              </a:rPr>
              <a:t>Ghilardi</a:t>
            </a:r>
            <a:r>
              <a:rPr lang="fr-FR" sz="800" dirty="0">
                <a:solidFill>
                  <a:srgbClr val="00FF00"/>
                </a:solidFill>
              </a:rPr>
              <a:t> CTC</a:t>
            </a:r>
          </a:p>
        </p:txBody>
      </p:sp>
      <p:sp>
        <p:nvSpPr>
          <p:cNvPr id="17" name="Rectangle 3"/>
          <p:cNvSpPr txBox="1">
            <a:spLocks/>
          </p:cNvSpPr>
          <p:nvPr/>
        </p:nvSpPr>
        <p:spPr>
          <a:xfrm>
            <a:off x="1214414" y="3881440"/>
            <a:ext cx="4237164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Journées pour ELLES…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3786182" y="642918"/>
            <a:ext cx="46434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FF00"/>
                </a:solidFill>
                <a:latin typeface="Aristocrat SF" pitchFamily="2" charset="0"/>
              </a:rPr>
              <a:t>Meilleurs vœux 2026</a:t>
            </a:r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1214415" y="3369468"/>
            <a:ext cx="5924252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Organisation des tournois…</a:t>
            </a: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1214414" y="5417356"/>
            <a:ext cx="7429552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Infos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</a:t>
            </a:r>
            <a:r>
              <a:rPr kumimoji="0" lang="fr-FR" sz="24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Antennes </a:t>
            </a:r>
            <a:r>
              <a:rPr kumimoji="0" lang="fr-FR" sz="2400" b="1" i="0" u="none" strike="noStrike" kern="1200" cap="none" spc="-150" normalizeH="0" noProof="0" dirty="0" err="1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EdR</a:t>
            </a:r>
            <a:r>
              <a:rPr lang="fr-FR" sz="2400" b="1" spc="-150" dirty="0">
                <a:ln/>
                <a:latin typeface="+mj-lt"/>
                <a:ea typeface="+mj-ea"/>
                <a:cs typeface="+mj-cs"/>
              </a:rPr>
              <a:t>…</a:t>
            </a:r>
            <a:r>
              <a:rPr kumimoji="0" lang="fr-FR" sz="24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fr-FR" sz="2400" b="1" spc="-150" dirty="0">
                <a:ln/>
                <a:latin typeface="+mj-lt"/>
                <a:ea typeface="+mj-ea"/>
                <a:cs typeface="+mj-cs"/>
              </a:rPr>
              <a:t>I</a:t>
            </a:r>
            <a:r>
              <a:rPr kumimoji="0" lang="fr-FR" sz="2400" b="1" i="0" u="none" strike="noStrike" kern="1200" cap="none" spc="-150" normalizeH="0" noProof="0" dirty="0" err="1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nter</a:t>
            </a:r>
            <a:r>
              <a:rPr kumimoji="0" lang="fr-FR" sz="24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</a:t>
            </a:r>
            <a:r>
              <a:rPr kumimoji="0" lang="fr-FR" sz="2400" b="1" i="0" u="none" strike="noStrike" kern="1200" cap="none" spc="-150" normalizeH="0" noProof="0" dirty="0" err="1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classse</a:t>
            </a:r>
            <a:r>
              <a:rPr kumimoji="0" lang="fr-FR" sz="24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d'âges</a:t>
            </a:r>
            <a:r>
              <a:rPr kumimoji="0" lang="fr-FR" sz="24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  <a:endParaRPr kumimoji="0" lang="fr-FR" sz="2800" b="1" i="0" u="none" strike="noStrike" kern="1200" cap="none" spc="-150" normalizeH="0" baseline="0" noProof="0" dirty="0">
              <a:ln/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Rectangle 3"/>
          <p:cNvSpPr txBox="1">
            <a:spLocks/>
          </p:cNvSpPr>
          <p:nvPr/>
        </p:nvSpPr>
        <p:spPr>
          <a:xfrm>
            <a:off x="1214414" y="2857496"/>
            <a:ext cx="7512765" cy="57606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- 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Formats de jeu</a:t>
            </a:r>
            <a:r>
              <a:rPr kumimoji="0" lang="fr-FR" sz="2800" b="1" i="0" u="none" strike="noStrike" kern="1200" cap="none" spc="-150" normalizeH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par catégorie, les poules</a:t>
            </a:r>
            <a:r>
              <a:rPr kumimoji="0" lang="fr-FR" sz="28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e 27"/>
          <p:cNvGrpSpPr/>
          <p:nvPr/>
        </p:nvGrpSpPr>
        <p:grpSpPr>
          <a:xfrm>
            <a:off x="285720" y="571480"/>
            <a:ext cx="8280920" cy="2053066"/>
            <a:chOff x="285720" y="571480"/>
            <a:chExt cx="8280920" cy="2053066"/>
          </a:xfrm>
        </p:grpSpPr>
        <p:sp>
          <p:nvSpPr>
            <p:cNvPr id="17" name="ZoneTexte 16"/>
            <p:cNvSpPr txBox="1"/>
            <p:nvPr/>
          </p:nvSpPr>
          <p:spPr>
            <a:xfrm>
              <a:off x="285720" y="571480"/>
              <a:ext cx="8280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" b="1" dirty="0"/>
                <a:t>Attitudes, comportements des éducateurs… des parents…</a:t>
              </a:r>
            </a:p>
            <a:p>
              <a:r>
                <a:rPr lang="fr-FR" sz="2000" b="1" dirty="0"/>
                <a:t>                Sur et en-dehors du terrain</a:t>
              </a:r>
            </a:p>
          </p:txBody>
        </p:sp>
        <p:grpSp>
          <p:nvGrpSpPr>
            <p:cNvPr id="2" name="Groupe 19"/>
            <p:cNvGrpSpPr/>
            <p:nvPr/>
          </p:nvGrpSpPr>
          <p:grpSpPr>
            <a:xfrm>
              <a:off x="683568" y="1340768"/>
              <a:ext cx="7704856" cy="802348"/>
              <a:chOff x="755576" y="1628800"/>
              <a:chExt cx="7704856" cy="810672"/>
            </a:xfrm>
          </p:grpSpPr>
          <p:sp>
            <p:nvSpPr>
              <p:cNvPr id="32" name="ZoneTexte 31"/>
              <p:cNvSpPr txBox="1"/>
              <p:nvPr/>
            </p:nvSpPr>
            <p:spPr>
              <a:xfrm>
                <a:off x="755576" y="1700808"/>
                <a:ext cx="1512168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FFFF00"/>
                    </a:solidFill>
                  </a:rPr>
                  <a:t>Rappels</a:t>
                </a:r>
              </a:p>
              <a:p>
                <a:pPr algn="ctr"/>
                <a:r>
                  <a:rPr lang="fr-FR" sz="1400" b="1" dirty="0">
                    <a:solidFill>
                      <a:srgbClr val="FFFF00"/>
                    </a:solidFill>
                  </a:rPr>
                  <a:t>Actions à mener par club</a:t>
                </a:r>
              </a:p>
            </p:txBody>
          </p:sp>
          <p:sp>
            <p:nvSpPr>
              <p:cNvPr id="33" name="Flèche droite 32"/>
              <p:cNvSpPr/>
              <p:nvPr/>
            </p:nvSpPr>
            <p:spPr>
              <a:xfrm>
                <a:off x="2339752" y="1988840"/>
                <a:ext cx="432048" cy="360040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ZoneTexte 33"/>
              <p:cNvSpPr txBox="1"/>
              <p:nvPr/>
            </p:nvSpPr>
            <p:spPr>
              <a:xfrm>
                <a:off x="2915816" y="1628800"/>
                <a:ext cx="1512168" cy="745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400" b="1" dirty="0"/>
                  <a:t>Educateurs</a:t>
                </a:r>
              </a:p>
              <a:p>
                <a:r>
                  <a:rPr lang="fr-FR" sz="1400" b="1" dirty="0"/>
                  <a:t>   Dirigeants</a:t>
                </a:r>
              </a:p>
              <a:p>
                <a:r>
                  <a:rPr lang="fr-FR" sz="1400" b="1" dirty="0"/>
                  <a:t>     Parents</a:t>
                </a:r>
              </a:p>
            </p:txBody>
          </p:sp>
          <p:sp>
            <p:nvSpPr>
              <p:cNvPr id="37" name="Flèche droite 36"/>
              <p:cNvSpPr/>
              <p:nvPr/>
            </p:nvSpPr>
            <p:spPr>
              <a:xfrm>
                <a:off x="4499992" y="1916832"/>
                <a:ext cx="432048" cy="360040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5076056" y="1700808"/>
                <a:ext cx="3384376" cy="677108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b="1" dirty="0"/>
                  <a:t>Comportements  Attitudes </a:t>
                </a:r>
                <a:r>
                  <a:rPr lang="fr-FR" sz="2000" b="1" dirty="0">
                    <a:solidFill>
                      <a:srgbClr val="FFFF00"/>
                    </a:solidFill>
                    <a:latin typeface="Arial Black" pitchFamily="34" charset="0"/>
                  </a:rPr>
                  <a:t>Irréprochables !</a:t>
                </a:r>
                <a:endParaRPr lang="fr-FR" b="1" dirty="0">
                  <a:solidFill>
                    <a:srgbClr val="FFFF00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39" name="ZoneTexte 38"/>
            <p:cNvSpPr txBox="1"/>
            <p:nvPr/>
          </p:nvSpPr>
          <p:spPr>
            <a:xfrm>
              <a:off x="1214414" y="2285992"/>
              <a:ext cx="5929354" cy="338554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solidFill>
                    <a:srgbClr val="FF0000"/>
                  </a:solidFill>
                </a:rPr>
                <a:t>Chasubles orange : </a:t>
              </a:r>
              <a:r>
                <a:rPr lang="fr-FR" sz="1600" b="1" i="1" dirty="0">
                  <a:solidFill>
                    <a:srgbClr val="FF0000"/>
                  </a:solidFill>
                </a:rPr>
                <a:t>Je suis un éducateur responsable</a:t>
              </a:r>
              <a:endParaRPr lang="fr-FR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3" name="ZoneTexte 42"/>
          <p:cNvSpPr txBox="1"/>
          <p:nvPr/>
        </p:nvSpPr>
        <p:spPr>
          <a:xfrm>
            <a:off x="179512" y="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b="1" dirty="0">
                <a:latin typeface="Arial Black" pitchFamily="34" charset="0"/>
              </a:rPr>
              <a:t> Veille Ethique…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grpSp>
        <p:nvGrpSpPr>
          <p:cNvPr id="27" name="Groupe 26"/>
          <p:cNvGrpSpPr/>
          <p:nvPr/>
        </p:nvGrpSpPr>
        <p:grpSpPr>
          <a:xfrm>
            <a:off x="214282" y="4572008"/>
            <a:ext cx="8783266" cy="1214445"/>
            <a:chOff x="142844" y="5430895"/>
            <a:chExt cx="8783266" cy="1242160"/>
          </a:xfrm>
        </p:grpSpPr>
        <p:grpSp>
          <p:nvGrpSpPr>
            <p:cNvPr id="4" name="Groupe 38"/>
            <p:cNvGrpSpPr/>
            <p:nvPr/>
          </p:nvGrpSpPr>
          <p:grpSpPr>
            <a:xfrm>
              <a:off x="357158" y="5857891"/>
              <a:ext cx="8568952" cy="815164"/>
              <a:chOff x="323528" y="3573015"/>
              <a:chExt cx="8568952" cy="815164"/>
            </a:xfrm>
            <a:solidFill>
              <a:schemeClr val="tx2">
                <a:lumMod val="10000"/>
              </a:schemeClr>
            </a:solidFill>
          </p:grpSpPr>
          <p:sp>
            <p:nvSpPr>
              <p:cNvPr id="40" name="ZoneTexte 39"/>
              <p:cNvSpPr txBox="1"/>
              <p:nvPr/>
            </p:nvSpPr>
            <p:spPr>
              <a:xfrm>
                <a:off x="2267744" y="3573015"/>
                <a:ext cx="1584176" cy="75552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 err="1"/>
                  <a:t>EdR</a:t>
                </a:r>
                <a:r>
                  <a:rPr lang="fr-FR" sz="1400" dirty="0"/>
                  <a:t> CD01 </a:t>
                </a:r>
              </a:p>
              <a:p>
                <a:pPr algn="ctr"/>
                <a:r>
                  <a:rPr lang="fr-FR" sz="1400" dirty="0"/>
                  <a:t>Déclenchement</a:t>
                </a:r>
              </a:p>
              <a:p>
                <a:pPr algn="ctr"/>
                <a:r>
                  <a:rPr lang="fr-FR" sz="1400" dirty="0"/>
                  <a:t>Protocole  48h…</a:t>
                </a:r>
              </a:p>
            </p:txBody>
          </p:sp>
          <p:sp>
            <p:nvSpPr>
              <p:cNvPr id="41" name="Flèche droite 40"/>
              <p:cNvSpPr/>
              <p:nvPr/>
            </p:nvSpPr>
            <p:spPr>
              <a:xfrm>
                <a:off x="3995936" y="3789040"/>
                <a:ext cx="648072" cy="599139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6804248" y="3645024"/>
                <a:ext cx="2088232" cy="66108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200" b="1" dirty="0">
                    <a:solidFill>
                      <a:srgbClr val="FFFF00"/>
                    </a:solidFill>
                  </a:rPr>
                  <a:t>Quelles actions correctives et préventives à mettre en place ?</a:t>
                </a:r>
              </a:p>
            </p:txBody>
          </p:sp>
          <p:sp>
            <p:nvSpPr>
              <p:cNvPr id="24" name="ZoneTexte 23"/>
              <p:cNvSpPr txBox="1"/>
              <p:nvPr/>
            </p:nvSpPr>
            <p:spPr>
              <a:xfrm>
                <a:off x="323528" y="3803634"/>
                <a:ext cx="1152128" cy="53516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fr-FR" sz="1400" dirty="0"/>
                  <a:t>Incident signalé</a:t>
                </a:r>
              </a:p>
            </p:txBody>
          </p:sp>
          <p:sp>
            <p:nvSpPr>
              <p:cNvPr id="25" name="Flèche droite 24"/>
              <p:cNvSpPr/>
              <p:nvPr/>
            </p:nvSpPr>
            <p:spPr>
              <a:xfrm>
                <a:off x="1609412" y="3730565"/>
                <a:ext cx="648072" cy="599139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5" name="ZoneTexte 34"/>
              <p:cNvSpPr txBox="1"/>
              <p:nvPr/>
            </p:nvSpPr>
            <p:spPr>
              <a:xfrm>
                <a:off x="4716016" y="3573016"/>
                <a:ext cx="1296144" cy="75552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/>
                  <a:t>Clubs concernés par l’incident</a:t>
                </a:r>
              </a:p>
            </p:txBody>
          </p:sp>
          <p:sp>
            <p:nvSpPr>
              <p:cNvPr id="36" name="Flèche droite 35"/>
              <p:cNvSpPr/>
              <p:nvPr/>
            </p:nvSpPr>
            <p:spPr>
              <a:xfrm>
                <a:off x="6156176" y="3789040"/>
                <a:ext cx="648072" cy="599139"/>
              </a:xfrm>
              <a:prstGeom prst="rightArrow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ZoneTexte 43"/>
            <p:cNvSpPr txBox="1"/>
            <p:nvPr/>
          </p:nvSpPr>
          <p:spPr>
            <a:xfrm>
              <a:off x="142844" y="5430895"/>
              <a:ext cx="5143536" cy="3462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v"/>
              </a:pPr>
              <a:r>
                <a:rPr lang="fr-FR" sz="1600" dirty="0">
                  <a:solidFill>
                    <a:srgbClr val="FFFF00"/>
                  </a:solidFill>
                  <a:latin typeface="Arial Black" pitchFamily="34" charset="0"/>
                </a:rPr>
                <a:t>   La démarche veille éthique </a:t>
              </a:r>
              <a:r>
                <a:rPr lang="fr-FR" sz="1600" dirty="0" err="1">
                  <a:solidFill>
                    <a:srgbClr val="FFFF00"/>
                  </a:solidFill>
                  <a:latin typeface="Arial Black" pitchFamily="34" charset="0"/>
                </a:rPr>
                <a:t>EdR</a:t>
              </a:r>
              <a:r>
                <a:rPr lang="fr-FR" sz="1600" dirty="0">
                  <a:solidFill>
                    <a:srgbClr val="FFFF00"/>
                  </a:solidFill>
                  <a:latin typeface="Arial Black" pitchFamily="34" charset="0"/>
                </a:rPr>
                <a:t> CD01…</a:t>
              </a: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500034" y="2786058"/>
            <a:ext cx="8358246" cy="981496"/>
            <a:chOff x="428596" y="4857760"/>
            <a:chExt cx="8358246" cy="981496"/>
          </a:xfrm>
          <a:solidFill>
            <a:schemeClr val="accent1">
              <a:lumMod val="50000"/>
            </a:schemeClr>
          </a:solidFill>
        </p:grpSpPr>
        <p:sp>
          <p:nvSpPr>
            <p:cNvPr id="30" name="ZoneTexte 29"/>
            <p:cNvSpPr txBox="1"/>
            <p:nvPr/>
          </p:nvSpPr>
          <p:spPr>
            <a:xfrm>
              <a:off x="428596" y="5500702"/>
              <a:ext cx="835824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rgbClr val="FFFF00"/>
                  </a:solidFill>
                  <a:latin typeface="+mn-lt"/>
                </a:rPr>
                <a:t>  </a:t>
              </a:r>
              <a:r>
                <a:rPr lang="fr-FR" sz="1600" b="1" dirty="0">
                  <a:solidFill>
                    <a:srgbClr val="FFFF00"/>
                  </a:solidFill>
                  <a:latin typeface="+mn-lt"/>
                </a:rPr>
                <a:t>Vers des initiatives clubs / </a:t>
              </a:r>
              <a:r>
                <a:rPr lang="fr-FR" sz="1600" b="1" dirty="0" err="1">
                  <a:solidFill>
                    <a:srgbClr val="FFFF00"/>
                  </a:solidFill>
                  <a:latin typeface="+mn-lt"/>
                </a:rPr>
                <a:t>EdR</a:t>
              </a:r>
              <a:r>
                <a:rPr lang="fr-FR" sz="1600" b="1" dirty="0">
                  <a:solidFill>
                    <a:srgbClr val="FFFF00"/>
                  </a:solidFill>
                  <a:latin typeface="+mn-lt"/>
                </a:rPr>
                <a:t>  visant à cultiver  le respect</a:t>
              </a:r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428596" y="4857760"/>
              <a:ext cx="8358246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600" i="1" dirty="0">
                  <a:solidFill>
                    <a:srgbClr val="FFFF00"/>
                  </a:solidFill>
                </a:rPr>
                <a:t>Le rugby n’est pas qu’un sport</a:t>
              </a:r>
            </a:p>
            <a:p>
              <a:r>
                <a:rPr lang="fr-FR" sz="1600" i="1" dirty="0">
                  <a:solidFill>
                    <a:srgbClr val="FFFF00"/>
                  </a:solidFill>
                </a:rPr>
                <a:t>        il est aussi vecteur de respects, d’éducation, de valeurs humaines</a:t>
              </a:r>
              <a:r>
                <a:rPr lang="fr-FR" sz="1600" dirty="0">
                  <a:solidFill>
                    <a:srgbClr val="FFFF00"/>
                  </a:solidFill>
                </a:rPr>
                <a:t>.</a:t>
              </a:r>
            </a:p>
          </p:txBody>
        </p:sp>
      </p:grpSp>
      <p:sp>
        <p:nvSpPr>
          <p:cNvPr id="29" name="ZoneTexte 28"/>
          <p:cNvSpPr txBox="1"/>
          <p:nvPr/>
        </p:nvSpPr>
        <p:spPr>
          <a:xfrm>
            <a:off x="428596" y="6143644"/>
            <a:ext cx="607223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1600" b="1" dirty="0">
                <a:solidFill>
                  <a:srgbClr val="FFFF00"/>
                </a:solidFill>
              </a:rPr>
              <a:t>  La démarche directeurs de tournois </a:t>
            </a:r>
            <a:r>
              <a:rPr lang="fr-FR" sz="1600" b="1" dirty="0" err="1">
                <a:solidFill>
                  <a:srgbClr val="FFFF00"/>
                </a:solidFill>
              </a:rPr>
              <a:t>AuRA</a:t>
            </a:r>
            <a:r>
              <a:rPr lang="fr-FR" sz="1600" dirty="0">
                <a:solidFill>
                  <a:srgbClr val="FFFF00"/>
                </a:solidFill>
              </a:rPr>
              <a:t>…</a:t>
            </a:r>
          </a:p>
          <a:p>
            <a:r>
              <a:rPr lang="fr-FR" sz="1100" dirty="0">
                <a:solidFill>
                  <a:srgbClr val="FFFF00"/>
                </a:solidFill>
              </a:rPr>
              <a:t>       Diapo suivante …/…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1714480" y="4071942"/>
            <a:ext cx="4429156" cy="369332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latin typeface="Arial Black" pitchFamily="34" charset="0"/>
              </a:rPr>
              <a:t>Cd01 – Ligue </a:t>
            </a:r>
            <a:r>
              <a:rPr lang="fr-FR" dirty="0" err="1">
                <a:latin typeface="Arial Black" pitchFamily="34" charset="0"/>
              </a:rPr>
              <a:t>AuRA</a:t>
            </a:r>
            <a:r>
              <a:rPr lang="fr-FR" dirty="0">
                <a:latin typeface="Arial Black" pitchFamily="34" charset="0"/>
              </a:rPr>
              <a:t> : 2 démarches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ZoneTexte 16"/>
          <p:cNvSpPr txBox="1"/>
          <p:nvPr/>
        </p:nvSpPr>
        <p:spPr>
          <a:xfrm>
            <a:off x="0" y="0"/>
            <a:ext cx="6357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v"/>
            </a:pPr>
            <a:r>
              <a:rPr lang="fr-FR" sz="2000" b="1" dirty="0">
                <a:latin typeface="Arial Black" pitchFamily="34" charset="0"/>
              </a:rPr>
              <a:t>  Le Représentant Départemental : FFR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6804248" y="0"/>
            <a:ext cx="2339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EdR Assemblée  </a:t>
            </a:r>
            <a:r>
              <a:rPr lang="fr-FR" sz="800" dirty="0"/>
              <a:t>Responsables</a:t>
            </a:r>
            <a:r>
              <a:rPr lang="fr-FR" sz="900" dirty="0"/>
              <a:t> EdR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214282" y="285728"/>
            <a:ext cx="60722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Le Directeur de Tournoi </a:t>
            </a:r>
            <a:r>
              <a:rPr lang="fr-FR" sz="2000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 : </a:t>
            </a:r>
            <a:r>
              <a:rPr lang="fr-FR" sz="2000" b="1" dirty="0" err="1">
                <a:solidFill>
                  <a:srgbClr val="FFFF00"/>
                </a:solidFill>
                <a:latin typeface="Arial Black" pitchFamily="34" charset="0"/>
              </a:rPr>
              <a:t>AuRA</a:t>
            </a:r>
            <a:endParaRPr lang="fr-FR" sz="2000" b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14282" y="714356"/>
            <a:ext cx="1643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Un constat 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1714480" y="714356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Des difficultés d'organisation dans certains CD …</a:t>
            </a:r>
          </a:p>
          <a:p>
            <a:r>
              <a:rPr lang="fr-FR" sz="1400" b="1" dirty="0"/>
              <a:t>Des problèmes éthiques sur et en dehors des terrains…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214282" y="1857364"/>
            <a:ext cx="1714512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Ses missions </a:t>
            </a:r>
          </a:p>
        </p:txBody>
      </p:sp>
      <p:sp>
        <p:nvSpPr>
          <p:cNvPr id="49" name="ZoneTexte 48"/>
          <p:cNvSpPr txBox="1"/>
          <p:nvPr/>
        </p:nvSpPr>
        <p:spPr>
          <a:xfrm>
            <a:off x="2143108" y="1857364"/>
            <a:ext cx="5357850" cy="61555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"</a:t>
            </a:r>
            <a:r>
              <a:rPr lang="fr-FR" sz="1600" b="1" dirty="0">
                <a:solidFill>
                  <a:srgbClr val="FFFF00"/>
                </a:solidFill>
              </a:rPr>
              <a:t>Responsable " de l'organisation du plateau </a:t>
            </a:r>
            <a:r>
              <a:rPr lang="fr-FR" sz="1600" b="1" dirty="0" err="1">
                <a:solidFill>
                  <a:srgbClr val="FFFF00"/>
                </a:solidFill>
              </a:rPr>
              <a:t>EdR</a:t>
            </a:r>
            <a:endParaRPr lang="fr-FR" sz="1600" b="1" dirty="0">
              <a:solidFill>
                <a:srgbClr val="FFFF00"/>
              </a:solidFill>
            </a:endParaRPr>
          </a:p>
          <a:p>
            <a:r>
              <a:rPr lang="fr-FR" sz="1600" b="1" dirty="0">
                <a:solidFill>
                  <a:srgbClr val="FFFF00"/>
                </a:solidFill>
              </a:rPr>
              <a:t>         Avant      Pendant     Après le tournoi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857224" y="2928934"/>
            <a:ext cx="7072362" cy="33855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rgbClr val="FFFF00"/>
                </a:solidFill>
              </a:rPr>
              <a:t>La Communication  L'administratif   Le sportif    L'éthique   Le CR de tournoi 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3071802" y="2500306"/>
            <a:ext cx="2500330" cy="35719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FF0000"/>
                </a:solidFill>
              </a:rPr>
              <a:t>Il veille à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214282" y="3357562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La commande </a:t>
            </a:r>
          </a:p>
          <a:p>
            <a:pPr algn="ctr"/>
            <a:r>
              <a:rPr lang="fr-FR" dirty="0" err="1"/>
              <a:t>AuRA</a:t>
            </a:r>
            <a:r>
              <a:rPr lang="fr-FR" dirty="0"/>
              <a:t>  aux CD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1928794" y="3286124"/>
            <a:ext cx="67151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- Nommer, lister les directeurs de tournois (1 par club)</a:t>
            </a:r>
          </a:p>
          <a:p>
            <a:r>
              <a:rPr lang="fr-FR" sz="1400" dirty="0"/>
              <a:t>- Former les DT </a:t>
            </a:r>
            <a:r>
              <a:rPr lang="fr-FR" sz="1400" dirty="0" err="1"/>
              <a:t>EdR</a:t>
            </a:r>
            <a:r>
              <a:rPr lang="fr-FR" sz="1400" dirty="0"/>
              <a:t>, 1séance (Action : CD01)</a:t>
            </a:r>
          </a:p>
          <a:p>
            <a:r>
              <a:rPr lang="fr-FR" sz="1400" dirty="0"/>
              <a:t>- Faire rédiger par les DT </a:t>
            </a:r>
            <a:r>
              <a:rPr lang="fr-FR" sz="1400" dirty="0" err="1"/>
              <a:t>EdR</a:t>
            </a:r>
            <a:r>
              <a:rPr lang="fr-FR" sz="1400" dirty="0"/>
              <a:t> les formulaires QR code "retours" sur le tournoi</a:t>
            </a:r>
          </a:p>
          <a:p>
            <a:r>
              <a:rPr lang="fr-FR" sz="1400" dirty="0"/>
              <a:t>- Réunir les DT </a:t>
            </a:r>
            <a:r>
              <a:rPr lang="fr-FR" sz="1400" dirty="0" err="1"/>
              <a:t>EdR</a:t>
            </a:r>
            <a:r>
              <a:rPr lang="fr-FR" sz="1400" dirty="0"/>
              <a:t>, 2 ou 3x par saison… Bilan, actions correctives …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285720" y="1285860"/>
            <a:ext cx="15001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/>
              <a:t>But, moyen</a:t>
            </a:r>
            <a:endParaRPr lang="fr-FR" b="1" dirty="0"/>
          </a:p>
        </p:txBody>
      </p:sp>
      <p:sp>
        <p:nvSpPr>
          <p:cNvPr id="57" name="ZoneTexte 56"/>
          <p:cNvSpPr txBox="1"/>
          <p:nvPr/>
        </p:nvSpPr>
        <p:spPr>
          <a:xfrm>
            <a:off x="1785918" y="1214422"/>
            <a:ext cx="535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Réguler l'organisation des plateaux </a:t>
            </a:r>
            <a:r>
              <a:rPr lang="fr-FR" sz="1400" b="1" dirty="0" err="1"/>
              <a:t>EdR</a:t>
            </a:r>
            <a:r>
              <a:rPr lang="fr-FR" sz="1400" b="1" dirty="0"/>
              <a:t> …</a:t>
            </a:r>
          </a:p>
          <a:p>
            <a:r>
              <a:rPr lang="fr-FR" sz="1400" b="1" dirty="0"/>
              <a:t>Mettre en place un Directeur de Tournois </a:t>
            </a:r>
            <a:r>
              <a:rPr lang="fr-FR" sz="1400" b="1" dirty="0" err="1"/>
              <a:t>EdR</a:t>
            </a:r>
            <a:r>
              <a:rPr lang="fr-FR" sz="1400" b="1" dirty="0"/>
              <a:t> / plateau …  </a:t>
            </a:r>
          </a:p>
        </p:txBody>
      </p:sp>
      <p:grpSp>
        <p:nvGrpSpPr>
          <p:cNvPr id="3" name="Groupe 29"/>
          <p:cNvGrpSpPr/>
          <p:nvPr/>
        </p:nvGrpSpPr>
        <p:grpSpPr>
          <a:xfrm>
            <a:off x="214282" y="5072074"/>
            <a:ext cx="8001056" cy="890294"/>
            <a:chOff x="142844" y="5857162"/>
            <a:chExt cx="8001056" cy="881206"/>
          </a:xfrm>
        </p:grpSpPr>
        <p:sp>
          <p:nvSpPr>
            <p:cNvPr id="58" name="ZoneTexte 57"/>
            <p:cNvSpPr txBox="1"/>
            <p:nvPr/>
          </p:nvSpPr>
          <p:spPr>
            <a:xfrm>
              <a:off x="142844" y="5857163"/>
              <a:ext cx="17145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/>
                <a:t>Au CD01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Formaliser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 La démarche</a:t>
              </a:r>
              <a:r>
                <a:rPr lang="fr-FR" sz="1600" b="1" dirty="0"/>
                <a:t> 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2000232" y="5857162"/>
              <a:ext cx="6143668" cy="274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00FF00"/>
                  </a:solidFill>
                </a:rPr>
                <a:t>Formaliser  (Nommer ) le(s) responsable(s) de tournoi de l'</a:t>
              </a:r>
              <a:r>
                <a:rPr lang="fr-FR" sz="1200" b="1" dirty="0" err="1">
                  <a:solidFill>
                    <a:srgbClr val="00FF00"/>
                  </a:solidFill>
                </a:rPr>
                <a:t>EdR</a:t>
              </a:r>
              <a:r>
                <a:rPr lang="fr-FR" sz="1200" b="1" dirty="0">
                  <a:solidFill>
                    <a:srgbClr val="00FF00"/>
                  </a:solidFill>
                </a:rPr>
                <a:t> - Liste CD01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2000232" y="6069288"/>
              <a:ext cx="4786346" cy="2741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FFC000"/>
                  </a:solidFill>
                </a:rPr>
                <a:t>Pas de réunion formation  </a:t>
              </a:r>
              <a:r>
                <a:rPr lang="fr-FR" sz="1200" dirty="0">
                  <a:solidFill>
                    <a:srgbClr val="FFC000"/>
                  </a:solidFill>
                </a:rPr>
                <a:t>(Mémo organisation est en place) 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071670" y="6281416"/>
              <a:ext cx="5214974" cy="4569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00FF00"/>
                  </a:solidFill>
                </a:rPr>
                <a:t>Envoi du formulaire </a:t>
              </a:r>
              <a:r>
                <a:rPr lang="fr-FR" sz="1200" b="1" dirty="0" err="1">
                  <a:solidFill>
                    <a:srgbClr val="00FF00"/>
                  </a:solidFill>
                </a:rPr>
                <a:t>AuRA</a:t>
              </a:r>
              <a:r>
                <a:rPr lang="fr-FR" sz="1200" b="1" dirty="0">
                  <a:solidFill>
                    <a:srgbClr val="00FF00"/>
                  </a:solidFill>
                </a:rPr>
                <a:t> "</a:t>
              </a:r>
              <a:r>
                <a:rPr lang="fr-FR" sz="1200" b="1" dirty="0" err="1">
                  <a:solidFill>
                    <a:srgbClr val="00FF00"/>
                  </a:solidFill>
                </a:rPr>
                <a:t>QRcode</a:t>
              </a:r>
              <a:r>
                <a:rPr lang="fr-FR" sz="1200" b="1" dirty="0">
                  <a:solidFill>
                    <a:srgbClr val="00FF00"/>
                  </a:solidFill>
                </a:rPr>
                <a:t>" en plus du CR habituel</a:t>
              </a:r>
            </a:p>
            <a:p>
              <a:r>
                <a:rPr lang="fr-FR" sz="1200" b="1" dirty="0">
                  <a:solidFill>
                    <a:srgbClr val="00FF00"/>
                  </a:solidFill>
                </a:rPr>
                <a:t>Bilan : Commission </a:t>
              </a:r>
              <a:r>
                <a:rPr lang="fr-FR" sz="1200" b="1" dirty="0" err="1">
                  <a:solidFill>
                    <a:srgbClr val="00FF00"/>
                  </a:solidFill>
                </a:rPr>
                <a:t>EdR</a:t>
              </a:r>
              <a:r>
                <a:rPr lang="fr-FR" sz="1200" b="1" dirty="0">
                  <a:solidFill>
                    <a:srgbClr val="00FF00"/>
                  </a:solidFill>
                </a:rPr>
                <a:t> CD01 </a:t>
              </a:r>
            </a:p>
          </p:txBody>
        </p:sp>
      </p:grpSp>
      <p:sp>
        <p:nvSpPr>
          <p:cNvPr id="26" name="ZoneTexte 25"/>
          <p:cNvSpPr txBox="1"/>
          <p:nvPr/>
        </p:nvSpPr>
        <p:spPr>
          <a:xfrm>
            <a:off x="7429520" y="714356"/>
            <a:ext cx="1571636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solidFill>
                  <a:srgbClr val="FFFF00"/>
                </a:solidFill>
              </a:rPr>
              <a:t>Création</a:t>
            </a:r>
          </a:p>
          <a:p>
            <a:pPr algn="ctr"/>
            <a:r>
              <a:rPr lang="fr-FR" sz="1200" dirty="0">
                <a:solidFill>
                  <a:srgbClr val="FFFF00"/>
                </a:solidFill>
              </a:rPr>
              <a:t>Licence RD </a:t>
            </a:r>
            <a:r>
              <a:rPr lang="fr-FR" sz="1200" dirty="0" err="1">
                <a:solidFill>
                  <a:srgbClr val="FFFF00"/>
                </a:solidFill>
              </a:rPr>
              <a:t>EdR</a:t>
            </a:r>
            <a:endParaRPr lang="fr-FR" sz="1200" dirty="0">
              <a:solidFill>
                <a:srgbClr val="FFFF00"/>
              </a:solidFill>
            </a:endParaRPr>
          </a:p>
        </p:txBody>
      </p:sp>
      <p:grpSp>
        <p:nvGrpSpPr>
          <p:cNvPr id="31" name="Groupe 30"/>
          <p:cNvGrpSpPr/>
          <p:nvPr/>
        </p:nvGrpSpPr>
        <p:grpSpPr>
          <a:xfrm>
            <a:off x="357158" y="4357694"/>
            <a:ext cx="6643734" cy="646331"/>
            <a:chOff x="357158" y="4357694"/>
            <a:chExt cx="6643734" cy="646331"/>
          </a:xfrm>
        </p:grpSpPr>
        <p:sp>
          <p:nvSpPr>
            <p:cNvPr id="64" name="ZoneTexte 63"/>
            <p:cNvSpPr txBox="1"/>
            <p:nvPr/>
          </p:nvSpPr>
          <p:spPr>
            <a:xfrm>
              <a:off x="357158" y="4357694"/>
              <a:ext cx="3714776" cy="64633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La démarche </a:t>
              </a:r>
              <a:r>
                <a:rPr lang="fr-FR" b="1" dirty="0" err="1">
                  <a:solidFill>
                    <a:srgbClr val="FFFF00"/>
                  </a:solidFill>
                </a:rPr>
                <a:t>AuRA</a:t>
              </a:r>
              <a:r>
                <a:rPr lang="fr-FR" b="1" dirty="0">
                  <a:solidFill>
                    <a:srgbClr val="FFFF00"/>
                  </a:solidFill>
                </a:rPr>
                <a:t> </a:t>
              </a:r>
            </a:p>
            <a:p>
              <a:r>
                <a:rPr lang="fr-FR" b="1" dirty="0">
                  <a:solidFill>
                    <a:srgbClr val="FFFF00"/>
                  </a:solidFill>
                </a:rPr>
                <a:t>Le CR CD01 + Veille éthique ..!</a:t>
              </a:r>
            </a:p>
          </p:txBody>
        </p:sp>
        <p:sp>
          <p:nvSpPr>
            <p:cNvPr id="27" name="Flèche droite 26"/>
            <p:cNvSpPr/>
            <p:nvPr/>
          </p:nvSpPr>
          <p:spPr>
            <a:xfrm>
              <a:off x="4143372" y="4500570"/>
              <a:ext cx="428628" cy="357190"/>
            </a:xfrm>
            <a:prstGeom prst="right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4643438" y="4500570"/>
              <a:ext cx="2357454" cy="369332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Complémentaires..!</a:t>
              </a:r>
            </a:p>
          </p:txBody>
        </p:sp>
      </p:grpSp>
      <p:grpSp>
        <p:nvGrpSpPr>
          <p:cNvPr id="34" name="Groupe 33"/>
          <p:cNvGrpSpPr/>
          <p:nvPr/>
        </p:nvGrpSpPr>
        <p:grpSpPr>
          <a:xfrm>
            <a:off x="642910" y="5929330"/>
            <a:ext cx="7999416" cy="785818"/>
            <a:chOff x="642910" y="5929330"/>
            <a:chExt cx="7999416" cy="785818"/>
          </a:xfrm>
        </p:grpSpPr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929586" y="5929330"/>
              <a:ext cx="712740" cy="707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30" name="ZoneTexte 29"/>
            <p:cNvSpPr txBox="1"/>
            <p:nvPr/>
          </p:nvSpPr>
          <p:spPr>
            <a:xfrm>
              <a:off x="1071538" y="6150674"/>
              <a:ext cx="678661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00FF00"/>
                  </a:solidFill>
                </a:rPr>
                <a:t>Le formulaire : rapport sur la tenue du tournoi et clubs présents</a:t>
              </a:r>
            </a:p>
            <a:p>
              <a:r>
                <a:rPr lang="fr-FR" sz="1200" dirty="0">
                  <a:solidFill>
                    <a:srgbClr val="00FF00"/>
                  </a:solidFill>
                </a:rPr>
                <a:t>Mis en place à partir du T2</a:t>
              </a:r>
              <a:endParaRPr lang="fr-FR" sz="1200" dirty="0"/>
            </a:p>
          </p:txBody>
        </p:sp>
        <p:sp>
          <p:nvSpPr>
            <p:cNvPr id="33" name="Flèche droite 32"/>
            <p:cNvSpPr/>
            <p:nvPr/>
          </p:nvSpPr>
          <p:spPr>
            <a:xfrm>
              <a:off x="642910" y="6143644"/>
              <a:ext cx="357190" cy="571504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6" grpId="0"/>
      <p:bldP spid="57" grpId="0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1520" y="116632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800" b="1" dirty="0">
                <a:latin typeface="Arial Black" pitchFamily="34" charset="0"/>
              </a:rPr>
              <a:t> Documents tournoi…</a:t>
            </a:r>
          </a:p>
        </p:txBody>
      </p:sp>
      <p:grpSp>
        <p:nvGrpSpPr>
          <p:cNvPr id="4" name="Groupe 22"/>
          <p:cNvGrpSpPr/>
          <p:nvPr/>
        </p:nvGrpSpPr>
        <p:grpSpPr>
          <a:xfrm>
            <a:off x="357158" y="2071678"/>
            <a:ext cx="6715171" cy="562751"/>
            <a:chOff x="467544" y="4077072"/>
            <a:chExt cx="5557664" cy="562751"/>
          </a:xfrm>
        </p:grpSpPr>
        <p:sp>
          <p:nvSpPr>
            <p:cNvPr id="7" name="Rectangle 6"/>
            <p:cNvSpPr/>
            <p:nvPr/>
          </p:nvSpPr>
          <p:spPr>
            <a:xfrm>
              <a:off x="467544" y="4077072"/>
              <a:ext cx="461167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  </a:t>
              </a:r>
              <a:r>
                <a:rPr lang="fr-FR" sz="2000" b="1" u="sng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itchFamily="34" charset="0"/>
                </a:rPr>
                <a:t>Le Compte Rendu de tournois CD01</a:t>
              </a: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822289" y="4362824"/>
              <a:ext cx="5202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i="1" dirty="0"/>
                <a:t>1 seul document à envoyer !  Plateau -12   Plateau -10   Plateau -8   </a:t>
              </a:r>
              <a:r>
                <a:rPr lang="fr-FR" sz="12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Plateau -6</a:t>
              </a:r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5072066" y="6143644"/>
            <a:ext cx="3714776" cy="562751"/>
            <a:chOff x="391960" y="4993796"/>
            <a:chExt cx="3714776" cy="562751"/>
          </a:xfrm>
          <a:solidFill>
            <a:schemeClr val="tx2">
              <a:lumMod val="10000"/>
            </a:schemeClr>
          </a:solidFill>
        </p:grpSpPr>
        <p:sp>
          <p:nvSpPr>
            <p:cNvPr id="39" name="ZoneTexte 38"/>
            <p:cNvSpPr txBox="1"/>
            <p:nvPr/>
          </p:nvSpPr>
          <p:spPr>
            <a:xfrm>
              <a:off x="463398" y="4993796"/>
              <a:ext cx="3636342" cy="27699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200" dirty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Documents : Site internet CD01</a:t>
              </a: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91960" y="5279548"/>
              <a:ext cx="3714776" cy="276999"/>
            </a:xfrm>
            <a:prstGeom prst="rect">
              <a:avLst/>
            </a:prstGeom>
            <a:grpFill/>
          </p:spPr>
          <p:txBody>
            <a:bodyPr wrap="square">
              <a:spAutoFit/>
            </a:bodyPr>
            <a:lstStyle/>
            <a:p>
              <a:r>
                <a:rPr lang="fr-FR" sz="1200" i="1" dirty="0"/>
                <a:t>CD01 : https://cd01rugby.com/edr-u6-u12-utilitaires</a:t>
              </a:r>
            </a:p>
          </p:txBody>
        </p:sp>
      </p:grpSp>
      <p:grpSp>
        <p:nvGrpSpPr>
          <p:cNvPr id="32" name="Groupe 31"/>
          <p:cNvGrpSpPr/>
          <p:nvPr/>
        </p:nvGrpSpPr>
        <p:grpSpPr>
          <a:xfrm>
            <a:off x="357158" y="2643183"/>
            <a:ext cx="8501122" cy="1542408"/>
            <a:chOff x="395536" y="2636912"/>
            <a:chExt cx="8501122" cy="1440160"/>
          </a:xfrm>
        </p:grpSpPr>
        <p:grpSp>
          <p:nvGrpSpPr>
            <p:cNvPr id="43" name="Groupe 42"/>
            <p:cNvGrpSpPr/>
            <p:nvPr/>
          </p:nvGrpSpPr>
          <p:grpSpPr>
            <a:xfrm>
              <a:off x="395536" y="2636912"/>
              <a:ext cx="8501122" cy="1440160"/>
              <a:chOff x="323528" y="2420888"/>
              <a:chExt cx="8501122" cy="1440160"/>
            </a:xfrm>
          </p:grpSpPr>
          <p:sp>
            <p:nvSpPr>
              <p:cNvPr id="31" name="Rogner un rectangle à un seul coin 30"/>
              <p:cNvSpPr/>
              <p:nvPr/>
            </p:nvSpPr>
            <p:spPr>
              <a:xfrm>
                <a:off x="323528" y="2420888"/>
                <a:ext cx="8501122" cy="1440160"/>
              </a:xfrm>
              <a:prstGeom prst="snip1Rect">
                <a:avLst/>
              </a:prstGeom>
              <a:solidFill>
                <a:schemeClr val="accent2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2" name="Groupe 41"/>
              <p:cNvGrpSpPr/>
              <p:nvPr/>
            </p:nvGrpSpPr>
            <p:grpSpPr>
              <a:xfrm>
                <a:off x="395536" y="2492896"/>
                <a:ext cx="8143362" cy="1063282"/>
                <a:chOff x="467544" y="4509120"/>
                <a:chExt cx="8143362" cy="1063282"/>
              </a:xfrm>
            </p:grpSpPr>
            <p:sp>
              <p:nvSpPr>
                <p:cNvPr id="16" name="ZoneTexte 15"/>
                <p:cNvSpPr txBox="1"/>
                <p:nvPr/>
              </p:nvSpPr>
              <p:spPr>
                <a:xfrm>
                  <a:off x="467544" y="4653136"/>
                  <a:ext cx="1872208" cy="830997"/>
                </a:xfrm>
                <a:prstGeom prst="rect">
                  <a:avLst/>
                </a:prstGeom>
                <a:solidFill>
                  <a:schemeClr val="bg2">
                    <a:lumMod val="5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dirty="0"/>
                    <a:t>Fichier  compte rendu tournoi</a:t>
                  </a:r>
                </a:p>
                <a:p>
                  <a:pPr algn="ctr"/>
                  <a:r>
                    <a:rPr lang="fr-FR" sz="1200" b="1" dirty="0">
                      <a:solidFill>
                        <a:srgbClr val="FFFF00"/>
                      </a:solidFill>
                    </a:rPr>
                    <a:t>Version Excel / </a:t>
                  </a:r>
                  <a:r>
                    <a:rPr lang="fr-FR" sz="1200" b="1" dirty="0" err="1">
                      <a:solidFill>
                        <a:srgbClr val="FFFF00"/>
                      </a:solidFill>
                    </a:rPr>
                    <a:t>pdf</a:t>
                  </a:r>
                  <a:endParaRPr lang="fr-FR" sz="12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7" name="Flèche droite 16"/>
                <p:cNvSpPr/>
                <p:nvPr/>
              </p:nvSpPr>
              <p:spPr>
                <a:xfrm>
                  <a:off x="4788024" y="4581129"/>
                  <a:ext cx="576064" cy="936104"/>
                </a:xfrm>
                <a:prstGeom prst="rightArrow">
                  <a:avLst/>
                </a:prstGeom>
                <a:solidFill>
                  <a:srgbClr val="FFCC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grpSp>
              <p:nvGrpSpPr>
                <p:cNvPr id="9" name="Groupe 31"/>
                <p:cNvGrpSpPr/>
                <p:nvPr/>
              </p:nvGrpSpPr>
              <p:grpSpPr>
                <a:xfrm>
                  <a:off x="2395800" y="4904029"/>
                  <a:ext cx="5591544" cy="497763"/>
                  <a:chOff x="4484032" y="2455757"/>
                  <a:chExt cx="5591544" cy="497763"/>
                </a:xfrm>
              </p:grpSpPr>
              <p:sp>
                <p:nvSpPr>
                  <p:cNvPr id="33" name="Flèche droite 32"/>
                  <p:cNvSpPr/>
                  <p:nvPr/>
                </p:nvSpPr>
                <p:spPr>
                  <a:xfrm>
                    <a:off x="4484032" y="2455757"/>
                    <a:ext cx="504626" cy="360040"/>
                  </a:xfrm>
                  <a:prstGeom prst="rightArrow">
                    <a:avLst/>
                  </a:prstGeom>
                  <a:solidFill>
                    <a:srgbClr val="FFCC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  <p:sp>
                <p:nvSpPr>
                  <p:cNvPr id="34" name="ZoneTexte 33"/>
                  <p:cNvSpPr txBox="1"/>
                  <p:nvPr/>
                </p:nvSpPr>
                <p:spPr>
                  <a:xfrm>
                    <a:off x="7627304" y="2522459"/>
                    <a:ext cx="2448272" cy="431061"/>
                  </a:xfrm>
                  <a:prstGeom prst="rect">
                    <a:avLst/>
                  </a:prstGeom>
                  <a:solidFill>
                    <a:srgbClr val="FFFF66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fr-FR" sz="1200" b="1" dirty="0">
                        <a:solidFill>
                          <a:srgbClr val="FF0000"/>
                        </a:solidFill>
                      </a:rPr>
                      <a:t>Dans les 2 jours suivant le plateau. Merci !</a:t>
                    </a:r>
                  </a:p>
                </p:txBody>
              </p:sp>
            </p:grpSp>
            <p:sp>
              <p:nvSpPr>
                <p:cNvPr id="35" name="ZoneTexte 34"/>
                <p:cNvSpPr txBox="1"/>
                <p:nvPr/>
              </p:nvSpPr>
              <p:spPr>
                <a:xfrm>
                  <a:off x="5396196" y="4637219"/>
                  <a:ext cx="3214710" cy="316111"/>
                </a:xfrm>
                <a:prstGeom prst="rect">
                  <a:avLst/>
                </a:prstGeom>
                <a:solidFill>
                  <a:srgbClr val="FFCC66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600" b="1" dirty="0">
                      <a:solidFill>
                        <a:srgbClr val="0000FF"/>
                      </a:solidFill>
                    </a:rPr>
                    <a:t>edrcd01rugby@gmail.com</a:t>
                  </a:r>
                </a:p>
              </p:txBody>
            </p:sp>
            <p:sp>
              <p:nvSpPr>
                <p:cNvPr id="38" name="ZoneTexte 37"/>
                <p:cNvSpPr txBox="1"/>
                <p:nvPr/>
              </p:nvSpPr>
              <p:spPr>
                <a:xfrm>
                  <a:off x="2843808" y="4509120"/>
                  <a:ext cx="1909446" cy="10632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1400" b="1" dirty="0"/>
                    <a:t>Par </a:t>
                  </a:r>
                  <a:r>
                    <a:rPr lang="fr-FR" sz="1400" b="1" dirty="0" err="1"/>
                    <a:t>EdR</a:t>
                  </a:r>
                  <a:endParaRPr lang="fr-FR" sz="1400" b="1" dirty="0"/>
                </a:p>
                <a:p>
                  <a:pPr algn="ctr">
                    <a:buFontTx/>
                    <a:buChar char="-"/>
                  </a:pPr>
                  <a:r>
                    <a:rPr lang="fr-FR" sz="1400" b="1" dirty="0"/>
                    <a:t>Effectifs</a:t>
                  </a:r>
                </a:p>
                <a:p>
                  <a:pPr algn="ctr">
                    <a:buFontTx/>
                    <a:buChar char="-"/>
                  </a:pPr>
                  <a:r>
                    <a:rPr lang="fr-FR" sz="1400" b="1" dirty="0"/>
                    <a:t> Nb Equipes A et B - </a:t>
                  </a:r>
                  <a:r>
                    <a:rPr lang="fr-FR" sz="1400" b="1" dirty="0">
                      <a:solidFill>
                        <a:srgbClr val="FFFF00"/>
                      </a:solidFill>
                    </a:rPr>
                    <a:t>Classements</a:t>
                  </a:r>
                </a:p>
                <a:p>
                  <a:pPr algn="ctr"/>
                  <a:r>
                    <a:rPr lang="fr-FR" sz="1200" b="1" i="1" dirty="0"/>
                    <a:t>- Observations</a:t>
                  </a:r>
                </a:p>
              </p:txBody>
            </p:sp>
          </p:grpSp>
        </p:grpSp>
        <p:sp>
          <p:nvSpPr>
            <p:cNvPr id="44" name="ZoneTexte 43"/>
            <p:cNvSpPr txBox="1"/>
            <p:nvPr/>
          </p:nvSpPr>
          <p:spPr>
            <a:xfrm>
              <a:off x="895602" y="3770850"/>
              <a:ext cx="7416824" cy="2442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lang="fr-FR" sz="1100" b="1" dirty="0">
                  <a:solidFill>
                    <a:srgbClr val="FFFF00"/>
                  </a:solidFill>
                </a:rPr>
                <a:t> </a:t>
              </a:r>
              <a:r>
                <a:rPr lang="fr-FR" sz="11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Inutile d’envoyer les f</a:t>
              </a:r>
              <a:r>
                <a:rPr lang="fr-FR" sz="1100" b="1" dirty="0">
                  <a:solidFill>
                    <a:srgbClr val="FFFF00"/>
                  </a:solidFill>
                </a:rPr>
                <a:t>ichiers  poules et résultats oppositions</a:t>
              </a:r>
              <a:endParaRPr lang="fr-FR" sz="11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6" name="ZoneTexte 35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grpSp>
        <p:nvGrpSpPr>
          <p:cNvPr id="50" name="Groupe 49"/>
          <p:cNvGrpSpPr/>
          <p:nvPr/>
        </p:nvGrpSpPr>
        <p:grpSpPr>
          <a:xfrm>
            <a:off x="357158" y="714356"/>
            <a:ext cx="8397576" cy="1105736"/>
            <a:chOff x="357158" y="714356"/>
            <a:chExt cx="8397576" cy="1105736"/>
          </a:xfrm>
        </p:grpSpPr>
        <p:sp>
          <p:nvSpPr>
            <p:cNvPr id="8" name="ZoneTexte 7"/>
            <p:cNvSpPr txBox="1"/>
            <p:nvPr/>
          </p:nvSpPr>
          <p:spPr>
            <a:xfrm>
              <a:off x="357158" y="786364"/>
              <a:ext cx="338437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Wingdings" pitchFamily="2" charset="2"/>
                <a:buChar char="Ø"/>
              </a:pPr>
              <a:r>
                <a:rPr lang="fr-FR" b="1" dirty="0"/>
                <a:t>  La </a:t>
              </a:r>
              <a:r>
                <a:rPr lang="fr-FR" sz="2000" b="1" u="sng" dirty="0"/>
                <a:t>Feuille de présence </a:t>
              </a:r>
              <a:r>
                <a:rPr lang="fr-FR" b="1" u="sng" dirty="0"/>
                <a:t>:</a:t>
              </a:r>
            </a:p>
          </p:txBody>
        </p:sp>
        <p:sp>
          <p:nvSpPr>
            <p:cNvPr id="13" name="Flèche droite 12"/>
            <p:cNvSpPr/>
            <p:nvPr/>
          </p:nvSpPr>
          <p:spPr>
            <a:xfrm>
              <a:off x="5829766" y="1002388"/>
              <a:ext cx="546087" cy="288032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6189806" y="858372"/>
              <a:ext cx="23762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i="1" dirty="0"/>
                <a:t>A conserver par le club organisateur (1 an)</a:t>
              </a: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3786182" y="1500174"/>
              <a:ext cx="49685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Rappel : </a:t>
              </a:r>
              <a:r>
                <a:rPr lang="fr-FR" sz="1200" b="1" dirty="0">
                  <a:solidFill>
                    <a:srgbClr val="FFFF00"/>
                  </a:solidFill>
                </a:rPr>
                <a:t>Autant de feuilles que </a:t>
              </a:r>
              <a:r>
                <a:rPr lang="fr-FR" sz="1200" b="1" dirty="0" err="1">
                  <a:solidFill>
                    <a:srgbClr val="FFFF00"/>
                  </a:solidFill>
                </a:rPr>
                <a:t>EdR</a:t>
              </a:r>
              <a:r>
                <a:rPr lang="fr-FR" sz="1200" b="1" dirty="0">
                  <a:solidFill>
                    <a:srgbClr val="FFFF00"/>
                  </a:solidFill>
                </a:rPr>
                <a:t> en entente</a:t>
              </a:r>
              <a:r>
                <a:rPr lang="fr-FR" sz="1200" b="1" dirty="0"/>
                <a:t> (1 feuille par club) </a:t>
              </a:r>
            </a:p>
          </p:txBody>
        </p:sp>
        <p:sp>
          <p:nvSpPr>
            <p:cNvPr id="28" name="Flèche droite 27"/>
            <p:cNvSpPr/>
            <p:nvPr/>
          </p:nvSpPr>
          <p:spPr>
            <a:xfrm>
              <a:off x="3741534" y="858372"/>
              <a:ext cx="496248" cy="471719"/>
            </a:xfrm>
            <a:prstGeom prst="rightArrow">
              <a:avLst/>
            </a:prstGeom>
            <a:solidFill>
              <a:srgbClr val="FFCC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389606" y="714356"/>
              <a:ext cx="1364682" cy="7386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chemeClr val="tx2">
                      <a:lumMod val="10000"/>
                    </a:schemeClr>
                  </a:solidFill>
                </a:rPr>
                <a:t>A remettre à l’organisateur</a:t>
              </a:r>
            </a:p>
            <a:p>
              <a:pPr algn="ctr"/>
              <a:r>
                <a:rPr lang="fr-FR" sz="1400" b="1" dirty="0">
                  <a:solidFill>
                    <a:srgbClr val="FF0000"/>
                  </a:solidFill>
                </a:rPr>
                <a:t>le jour même</a:t>
              </a: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714348" y="1142984"/>
              <a:ext cx="300039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FFFF00"/>
                  </a:solidFill>
                </a:rPr>
                <a:t>Dument complétée</a:t>
              </a:r>
            </a:p>
            <a:p>
              <a:r>
                <a:rPr lang="fr-FR" sz="1200" b="1" dirty="0">
                  <a:solidFill>
                    <a:srgbClr val="FFFF00"/>
                  </a:solidFill>
                </a:rPr>
                <a:t>Les Joueurs présents, n° licences</a:t>
              </a:r>
            </a:p>
            <a:p>
              <a:r>
                <a:rPr lang="fr-FR" sz="1200" b="1" dirty="0">
                  <a:solidFill>
                    <a:srgbClr val="FFFF00"/>
                  </a:solidFill>
                </a:rPr>
                <a:t>Les éducateurs présents, n° licences</a:t>
              </a: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357158" y="4286256"/>
            <a:ext cx="8501122" cy="1350268"/>
            <a:chOff x="357158" y="4286256"/>
            <a:chExt cx="8501122" cy="1350268"/>
          </a:xfrm>
        </p:grpSpPr>
        <p:grpSp>
          <p:nvGrpSpPr>
            <p:cNvPr id="45" name="Groupe 22"/>
            <p:cNvGrpSpPr/>
            <p:nvPr/>
          </p:nvGrpSpPr>
          <p:grpSpPr>
            <a:xfrm>
              <a:off x="357158" y="4286256"/>
              <a:ext cx="8501122" cy="707886"/>
              <a:chOff x="467544" y="4077072"/>
              <a:chExt cx="5848409" cy="707886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467544" y="4077072"/>
                <a:ext cx="5848409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fr-FR" sz="20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itchFamily="34" charset="0"/>
                  </a:rPr>
                  <a:t>  </a:t>
                </a:r>
                <a:r>
                  <a:rPr lang="fr-FR" sz="2000" b="1" u="sng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itchFamily="34" charset="0"/>
                  </a:rPr>
                  <a:t>Le formulaire QR code </a:t>
                </a:r>
                <a:r>
                  <a:rPr lang="fr-FR" sz="2000" b="1" u="sng" dirty="0" err="1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itchFamily="34" charset="0"/>
                  </a:rPr>
                  <a:t>AuRA</a:t>
                </a:r>
                <a:r>
                  <a:rPr lang="fr-FR" sz="2000" b="1" u="sng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itchFamily="34" charset="0"/>
                  </a:rPr>
                  <a:t>  de directeur de tournois </a:t>
                </a:r>
              </a:p>
            </p:txBody>
          </p:sp>
          <p:sp>
            <p:nvSpPr>
              <p:cNvPr id="47" name="ZoneTexte 46"/>
              <p:cNvSpPr txBox="1"/>
              <p:nvPr/>
            </p:nvSpPr>
            <p:spPr>
              <a:xfrm>
                <a:off x="822290" y="4505700"/>
                <a:ext cx="294584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i="1" dirty="0">
                    <a:solidFill>
                      <a:srgbClr val="FFFF00"/>
                    </a:solidFill>
                  </a:rPr>
                  <a:t>A envoyer  immédiatement après le tournoi :</a:t>
                </a:r>
                <a:endParaRPr lang="fr-FR" sz="1200" b="1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pic>
          <p:nvPicPr>
            <p:cNvPr id="4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29124" y="4714884"/>
              <a:ext cx="928694" cy="921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9" name="Bulle ronde 48"/>
            <p:cNvSpPr/>
            <p:nvPr/>
          </p:nvSpPr>
          <p:spPr>
            <a:xfrm>
              <a:off x="6072198" y="4786322"/>
              <a:ext cx="2214578" cy="571504"/>
            </a:xfrm>
            <a:prstGeom prst="wedgeEllipseCallout">
              <a:avLst>
                <a:gd name="adj1" fmla="val -73565"/>
                <a:gd name="adj2" fmla="val -16922"/>
              </a:avLst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>
                  <a:solidFill>
                    <a:srgbClr val="FFFF00"/>
                  </a:solidFill>
                </a:rPr>
                <a:t>Nouveau 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7504" y="0"/>
            <a:ext cx="41216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/>
              <a:t>Labellisation 2026</a:t>
            </a:r>
            <a:r>
              <a:rPr lang="fr-FR" sz="3200" dirty="0"/>
              <a:t>…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Commission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1214414" y="1863089"/>
          <a:ext cx="5314313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047"/>
                <a:gridCol w="1875633"/>
                <a:gridCol w="1875633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rial Black" pitchFamily="34" charset="0"/>
                        </a:rPr>
                        <a:t>Visite</a:t>
                      </a:r>
                    </a:p>
                    <a:p>
                      <a:pPr algn="ctr"/>
                      <a:r>
                        <a:rPr lang="fr-FR" sz="1200" b="0" dirty="0">
                          <a:latin typeface="Arial Black" pitchFamily="34" charset="0"/>
                        </a:rPr>
                        <a:t> 2 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rial Black" pitchFamily="34" charset="0"/>
                        </a:rPr>
                        <a:t>Renouvellement </a:t>
                      </a:r>
                    </a:p>
                    <a:p>
                      <a:pPr algn="ctr"/>
                      <a:r>
                        <a:rPr lang="fr-FR" sz="1200" b="0" dirty="0">
                          <a:latin typeface="Arial Black" pitchFamily="34" charset="0"/>
                        </a:rPr>
                        <a:t>(4ans)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latin typeface="Arial Black" pitchFamily="34" charset="0"/>
                        </a:rPr>
                        <a:t>Visite</a:t>
                      </a:r>
                      <a:r>
                        <a:rPr lang="fr-FR" sz="1200" b="0" baseline="0" dirty="0">
                          <a:latin typeface="Arial Black" pitchFamily="34" charset="0"/>
                        </a:rPr>
                        <a:t> annuelle</a:t>
                      </a:r>
                    </a:p>
                    <a:p>
                      <a:pPr algn="ctr"/>
                      <a:r>
                        <a:rPr lang="fr-FR" sz="1200" b="0" baseline="0" dirty="0">
                          <a:latin typeface="Arial Black" pitchFamily="34" charset="0"/>
                        </a:rPr>
                        <a:t>Club 3*</a:t>
                      </a:r>
                      <a:endParaRPr lang="fr-FR" sz="1200" b="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757246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Bourg USB 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 Etoile Bugey ;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Viriat</a:t>
                      </a: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Gex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 Bugey 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Nantua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 Hte Bresse</a:t>
                      </a:r>
                      <a:endParaRPr lang="fr-FR" sz="1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Montrevel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fr-FR" sz="1400" b="1" dirty="0" err="1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Servette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 Genève</a:t>
                      </a:r>
                      <a:endParaRPr lang="fr-FR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214282" y="4857760"/>
            <a:ext cx="576064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fr-FR" sz="1600" dirty="0"/>
              <a:t>Calendrier des actions</a:t>
            </a:r>
          </a:p>
          <a:p>
            <a:pPr lvl="2"/>
            <a:r>
              <a:rPr lang="fr-FR" sz="1400" dirty="0"/>
              <a:t>- </a:t>
            </a:r>
            <a:r>
              <a:rPr lang="fr-FR" sz="1400" dirty="0" err="1"/>
              <a:t>Déc</a:t>
            </a:r>
            <a:r>
              <a:rPr lang="fr-FR" sz="1400" dirty="0"/>
              <a:t>- Jan : Contacts CTC auprès des clubs</a:t>
            </a:r>
          </a:p>
          <a:p>
            <a:pPr lvl="2"/>
            <a:r>
              <a:rPr lang="fr-FR" sz="1400" dirty="0"/>
              <a:t>- </a:t>
            </a:r>
            <a:r>
              <a:rPr lang="fr-FR" sz="1400" dirty="0" err="1"/>
              <a:t>Fév</a:t>
            </a:r>
            <a:r>
              <a:rPr lang="fr-FR" sz="1400" dirty="0"/>
              <a:t> - Mars : Visites des clubs</a:t>
            </a:r>
          </a:p>
          <a:p>
            <a:pPr lvl="2">
              <a:buFontTx/>
              <a:buChar char="-"/>
            </a:pPr>
            <a:r>
              <a:rPr lang="fr-FR" sz="1400" dirty="0"/>
              <a:t>Dépôts des dossiers CD01 : </a:t>
            </a:r>
            <a:r>
              <a:rPr lang="fr-FR" sz="1400" b="1" dirty="0"/>
              <a:t>&lt; 15 avril</a:t>
            </a:r>
          </a:p>
          <a:p>
            <a:pPr lvl="2">
              <a:buFontTx/>
              <a:buChar char="-"/>
            </a:pPr>
            <a:r>
              <a:rPr lang="fr-FR" sz="1400" dirty="0"/>
              <a:t>Validation des dossiers CD01 :  </a:t>
            </a:r>
            <a:r>
              <a:rPr lang="fr-FR" sz="1400" b="1" dirty="0">
                <a:solidFill>
                  <a:srgbClr val="00FF00"/>
                </a:solidFill>
              </a:rPr>
              <a:t>20 avril</a:t>
            </a:r>
          </a:p>
          <a:p>
            <a:pPr lvl="2">
              <a:buFontTx/>
              <a:buChar char="-"/>
            </a:pPr>
            <a:r>
              <a:rPr lang="fr-FR" sz="1400" dirty="0"/>
              <a:t>Envoi des dossiers ligue  </a:t>
            </a:r>
            <a:r>
              <a:rPr lang="fr-FR" sz="1400" dirty="0" err="1"/>
              <a:t>AuRA</a:t>
            </a:r>
            <a:r>
              <a:rPr lang="fr-FR" sz="1400" dirty="0"/>
              <a:t> : </a:t>
            </a:r>
            <a:r>
              <a:rPr lang="fr-FR" sz="1400" b="1" dirty="0"/>
              <a:t>&lt; 01 mai</a:t>
            </a:r>
          </a:p>
        </p:txBody>
      </p:sp>
      <p:grpSp>
        <p:nvGrpSpPr>
          <p:cNvPr id="3" name="Groupe 29"/>
          <p:cNvGrpSpPr/>
          <p:nvPr/>
        </p:nvGrpSpPr>
        <p:grpSpPr>
          <a:xfrm>
            <a:off x="571472" y="500042"/>
            <a:ext cx="6927418" cy="1290402"/>
            <a:chOff x="1115616" y="908720"/>
            <a:chExt cx="6503290" cy="1290402"/>
          </a:xfrm>
          <a:solidFill>
            <a:schemeClr val="accent2">
              <a:lumMod val="50000"/>
            </a:schemeClr>
          </a:solidFill>
        </p:grpSpPr>
        <p:sp>
          <p:nvSpPr>
            <p:cNvPr id="15" name="ZoneTexte 14"/>
            <p:cNvSpPr txBox="1"/>
            <p:nvPr/>
          </p:nvSpPr>
          <p:spPr>
            <a:xfrm>
              <a:off x="1115616" y="908720"/>
              <a:ext cx="1584176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Labellisation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27784" y="908720"/>
              <a:ext cx="2249334" cy="36933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fr-FR" b="1" dirty="0">
                  <a:solidFill>
                    <a:srgbClr val="FFFF00"/>
                  </a:solidFill>
                </a:rPr>
                <a:t>3 Niveaux *   **   ***</a:t>
              </a: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786258" y="1337348"/>
              <a:ext cx="5832648" cy="86177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fr-FR" sz="1600" b="1" dirty="0">
                  <a:solidFill>
                    <a:srgbClr val="FFFF00"/>
                  </a:solidFill>
                </a:rPr>
                <a:t>Renouvellement : 4 ans Labellisés en 2022</a:t>
              </a:r>
            </a:p>
            <a:p>
              <a:r>
                <a:rPr lang="fr-FR" sz="1600" b="1" dirty="0">
                  <a:solidFill>
                    <a:srgbClr val="FFFF00"/>
                  </a:solidFill>
                </a:rPr>
                <a:t>Visite contrôle : 2 ans labellisés en 2024</a:t>
              </a:r>
            </a:p>
            <a:p>
              <a:r>
                <a:rPr lang="fr-FR" sz="1600" b="1" dirty="0">
                  <a:solidFill>
                    <a:srgbClr val="FF0000"/>
                  </a:solidFill>
                </a:rPr>
                <a:t>Visite annuelle pour les clubs 3*</a:t>
              </a: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2000232" y="6357958"/>
            <a:ext cx="571504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FF0000"/>
                </a:solidFill>
              </a:rPr>
              <a:t>Dossiers  Label : Ne pas attendre la dernière minute! </a:t>
            </a:r>
          </a:p>
        </p:txBody>
      </p:sp>
      <p:grpSp>
        <p:nvGrpSpPr>
          <p:cNvPr id="24" name="Groupe 23"/>
          <p:cNvGrpSpPr/>
          <p:nvPr/>
        </p:nvGrpSpPr>
        <p:grpSpPr>
          <a:xfrm>
            <a:off x="214282" y="3214686"/>
            <a:ext cx="6462480" cy="1379347"/>
            <a:chOff x="214282" y="3214686"/>
            <a:chExt cx="6462480" cy="1379347"/>
          </a:xfrm>
        </p:grpSpPr>
        <p:sp>
          <p:nvSpPr>
            <p:cNvPr id="31" name="ZoneTexte 30"/>
            <p:cNvSpPr txBox="1"/>
            <p:nvPr/>
          </p:nvSpPr>
          <p:spPr>
            <a:xfrm>
              <a:off x="214282" y="3214686"/>
              <a:ext cx="1725912" cy="923330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>
                  <a:solidFill>
                    <a:srgbClr val="00FF00"/>
                  </a:solidFill>
                </a:rPr>
                <a:t>Pilotage des dossiers</a:t>
              </a:r>
            </a:p>
            <a:p>
              <a:pPr algn="ctr"/>
              <a:r>
                <a:rPr lang="fr-FR" sz="1100" dirty="0">
                  <a:solidFill>
                    <a:srgbClr val="00FF00"/>
                  </a:solidFill>
                </a:rPr>
                <a:t>Création, Visite2ans, Renouvellement 4ans </a:t>
              </a:r>
            </a:p>
          </p:txBody>
        </p:sp>
        <p:sp>
          <p:nvSpPr>
            <p:cNvPr id="32" name="Flèche droite 31"/>
            <p:cNvSpPr/>
            <p:nvPr/>
          </p:nvSpPr>
          <p:spPr>
            <a:xfrm>
              <a:off x="2000232" y="3357562"/>
              <a:ext cx="500066" cy="356360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00FF00"/>
                </a:solidFill>
              </a:endParaRPr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2500298" y="3214686"/>
              <a:ext cx="4176464" cy="619128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>
                  <a:solidFill>
                    <a:srgbClr val="00FF00"/>
                  </a:solidFill>
                </a:rPr>
                <a:t>Binômes / secteur</a:t>
              </a:r>
            </a:p>
            <a:p>
              <a:pPr algn="ctr"/>
              <a:r>
                <a:rPr lang="fr-FR" sz="1600" b="1" dirty="0">
                  <a:solidFill>
                    <a:srgbClr val="00FF00"/>
                  </a:solidFill>
                </a:rPr>
                <a:t>CTC + </a:t>
              </a:r>
              <a:r>
                <a:rPr lang="fr-FR" sz="1400" dirty="0">
                  <a:solidFill>
                    <a:srgbClr val="00FF00"/>
                  </a:solidFill>
                </a:rPr>
                <a:t> </a:t>
              </a:r>
              <a:r>
                <a:rPr lang="fr-FR" sz="1400" b="1" dirty="0">
                  <a:solidFill>
                    <a:srgbClr val="00FF00"/>
                  </a:solidFill>
                </a:rPr>
                <a:t>Membre </a:t>
              </a:r>
              <a:r>
                <a:rPr lang="fr-FR" sz="1400" b="1" dirty="0" err="1">
                  <a:solidFill>
                    <a:srgbClr val="00FF00"/>
                  </a:solidFill>
                </a:rPr>
                <a:t>EdR</a:t>
              </a:r>
              <a:r>
                <a:rPr lang="fr-FR" sz="1400" b="1" dirty="0">
                  <a:solidFill>
                    <a:srgbClr val="00FF00"/>
                  </a:solidFill>
                </a:rPr>
                <a:t> CD01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85720" y="4286256"/>
              <a:ext cx="2643206" cy="307777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sz="1400" dirty="0">
                  <a:solidFill>
                    <a:srgbClr val="00FF00"/>
                  </a:solidFill>
                </a:rPr>
                <a:t>Visite annuelle Club 3*</a:t>
              </a:r>
            </a:p>
          </p:txBody>
        </p:sp>
        <p:sp>
          <p:nvSpPr>
            <p:cNvPr id="22" name="Flèche droite 21"/>
            <p:cNvSpPr/>
            <p:nvPr/>
          </p:nvSpPr>
          <p:spPr>
            <a:xfrm>
              <a:off x="3071802" y="4357694"/>
              <a:ext cx="285752" cy="214314"/>
            </a:xfrm>
            <a:prstGeom prst="rightArrow">
              <a:avLst/>
            </a:prstGeom>
            <a:solidFill>
              <a:schemeClr val="tx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3500430" y="4214818"/>
              <a:ext cx="1857388" cy="369332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fr-FR" dirty="0" err="1">
                  <a:solidFill>
                    <a:srgbClr val="00FF00"/>
                  </a:solidFill>
                </a:rPr>
                <a:t>AuRA</a:t>
              </a:r>
              <a:r>
                <a:rPr lang="fr-FR" dirty="0">
                  <a:solidFill>
                    <a:srgbClr val="00FF00"/>
                  </a:solidFill>
                </a:rPr>
                <a:t> + Cd01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Commission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643570" y="2214554"/>
          <a:ext cx="1714512" cy="700090"/>
        </p:xfrm>
        <a:graphic>
          <a:graphicData uri="http://schemas.openxmlformats.org/drawingml/2006/table">
            <a:tbl>
              <a:tblPr/>
              <a:tblGrid>
                <a:gridCol w="422231"/>
                <a:gridCol w="422231"/>
                <a:gridCol w="363587"/>
                <a:gridCol w="506463"/>
              </a:tblGrid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07504" y="0"/>
            <a:ext cx="39645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/>
              <a:t>Rugby pour Elles</a:t>
            </a:r>
            <a:r>
              <a:rPr lang="fr-FR" sz="3200" dirty="0"/>
              <a:t>…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0034" y="4214818"/>
            <a:ext cx="45005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b="1" dirty="0"/>
              <a:t>   </a:t>
            </a:r>
            <a:r>
              <a:rPr lang="fr-FR" b="1" u="sng" dirty="0"/>
              <a:t>Journée du 14 mai 2026 </a:t>
            </a:r>
            <a:r>
              <a:rPr lang="fr-FR" b="1" u="sng" dirty="0" err="1"/>
              <a:t>AuRA</a:t>
            </a:r>
            <a:endParaRPr lang="fr-FR" b="1" u="sng" dirty="0"/>
          </a:p>
          <a:p>
            <a:pPr lvl="1"/>
            <a:r>
              <a:rPr lang="fr-FR" sz="1400" dirty="0"/>
              <a:t>Rassemblement  -15 et -12 -10 -8</a:t>
            </a:r>
          </a:p>
          <a:p>
            <a:pPr lvl="1"/>
            <a:r>
              <a:rPr lang="fr-FR" sz="1400" dirty="0"/>
              <a:t>Site à définir : Secteur ligue</a:t>
            </a:r>
          </a:p>
          <a:p>
            <a:pPr lvl="1"/>
            <a:r>
              <a:rPr lang="fr-FR" sz="1400" dirty="0"/>
              <a:t>Pilotage : </a:t>
            </a:r>
            <a:r>
              <a:rPr lang="fr-FR" sz="1400" dirty="0" err="1"/>
              <a:t>AuRA</a:t>
            </a:r>
            <a:r>
              <a:rPr lang="fr-FR" sz="1400" dirty="0"/>
              <a:t> + CD01</a:t>
            </a:r>
          </a:p>
        </p:txBody>
      </p:sp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5715008" y="4572008"/>
          <a:ext cx="1857387" cy="700090"/>
        </p:xfrm>
        <a:graphic>
          <a:graphicData uri="http://schemas.openxmlformats.org/drawingml/2006/table">
            <a:tbl>
              <a:tblPr/>
              <a:tblGrid>
                <a:gridCol w="428628"/>
                <a:gridCol w="305430"/>
                <a:gridCol w="367029"/>
                <a:gridCol w="316052"/>
                <a:gridCol w="440248"/>
              </a:tblGrid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F253F"/>
                          </a:solidFill>
                          <a:latin typeface="Calibri"/>
                        </a:rPr>
                        <a:t>F-8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5" name="ZoneTexte 24"/>
          <p:cNvSpPr txBox="1"/>
          <p:nvPr/>
        </p:nvSpPr>
        <p:spPr>
          <a:xfrm>
            <a:off x="5500694" y="4214819"/>
            <a:ext cx="30718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 Effectifs F licenciées CD01 </a:t>
            </a:r>
            <a:r>
              <a:rPr lang="fr-FR" sz="1050" dirty="0"/>
              <a:t>(Au 18/12/2025)</a:t>
            </a:r>
          </a:p>
          <a:p>
            <a:endParaRPr lang="fr-FR" sz="1100" dirty="0"/>
          </a:p>
        </p:txBody>
      </p:sp>
      <p:grpSp>
        <p:nvGrpSpPr>
          <p:cNvPr id="15" name="Groupe 14"/>
          <p:cNvGrpSpPr/>
          <p:nvPr/>
        </p:nvGrpSpPr>
        <p:grpSpPr>
          <a:xfrm>
            <a:off x="357158" y="714356"/>
            <a:ext cx="8215370" cy="2610453"/>
            <a:chOff x="357158" y="714356"/>
            <a:chExt cx="8215370" cy="2610453"/>
          </a:xfrm>
        </p:grpSpPr>
        <p:grpSp>
          <p:nvGrpSpPr>
            <p:cNvPr id="14" name="Groupe 13"/>
            <p:cNvGrpSpPr/>
            <p:nvPr/>
          </p:nvGrpSpPr>
          <p:grpSpPr>
            <a:xfrm>
              <a:off x="357158" y="714356"/>
              <a:ext cx="4645824" cy="2610453"/>
              <a:chOff x="357158" y="714356"/>
              <a:chExt cx="4645824" cy="2610453"/>
            </a:xfrm>
          </p:grpSpPr>
          <p:sp>
            <p:nvSpPr>
              <p:cNvPr id="23" name="ZoneTexte 22"/>
              <p:cNvSpPr txBox="1"/>
              <p:nvPr/>
            </p:nvSpPr>
            <p:spPr>
              <a:xfrm>
                <a:off x="428596" y="714356"/>
                <a:ext cx="350046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buFont typeface="Wingdings" pitchFamily="2" charset="2"/>
                  <a:buChar char="Ø"/>
                </a:pPr>
                <a:r>
                  <a:rPr lang="fr-FR" sz="2400" b="1" dirty="0"/>
                  <a:t>  Journées 2 et 3</a:t>
                </a: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57158" y="1785926"/>
                <a:ext cx="4645824" cy="15388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Font typeface="Wingdings" pitchFamily="2" charset="2"/>
                  <a:buChar char="v"/>
                </a:pPr>
                <a:r>
                  <a:rPr lang="fr-FR" b="1" dirty="0"/>
                  <a:t>   </a:t>
                </a:r>
                <a:r>
                  <a:rPr lang="fr-FR" b="1" u="sng" dirty="0"/>
                  <a:t>Journée 21 mars 2026 CD01</a:t>
                </a:r>
              </a:p>
              <a:p>
                <a:pPr lvl="1"/>
                <a:r>
                  <a:rPr lang="fr-FR" sz="1400" dirty="0"/>
                  <a:t>Site à définir : réunion assemblée </a:t>
                </a:r>
                <a:r>
                  <a:rPr lang="fr-FR" sz="1400" dirty="0" err="1"/>
                  <a:t>EdR</a:t>
                </a:r>
                <a:r>
                  <a:rPr lang="fr-FR" sz="1400" dirty="0"/>
                  <a:t> 15/12/2025</a:t>
                </a:r>
              </a:p>
              <a:p>
                <a:pPr lvl="1"/>
                <a:r>
                  <a:rPr lang="fr-FR" b="1" dirty="0">
                    <a:solidFill>
                      <a:srgbClr val="FFFF00"/>
                    </a:solidFill>
                  </a:rPr>
                  <a:t>Candidature :</a:t>
                </a:r>
              </a:p>
              <a:p>
                <a:pPr lvl="1"/>
                <a:endParaRPr lang="fr-FR" sz="1600" b="1" dirty="0">
                  <a:solidFill>
                    <a:srgbClr val="FFFF00"/>
                  </a:solidFill>
                </a:endParaRPr>
              </a:p>
              <a:p>
                <a:pPr lvl="1"/>
                <a:r>
                  <a:rPr lang="fr-FR" sz="1400" b="1" dirty="0"/>
                  <a:t>Même principe et organisation journée 1 </a:t>
                </a:r>
              </a:p>
              <a:p>
                <a:pPr lvl="1"/>
                <a:r>
                  <a:rPr lang="fr-FR" sz="1400" b="1" dirty="0"/>
                  <a:t>Pilotage CD01 féminine</a:t>
                </a:r>
                <a:endParaRPr lang="fr-FR" b="1" dirty="0"/>
              </a:p>
            </p:txBody>
          </p:sp>
        </p:grpSp>
        <p:sp>
          <p:nvSpPr>
            <p:cNvPr id="27" name="ZoneTexte 26"/>
            <p:cNvSpPr txBox="1"/>
            <p:nvPr/>
          </p:nvSpPr>
          <p:spPr>
            <a:xfrm>
              <a:off x="5286380" y="1928802"/>
              <a:ext cx="328614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100" b="1" dirty="0"/>
                <a:t> Effectifs F licenciées CD01 </a:t>
              </a:r>
              <a:r>
                <a:rPr lang="fr-FR" sz="1050" dirty="0"/>
                <a:t>(Au 18/12/2025)</a:t>
              </a:r>
            </a:p>
          </p:txBody>
        </p:sp>
      </p:grpSp>
      <p:sp>
        <p:nvSpPr>
          <p:cNvPr id="16" name="Rectangle 15"/>
          <p:cNvSpPr/>
          <p:nvPr/>
        </p:nvSpPr>
        <p:spPr>
          <a:xfrm>
            <a:off x="357158" y="6000768"/>
            <a:ext cx="6929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rgbClr val="FFFF00"/>
                </a:solidFill>
              </a:rPr>
              <a:t>Commission CD01 féminines : </a:t>
            </a:r>
          </a:p>
          <a:p>
            <a:r>
              <a:rPr lang="fr-FR" sz="1400" dirty="0">
                <a:solidFill>
                  <a:srgbClr val="FFFF00"/>
                </a:solidFill>
              </a:rPr>
              <a:t>Sandrine </a:t>
            </a:r>
            <a:r>
              <a:rPr lang="fr-FR" sz="1400" dirty="0" err="1">
                <a:solidFill>
                  <a:srgbClr val="FFFF00"/>
                </a:solidFill>
              </a:rPr>
              <a:t>Lonjon</a:t>
            </a:r>
            <a:r>
              <a:rPr lang="fr-FR" sz="1400" dirty="0">
                <a:solidFill>
                  <a:srgbClr val="FFFF00"/>
                </a:solidFill>
              </a:rPr>
              <a:t> ; Ghislaine </a:t>
            </a:r>
            <a:r>
              <a:rPr lang="fr-FR" sz="1400" dirty="0" err="1">
                <a:solidFill>
                  <a:srgbClr val="FFFF00"/>
                </a:solidFill>
              </a:rPr>
              <a:t>Magdelaine</a:t>
            </a:r>
            <a:r>
              <a:rPr lang="fr-FR" sz="1400" dirty="0">
                <a:solidFill>
                  <a:srgbClr val="FFFF00"/>
                </a:solidFill>
              </a:rPr>
              <a:t> ; </a:t>
            </a:r>
            <a:r>
              <a:rPr lang="fr-FR" sz="1400" dirty="0" err="1">
                <a:solidFill>
                  <a:srgbClr val="FFFF00"/>
                </a:solidFill>
              </a:rPr>
              <a:t>ClémentVital</a:t>
            </a:r>
            <a:r>
              <a:rPr lang="fr-FR" sz="1400" dirty="0">
                <a:solidFill>
                  <a:srgbClr val="FFFF00"/>
                </a:solidFill>
              </a:rPr>
              <a:t> (CTD)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0" y="188640"/>
            <a:ext cx="7776864" cy="792088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6 - Rassemblements Départementaux</a:t>
            </a:r>
            <a:endParaRPr kumimoji="0" lang="fr-FR" sz="40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55576" y="1196752"/>
          <a:ext cx="705678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871"/>
                <a:gridCol w="4805913"/>
              </a:tblGrid>
              <a:tr h="376808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Rassemblement départemental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 Samedi 25 avril 2025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Bourg </a:t>
                      </a:r>
                      <a:r>
                        <a:rPr lang="fr-FR" sz="1800" dirty="0" err="1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Vennes</a:t>
                      </a:r>
                      <a:endParaRPr lang="fr-FR" sz="1800" dirty="0">
                        <a:solidFill>
                          <a:srgbClr val="FFFF00"/>
                        </a:solidFill>
                        <a:latin typeface="Arial Black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>
                          <a:solidFill>
                            <a:srgbClr val="FFFF00"/>
                          </a:solidFill>
                          <a:latin typeface="Arial Black" pitchFamily="34" charset="0"/>
                        </a:rPr>
                        <a:t>Club support : Bourg SAB</a:t>
                      </a: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71472" y="4786322"/>
            <a:ext cx="81021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/>
              <a:t>1</a:t>
            </a:r>
            <a:r>
              <a:rPr lang="fr-FR" sz="2000" baseline="30000" dirty="0"/>
              <a:t>ère  </a:t>
            </a:r>
            <a:r>
              <a:rPr lang="fr-FR" sz="2000" dirty="0"/>
              <a:t>quinzaine avril </a:t>
            </a:r>
            <a:r>
              <a:rPr lang="fr-FR" dirty="0"/>
              <a:t>; </a:t>
            </a:r>
            <a:r>
              <a:rPr lang="fr-FR" sz="1600" dirty="0"/>
              <a:t>Formulaires engagements Courrier présentation</a:t>
            </a:r>
            <a:endParaRPr lang="fr-FR" sz="20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Mi-avril : Informations clubs, organisation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95536" y="4293096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FF00"/>
                </a:solidFill>
              </a:rPr>
              <a:t>Communication…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857752" y="621508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Appel à chefs de plateaux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23528" y="2276872"/>
            <a:ext cx="8640960" cy="73866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1400" b="1" dirty="0">
                <a:solidFill>
                  <a:srgbClr val="003300"/>
                </a:solidFill>
              </a:rPr>
              <a:t>  Reconduction du principe organisation déroulements sportif des saisons précédentes :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>
                <a:solidFill>
                  <a:srgbClr val="003300"/>
                </a:solidFill>
              </a:rPr>
              <a:t> Poules de niveau</a:t>
            </a:r>
          </a:p>
          <a:p>
            <a:pPr>
              <a:buFont typeface="Arial" pitchFamily="34" charset="0"/>
              <a:buChar char="•"/>
            </a:pPr>
            <a:r>
              <a:rPr lang="fr-FR" sz="1400" b="1" dirty="0">
                <a:solidFill>
                  <a:srgbClr val="003300"/>
                </a:solidFill>
              </a:rPr>
              <a:t> -6 sur terrains herbes, rotation matches / jeux-parcours en concurrence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23528" y="2924944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solidFill>
                  <a:srgbClr val="FFFF00"/>
                </a:solidFill>
              </a:rPr>
              <a:t>Format des rencontres…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55576" y="3356992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/>
              <a:t>-8 -10 -12  ans : Poules uniques de niveau sur la journée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/>
              <a:t>-6 ans : matches le matin ; jeux l’après-midi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596336" y="0"/>
            <a:ext cx="154766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  <a:p>
            <a:pPr algn="ctr"/>
            <a:endParaRPr lang="fr-FR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Commission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7504" y="0"/>
            <a:ext cx="37433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u="sng" dirty="0">
                <a:latin typeface="Arial Black" pitchFamily="34" charset="0"/>
              </a:rPr>
              <a:t>Antennes </a:t>
            </a:r>
            <a:r>
              <a:rPr lang="fr-FR" sz="3200" b="1" u="sng" dirty="0" err="1">
                <a:latin typeface="Arial Black" pitchFamily="34" charset="0"/>
              </a:rPr>
              <a:t>EdR</a:t>
            </a:r>
            <a:r>
              <a:rPr lang="fr-FR" sz="3200" b="1" u="sng" dirty="0">
                <a:latin typeface="Arial Black" pitchFamily="34" charset="0"/>
              </a:rPr>
              <a:t>…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57158" y="1785926"/>
            <a:ext cx="47149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dirty="0">
                <a:latin typeface="Arial Black" pitchFamily="34" charset="0"/>
              </a:rPr>
              <a:t>   Présentation</a:t>
            </a:r>
          </a:p>
          <a:p>
            <a:pPr lvl="1"/>
            <a:r>
              <a:rPr lang="fr-FR" sz="1400" dirty="0">
                <a:latin typeface="Arial" pitchFamily="34" charset="0"/>
                <a:cs typeface="Arial" pitchFamily="34" charset="0"/>
              </a:rPr>
              <a:t>Voir plaquette de présentation </a:t>
            </a:r>
            <a:r>
              <a:rPr lang="fr-FR" sz="1400" dirty="0" err="1">
                <a:latin typeface="Arial" pitchFamily="34" charset="0"/>
                <a:cs typeface="Arial" pitchFamily="34" charset="0"/>
              </a:rPr>
              <a:t>présentation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FFR</a:t>
            </a:r>
          </a:p>
          <a:p>
            <a:pPr lvl="1"/>
            <a:r>
              <a:rPr lang="fr-FR" sz="1400" dirty="0">
                <a:latin typeface="Arial" pitchFamily="34" charset="0"/>
                <a:cs typeface="Arial" pitchFamily="34" charset="0"/>
              </a:rPr>
              <a:t>Voir note de présentation création d'une antenne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20" y="714356"/>
            <a:ext cx="885828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/>
              <a:t>- </a:t>
            </a:r>
            <a:r>
              <a:rPr lang="fr-FR" b="1" dirty="0">
                <a:solidFill>
                  <a:srgbClr val="FFFF00"/>
                </a:solidFill>
              </a:rPr>
              <a:t>Objectif </a:t>
            </a:r>
            <a:r>
              <a:rPr lang="fr-FR" sz="1400" b="1" dirty="0"/>
              <a:t>: Développer le rugby sur de nouveaux territoires / reconquérir des territoires, développer</a:t>
            </a:r>
          </a:p>
          <a:p>
            <a:r>
              <a:rPr lang="fr-FR" sz="1400" b="1" dirty="0"/>
              <a:t>progressivement une culture rugby dans une zone…</a:t>
            </a:r>
          </a:p>
          <a:p>
            <a:r>
              <a:rPr lang="fr-FR" b="1" dirty="0"/>
              <a:t>-  </a:t>
            </a:r>
            <a:r>
              <a:rPr lang="fr-FR" b="1" dirty="0">
                <a:solidFill>
                  <a:srgbClr val="FFFF00"/>
                </a:solidFill>
              </a:rPr>
              <a:t>Moyens </a:t>
            </a:r>
            <a:r>
              <a:rPr lang="fr-FR" sz="1400" b="1" dirty="0">
                <a:solidFill>
                  <a:srgbClr val="FFFF00"/>
                </a:solidFill>
              </a:rPr>
              <a:t>:  </a:t>
            </a:r>
            <a:r>
              <a:rPr lang="fr-FR" sz="1400" b="1" dirty="0"/>
              <a:t>En s'appuyant sur le savoir faire d'un clubs </a:t>
            </a:r>
            <a:r>
              <a:rPr lang="fr-FR" sz="1400" b="1" dirty="0" err="1"/>
              <a:t>tructuré</a:t>
            </a:r>
            <a:endParaRPr lang="fr-FR" sz="12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357158" y="2786058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dirty="0">
                <a:latin typeface="Arial Black" pitchFamily="34" charset="0"/>
              </a:rPr>
              <a:t>   Demande  de création d'une antenne</a:t>
            </a:r>
          </a:p>
          <a:p>
            <a:r>
              <a:rPr lang="fr-FR" sz="1400" dirty="0">
                <a:latin typeface="Arial" pitchFamily="34" charset="0"/>
                <a:cs typeface="Arial" pitchFamily="34" charset="0"/>
              </a:rPr>
              <a:t>         Voir document de demande de création</a:t>
            </a:r>
            <a:r>
              <a:rPr lang="fr-FR" dirty="0">
                <a:latin typeface="Arial Black" pitchFamily="34" charset="0"/>
              </a:rPr>
              <a:t>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28596" y="4000504"/>
            <a:ext cx="7643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dirty="0">
                <a:latin typeface="Arial Black" pitchFamily="34" charset="0"/>
              </a:rPr>
              <a:t>   Les clubs du Cd01 avec antennes – Dossiers En cours</a:t>
            </a: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571472" y="4572008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Antennes en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Antennes en cours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err="1"/>
                        <a:t>Servette</a:t>
                      </a:r>
                      <a:r>
                        <a:rPr lang="fr-FR" dirty="0"/>
                        <a:t> Genève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Xv</a:t>
                      </a:r>
                      <a:r>
                        <a:rPr lang="fr-FR" baseline="0" dirty="0"/>
                        <a:t> de la Dombes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Gex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ZoneTexte 14"/>
          <p:cNvSpPr txBox="1"/>
          <p:nvPr/>
        </p:nvSpPr>
        <p:spPr>
          <a:xfrm>
            <a:off x="6357950" y="2000240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FFFF00"/>
                </a:solidFill>
              </a:rPr>
              <a:t>Dossier Antenne </a:t>
            </a:r>
            <a:r>
              <a:rPr lang="fr-FR" sz="1400" b="1" dirty="0" err="1">
                <a:solidFill>
                  <a:srgbClr val="FFFF00"/>
                </a:solidFill>
              </a:rPr>
              <a:t>EdR</a:t>
            </a:r>
            <a:endParaRPr lang="fr-FR" sz="1400" b="1" dirty="0">
              <a:solidFill>
                <a:srgbClr val="FFFF00"/>
              </a:solidFill>
            </a:endParaRP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Site CD01 </a:t>
            </a:r>
            <a:r>
              <a:rPr lang="fr-FR" sz="1400" b="1" dirty="0" err="1">
                <a:solidFill>
                  <a:srgbClr val="FFFF00"/>
                </a:solidFill>
              </a:rPr>
              <a:t>EdR</a:t>
            </a:r>
            <a:endParaRPr lang="fr-FR" sz="1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Commission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dirty="0"/>
              <a:t>Viriat  15 Janvier 2026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4282" y="0"/>
            <a:ext cx="40398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u="sng" dirty="0">
                <a:latin typeface="Arial Black" pitchFamily="34" charset="0"/>
              </a:rPr>
              <a:t>Inter-âges </a:t>
            </a:r>
            <a:r>
              <a:rPr lang="fr-FR" sz="3200" b="1" u="sng" dirty="0" err="1">
                <a:latin typeface="Arial Black" pitchFamily="34" charset="0"/>
              </a:rPr>
              <a:t>EdR</a:t>
            </a:r>
            <a:r>
              <a:rPr lang="fr-FR" sz="3200" b="1" u="sng" dirty="0">
                <a:latin typeface="Arial Black" pitchFamily="34" charset="0"/>
              </a:rPr>
              <a:t> …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57158" y="642918"/>
            <a:ext cx="8072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dirty="0">
                <a:latin typeface="Arial Black" pitchFamily="34" charset="0"/>
              </a:rPr>
              <a:t>   Ce que l'on peut faire ou ne pas faire aux entrainements entre classes d'âges à un même entraînement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57158" y="1285860"/>
            <a:ext cx="24288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Extrait Avis hebdomadaire  1167</a:t>
            </a:r>
          </a:p>
        </p:txBody>
      </p:sp>
      <p:pic>
        <p:nvPicPr>
          <p:cNvPr id="146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376" y="2000240"/>
            <a:ext cx="8908739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6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1571612"/>
            <a:ext cx="877890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/>
          </p:cNvSpPr>
          <p:nvPr/>
        </p:nvSpPr>
        <p:spPr>
          <a:xfrm>
            <a:off x="214282" y="0"/>
            <a:ext cx="7416824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spc="-150" dirty="0">
                <a:effectLst/>
                <a:latin typeface="+mj-lt"/>
                <a:ea typeface="+mj-ea"/>
                <a:cs typeface="+mj-cs"/>
              </a:rPr>
              <a:t> Tournois sur invitation sur CD01…</a:t>
            </a:r>
            <a:endParaRPr kumimoji="0" lang="fr-FR" sz="4000" b="1" i="0" u="none" strike="noStrike" kern="1200" cap="none" spc="-150" normalizeH="0" baseline="0" noProof="0" dirty="0"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428596" y="642918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Avis CD01 : </a:t>
            </a:r>
            <a:r>
              <a:rPr lang="fr-FR" sz="1600" b="1" i="1" dirty="0">
                <a:solidFill>
                  <a:srgbClr val="FFFF00"/>
                </a:solidFill>
              </a:rPr>
              <a:t>Ne pas se faire concurrence..!</a:t>
            </a:r>
          </a:p>
        </p:txBody>
      </p:sp>
      <p:sp>
        <p:nvSpPr>
          <p:cNvPr id="8" name="Rectangle 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/>
              <a:t>Commission </a:t>
            </a:r>
            <a:r>
              <a:rPr lang="fr-FR" sz="800" b="1" dirty="0" err="1"/>
              <a:t>EdR</a:t>
            </a:r>
            <a:r>
              <a:rPr lang="fr-FR" sz="800" b="1" dirty="0"/>
              <a:t> CD01</a:t>
            </a:r>
          </a:p>
          <a:p>
            <a:pPr algn="ctr"/>
            <a:r>
              <a:rPr lang="fr-FR" sz="800" b="1" dirty="0"/>
              <a:t>Viriat  06 Janvier 2025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720" y="5286388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fr-FR" b="1" dirty="0">
                <a:cs typeface="Times New Roman" pitchFamily="18" charset="0"/>
              </a:rPr>
              <a:t>   Participation à Tournois sur invitation…</a:t>
            </a:r>
            <a:endParaRPr lang="fr-FR" dirty="0"/>
          </a:p>
        </p:txBody>
      </p:sp>
      <p:grpSp>
        <p:nvGrpSpPr>
          <p:cNvPr id="2" name="Groupe 9"/>
          <p:cNvGrpSpPr/>
          <p:nvPr/>
        </p:nvGrpSpPr>
        <p:grpSpPr>
          <a:xfrm>
            <a:off x="785786" y="5929330"/>
            <a:ext cx="5382166" cy="500066"/>
            <a:chOff x="683568" y="5871793"/>
            <a:chExt cx="2881125" cy="523220"/>
          </a:xfrm>
        </p:grpSpPr>
        <p:sp>
          <p:nvSpPr>
            <p:cNvPr id="11" name="Rectangle 10"/>
            <p:cNvSpPr/>
            <p:nvPr/>
          </p:nvSpPr>
          <p:spPr>
            <a:xfrm>
              <a:off x="1180707" y="5871793"/>
              <a:ext cx="238398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dirty="0"/>
                <a:t>Autorisation sortie Ligue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200" dirty="0"/>
                <a:t>(Document en ligne)</a:t>
              </a:r>
              <a:endParaRPr lang="fr-FR" sz="14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83568" y="5946540"/>
              <a:ext cx="535380" cy="3542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dirty="0"/>
                <a:t>Rappel :</a:t>
              </a:r>
              <a:endParaRPr lang="fr-FR" dirty="0"/>
            </a:p>
          </p:txBody>
        </p:sp>
        <p:sp>
          <p:nvSpPr>
            <p:cNvPr id="15" name="Flèche droite 14"/>
            <p:cNvSpPr/>
            <p:nvPr/>
          </p:nvSpPr>
          <p:spPr>
            <a:xfrm>
              <a:off x="2456710" y="6093296"/>
              <a:ext cx="288032" cy="288032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803629" y="6021288"/>
              <a:ext cx="39453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600" dirty="0"/>
                <a:t>CD01</a:t>
              </a:r>
              <a:endParaRPr lang="fr-FR" dirty="0"/>
            </a:p>
          </p:txBody>
        </p:sp>
      </p:grpSp>
      <p:graphicFrame>
        <p:nvGraphicFramePr>
          <p:cNvPr id="19" name="Tableau 18"/>
          <p:cNvGraphicFramePr>
            <a:graphicFrameLocks noGrp="1"/>
          </p:cNvGraphicFramePr>
          <p:nvPr/>
        </p:nvGraphicFramePr>
        <p:xfrm>
          <a:off x="285720" y="1142984"/>
          <a:ext cx="8715438" cy="3773040"/>
        </p:xfrm>
        <a:graphic>
          <a:graphicData uri="http://schemas.openxmlformats.org/drawingml/2006/table">
            <a:tbl>
              <a:tblPr/>
              <a:tblGrid>
                <a:gridCol w="1071572"/>
                <a:gridCol w="1418552"/>
                <a:gridCol w="1025346"/>
                <a:gridCol w="987719"/>
                <a:gridCol w="441159"/>
                <a:gridCol w="402096"/>
                <a:gridCol w="512673"/>
                <a:gridCol w="585912"/>
                <a:gridCol w="659151"/>
                <a:gridCol w="659151"/>
                <a:gridCol w="952107"/>
              </a:tblGrid>
              <a:tr h="311803">
                <a:tc>
                  <a:txBody>
                    <a:bodyPr/>
                    <a:lstStyle/>
                    <a:p>
                      <a:pPr algn="ctr" rtl="0" fontAlgn="t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Dates du tournoi sur invitation</a:t>
                      </a:r>
                    </a:p>
                  </a:txBody>
                  <a:tcPr marL="3993" marR="3993" marT="3993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Club organisateur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Catégories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Appellation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Nb de clubs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Eq</a:t>
                      </a:r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8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Effectifs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Date DAOT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Avis CD01 </a:t>
                      </a:r>
                      <a:br>
                        <a:rPr lang="fr-FR" sz="105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</a:br>
                      <a:r>
                        <a:rPr lang="fr-FR" sz="1050" b="0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(Envoi ligue)</a:t>
                      </a:r>
                      <a:endParaRPr lang="fr-FR" sz="1050" b="1" i="0" u="none" strike="noStrike">
                        <a:solidFill>
                          <a:srgbClr val="FFFFFF"/>
                        </a:solidFill>
                        <a:latin typeface="Constantia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>
                          <a:solidFill>
                            <a:srgbClr val="FFFFFF"/>
                          </a:solidFill>
                          <a:latin typeface="Constantia"/>
                        </a:rPr>
                        <a:t>Avis Ligue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Observation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6FC6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10/01/2026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Oyonnax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-8-10-12-14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Derby </a:t>
                      </a:r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Oyosphère</a:t>
                      </a:r>
                      <a:endParaRPr lang="fr-FR" sz="1100" b="1" i="0" u="none" strike="noStrike" dirty="0">
                        <a:solidFill>
                          <a:srgbClr val="072428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12/12/2026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13/12/2026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15/12/2026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02/05/2026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Pt de </a:t>
                      </a:r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Veyle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-6-8-10-12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Val de Saône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900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26/11/2025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05/01/2026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07/01/2026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02/05/2026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Nantua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-8-10-12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Le </a:t>
                      </a:r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Catholard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02/05/2026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Meximieux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-14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Muguet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07/01/2026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8/01/226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 cours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09/05/2026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Bugey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-8-10-12-14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Marc </a:t>
                      </a:r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Rémond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20/10/2025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21/11/2025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24/11/2025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14/05/2026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Pont de Vaux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-14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Challenge  A Temporal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280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24/10/2025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21/11/2025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24/11/2025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23/05/2026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Bourg USB PA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-6-8-10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Mini </a:t>
                      </a:r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Pomathios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173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900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14/12/2025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05/01/2026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07/01/2026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24/05/2026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fr-FR" sz="1100" b="1" i="0" u="none" strike="noStrike" dirty="0">
                        <a:solidFill>
                          <a:srgbClr val="072428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-12-14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Pomathios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72428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72428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72428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31/05/2026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Oyonnax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-6-8-10-12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 err="1">
                          <a:solidFill>
                            <a:srgbClr val="072428"/>
                          </a:solidFill>
                          <a:latin typeface="Calibri"/>
                        </a:rPr>
                        <a:t>Sainvoirin</a:t>
                      </a:r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 cours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06/06/2026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Gex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-6-8-10-12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Hervé Ferreira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Encours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DAOT à reprendre (05/01/2026)</a:t>
                      </a: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9004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Meximieux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-6 voire -8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72428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93" marR="3993" marT="399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CCE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 txBox="1">
            <a:spLocks/>
          </p:cNvSpPr>
          <p:nvPr/>
        </p:nvSpPr>
        <p:spPr>
          <a:xfrm>
            <a:off x="1187624" y="3933056"/>
            <a:ext cx="5832648" cy="216024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Merci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de votre attention.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732240" y="6309320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i="1" dirty="0"/>
              <a:t>On boit un coup..!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39552" y="1628800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rgbClr val="FFFF00"/>
                </a:solidFill>
              </a:rPr>
              <a:t>Que chaque enfant trouve plaisirs… à venir s’amuser au rugby avec ses copains..!</a:t>
            </a: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179512" y="260648"/>
            <a:ext cx="3960440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400" b="1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  Questions…</a:t>
            </a:r>
            <a:endParaRPr kumimoji="0" lang="fr-FR" sz="4400" b="1" i="0" u="none" strike="noStrike" kern="1200" cap="none" spc="-150" normalizeH="0" baseline="0" noProof="0" dirty="0">
              <a:ln/>
              <a:solidFill>
                <a:schemeClr val="tx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42844" y="6286520"/>
            <a:ext cx="34290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/>
              <a:t>Réalisation- présentation : Michel Regnault </a:t>
            </a:r>
          </a:p>
          <a:p>
            <a:r>
              <a:rPr lang="fr-FR" sz="1100" dirty="0" err="1"/>
              <a:t>EdR</a:t>
            </a:r>
            <a:r>
              <a:rPr lang="fr-FR" sz="1100" dirty="0"/>
              <a:t> CD01- 15 janvier 2026</a:t>
            </a:r>
            <a:endParaRPr lang="fr-FR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/>
        </p:nvGraphicFramePr>
        <p:xfrm>
          <a:off x="322512" y="642918"/>
          <a:ext cx="8535768" cy="5162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" name="Groupe 5"/>
          <p:cNvGrpSpPr/>
          <p:nvPr/>
        </p:nvGrpSpPr>
        <p:grpSpPr>
          <a:xfrm>
            <a:off x="214282" y="5857892"/>
            <a:ext cx="8929719" cy="830997"/>
            <a:chOff x="783227" y="5713876"/>
            <a:chExt cx="8334404" cy="830997"/>
          </a:xfrm>
        </p:grpSpPr>
        <p:sp>
          <p:nvSpPr>
            <p:cNvPr id="7" name="ZoneTexte 6"/>
            <p:cNvSpPr txBox="1"/>
            <p:nvPr/>
          </p:nvSpPr>
          <p:spPr>
            <a:xfrm>
              <a:off x="783227" y="5713876"/>
              <a:ext cx="2033248" cy="830997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  <a:ln>
              <a:solidFill>
                <a:schemeClr val="accent1">
                  <a:shade val="60000"/>
                  <a:hueOff val="0"/>
                  <a:satOff val="0"/>
                  <a:lumOff val="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FF00"/>
                  </a:solidFill>
                </a:rPr>
                <a:t>2 CTC</a:t>
              </a:r>
            </a:p>
            <a:p>
              <a:pPr algn="ctr">
                <a:buFontTx/>
                <a:buChar char="-"/>
              </a:pPr>
              <a:r>
                <a:rPr lang="fr-FR" sz="1600" dirty="0">
                  <a:solidFill>
                    <a:srgbClr val="FFFF00"/>
                  </a:solidFill>
                </a:rPr>
                <a:t> </a:t>
              </a:r>
              <a:r>
                <a:rPr lang="fr-FR" sz="1600" b="1" dirty="0">
                  <a:solidFill>
                    <a:srgbClr val="FFFF00"/>
                  </a:solidFill>
                </a:rPr>
                <a:t>Mathieu </a:t>
              </a:r>
              <a:r>
                <a:rPr lang="fr-FR" sz="1600" b="1" dirty="0" err="1">
                  <a:solidFill>
                    <a:srgbClr val="FFFF00"/>
                  </a:solidFill>
                </a:rPr>
                <a:t>Ghilardi</a:t>
              </a:r>
              <a:endParaRPr lang="fr-FR" sz="1600" dirty="0"/>
            </a:p>
            <a:p>
              <a:pPr algn="ctr">
                <a:buFontTx/>
                <a:buChar char="-"/>
              </a:pPr>
              <a:r>
                <a:rPr lang="fr-FR" sz="1600" dirty="0">
                  <a:solidFill>
                    <a:srgbClr val="FFFF00"/>
                  </a:solidFill>
                </a:rPr>
                <a:t> </a:t>
              </a:r>
              <a:r>
                <a:rPr lang="fr-FR" sz="1600" b="1" dirty="0">
                  <a:solidFill>
                    <a:srgbClr val="FFFF00"/>
                  </a:solidFill>
                </a:rPr>
                <a:t>Maxime Berry</a:t>
              </a:r>
              <a:endParaRPr lang="fr-FR" sz="1100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050721" y="5928190"/>
              <a:ext cx="2066910" cy="584775"/>
            </a:xfrm>
            <a:prstGeom prst="rect">
              <a:avLst/>
            </a:prstGeom>
            <a:solidFill>
              <a:schemeClr val="tx2">
                <a:lumMod val="2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b="1" dirty="0">
                  <a:solidFill>
                    <a:srgbClr val="FFFF00"/>
                  </a:solidFill>
                </a:rPr>
                <a:t>Médical</a:t>
              </a:r>
            </a:p>
            <a:p>
              <a:pPr algn="ctr"/>
              <a:r>
                <a:rPr lang="fr-FR" sz="1600" dirty="0" err="1"/>
                <a:t>Dc</a:t>
              </a:r>
              <a:r>
                <a:rPr lang="fr-FR" sz="1600" dirty="0"/>
                <a:t>. </a:t>
              </a:r>
              <a:r>
                <a:rPr lang="fr-FR" sz="1600" dirty="0" err="1"/>
                <a:t>Andréï</a:t>
              </a:r>
              <a:r>
                <a:rPr lang="fr-FR" sz="1600" dirty="0"/>
                <a:t> LUDOSAN</a:t>
              </a:r>
            </a:p>
          </p:txBody>
        </p:sp>
      </p:grpSp>
      <p:sp>
        <p:nvSpPr>
          <p:cNvPr id="21" name="ZoneTexte 20"/>
          <p:cNvSpPr txBox="1"/>
          <p:nvPr/>
        </p:nvSpPr>
        <p:spPr>
          <a:xfrm>
            <a:off x="214282" y="1357298"/>
            <a:ext cx="1872208" cy="584775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Comité Directeur </a:t>
            </a:r>
          </a:p>
          <a:p>
            <a:pPr algn="ctr"/>
            <a:r>
              <a:rPr lang="fr-FR" sz="1600" b="1" dirty="0">
                <a:solidFill>
                  <a:srgbClr val="FFFF00"/>
                </a:solidFill>
              </a:rPr>
              <a:t>CD01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215206" y="1214422"/>
            <a:ext cx="1656184" cy="800219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/>
              <a:t>EdR</a:t>
            </a:r>
            <a:r>
              <a:rPr lang="fr-FR" b="1" dirty="0"/>
              <a:t> </a:t>
            </a:r>
            <a:r>
              <a:rPr lang="fr-FR" b="1" dirty="0" err="1"/>
              <a:t>AuRA</a:t>
            </a:r>
            <a:endParaRPr lang="fr-FR" b="1" dirty="0"/>
          </a:p>
          <a:p>
            <a:pPr algn="ctr"/>
            <a:r>
              <a:rPr lang="fr-FR" sz="1400" b="1" dirty="0"/>
              <a:t>Secteur Nord</a:t>
            </a:r>
          </a:p>
          <a:p>
            <a:pPr algn="ctr"/>
            <a:r>
              <a:rPr lang="fr-FR" sz="1400" b="1" dirty="0"/>
              <a:t>CD 01 42 69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2500298" y="6143644"/>
            <a:ext cx="1725343" cy="584775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CTD 01</a:t>
            </a:r>
          </a:p>
          <a:p>
            <a:pPr algn="ctr"/>
            <a:r>
              <a:rPr lang="fr-FR" sz="1600" dirty="0">
                <a:solidFill>
                  <a:srgbClr val="FFCC00"/>
                </a:solidFill>
              </a:rPr>
              <a:t>Clément VITAL</a:t>
            </a:r>
          </a:p>
        </p:txBody>
      </p:sp>
      <p:sp>
        <p:nvSpPr>
          <p:cNvPr id="18" name="Flèche vers le bas 17"/>
          <p:cNvSpPr/>
          <p:nvPr/>
        </p:nvSpPr>
        <p:spPr>
          <a:xfrm>
            <a:off x="3643306" y="5286388"/>
            <a:ext cx="1285884" cy="43204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5072066" y="528638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>
                <a:solidFill>
                  <a:srgbClr val="FFC000"/>
                </a:solidFill>
              </a:rPr>
              <a:t>Membres de droit</a:t>
            </a:r>
          </a:p>
        </p:txBody>
      </p:sp>
      <p:sp>
        <p:nvSpPr>
          <p:cNvPr id="25" name="Double flèche horizontale 24"/>
          <p:cNvSpPr/>
          <p:nvPr/>
        </p:nvSpPr>
        <p:spPr>
          <a:xfrm>
            <a:off x="6500826" y="1357298"/>
            <a:ext cx="500066" cy="35719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Double flèche horizontale 25"/>
          <p:cNvSpPr/>
          <p:nvPr/>
        </p:nvSpPr>
        <p:spPr>
          <a:xfrm>
            <a:off x="2214546" y="1357298"/>
            <a:ext cx="500066" cy="357190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4286248" y="6000768"/>
            <a:ext cx="2571768" cy="769441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FF00"/>
                </a:solidFill>
              </a:rPr>
              <a:t>Féminines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Sandrine LONJON</a:t>
            </a:r>
          </a:p>
          <a:p>
            <a:pPr algn="ctr"/>
            <a:r>
              <a:rPr lang="fr-FR" sz="1400" b="1" dirty="0">
                <a:solidFill>
                  <a:srgbClr val="FFFF00"/>
                </a:solidFill>
              </a:rPr>
              <a:t>Ghislaine </a:t>
            </a:r>
            <a:r>
              <a:rPr lang="fr-FR" sz="1400" b="1" dirty="0" err="1">
                <a:solidFill>
                  <a:srgbClr val="FFFF00"/>
                </a:solidFill>
              </a:rPr>
              <a:t>Magdelaine</a:t>
            </a:r>
            <a:endParaRPr lang="fr-FR" sz="1400" b="1" dirty="0">
              <a:solidFill>
                <a:srgbClr val="FFFF00"/>
              </a:solidFill>
            </a:endParaRPr>
          </a:p>
        </p:txBody>
      </p:sp>
      <p:sp>
        <p:nvSpPr>
          <p:cNvPr id="19" name="Rectangle 3"/>
          <p:cNvSpPr txBox="1">
            <a:spLocks/>
          </p:cNvSpPr>
          <p:nvPr/>
        </p:nvSpPr>
        <p:spPr>
          <a:xfrm>
            <a:off x="357158" y="500042"/>
            <a:ext cx="5500726" cy="50006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lvl="2" fontAlgn="auto">
              <a:spcAft>
                <a:spcPts val="0"/>
              </a:spcAft>
              <a:defRPr/>
            </a:pPr>
            <a:r>
              <a:rPr lang="fr-FR" sz="1600" spc="-150" dirty="0">
                <a:ln/>
                <a:latin typeface="Arial" pitchFamily="34" charset="0"/>
                <a:ea typeface="+mj-ea"/>
                <a:cs typeface="Arial" pitchFamily="34" charset="0"/>
              </a:rPr>
              <a:t>Filière de la Commission développement   </a:t>
            </a:r>
            <a:r>
              <a:rPr lang="fr-FR" sz="1600" spc="-150" dirty="0" err="1">
                <a:ln/>
                <a:latin typeface="Arial" pitchFamily="34" charset="0"/>
                <a:ea typeface="+mj-ea"/>
                <a:cs typeface="Arial" pitchFamily="34" charset="0"/>
              </a:rPr>
              <a:t>CoDir</a:t>
            </a:r>
            <a:r>
              <a:rPr lang="fr-FR" sz="1600" spc="-150" dirty="0">
                <a:ln/>
                <a:latin typeface="Arial" pitchFamily="34" charset="0"/>
                <a:ea typeface="+mj-ea"/>
                <a:cs typeface="Arial" pitchFamily="34" charset="0"/>
              </a:rPr>
              <a:t> Cd01</a:t>
            </a:r>
          </a:p>
        </p:txBody>
      </p:sp>
      <p:sp>
        <p:nvSpPr>
          <p:cNvPr id="24" name="Sous-titre 2"/>
          <p:cNvSpPr txBox="1">
            <a:spLocks/>
          </p:cNvSpPr>
          <p:nvPr/>
        </p:nvSpPr>
        <p:spPr bwMode="auto">
          <a:xfrm>
            <a:off x="7786710" y="0"/>
            <a:ext cx="135729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42844" y="142852"/>
            <a:ext cx="72152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000" dirty="0">
                <a:solidFill>
                  <a:srgbClr val="FFFF00"/>
                </a:solidFill>
                <a:latin typeface="Arial Black" pitchFamily="34" charset="0"/>
              </a:rPr>
              <a:t>  Restructuration de la  commission </a:t>
            </a:r>
            <a:r>
              <a:rPr lang="fr-FR" sz="2000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sz="2000" dirty="0">
                <a:solidFill>
                  <a:srgbClr val="FFFF00"/>
                </a:solidFill>
                <a:latin typeface="Arial Black" pitchFamily="34" charset="0"/>
              </a:rPr>
              <a:t> CD01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715140" y="2571744"/>
            <a:ext cx="2286016" cy="1714512"/>
          </a:xfrm>
          <a:prstGeom prst="wedgeRoundRectCallout">
            <a:avLst>
              <a:gd name="adj1" fmla="val -90417"/>
              <a:gd name="adj2" fmla="val -59461"/>
              <a:gd name="adj3" fmla="val 16667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FF00"/>
                </a:solidFill>
              </a:rPr>
              <a:t>En cours</a:t>
            </a:r>
          </a:p>
          <a:p>
            <a:pPr algn="ctr"/>
            <a:r>
              <a:rPr lang="fr-FR" sz="1200" dirty="0">
                <a:solidFill>
                  <a:srgbClr val="FFFF00"/>
                </a:solidFill>
              </a:rPr>
              <a:t>Restructuration de  la commission</a:t>
            </a:r>
          </a:p>
          <a:p>
            <a:pPr algn="ctr"/>
            <a:endParaRPr lang="fr-FR" sz="1200" dirty="0">
              <a:solidFill>
                <a:srgbClr val="FFFF00"/>
              </a:solidFill>
            </a:endParaRPr>
          </a:p>
          <a:p>
            <a:pPr algn="ctr"/>
            <a:r>
              <a:rPr lang="fr-FR" sz="1200" b="1" dirty="0">
                <a:solidFill>
                  <a:srgbClr val="FFFF00"/>
                </a:solidFill>
              </a:rPr>
              <a:t>Répondre aux défis actuels et futurs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308304" y="0"/>
            <a:ext cx="1835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/>
          </p:cNvSpPr>
          <p:nvPr/>
        </p:nvSpPr>
        <p:spPr>
          <a:xfrm>
            <a:off x="683568" y="692696"/>
            <a:ext cx="7704856" cy="504056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1-  Bilan </a:t>
            </a:r>
            <a:r>
              <a:rPr lang="fr-FR" sz="4000" b="1" spc="-150" dirty="0">
                <a:ln/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P</a:t>
            </a: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hase 1 </a:t>
            </a:r>
            <a:r>
              <a:rPr kumimoji="0" lang="fr-FR" sz="4000" b="1" i="0" u="none" strike="noStrike" kern="1200" cap="none" spc="-150" normalizeH="0" baseline="0" noProof="0" dirty="0" err="1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EdR</a:t>
            </a:r>
            <a:r>
              <a:rPr kumimoji="0" lang="fr-FR" sz="4000" b="1" i="0" u="none" strike="noStrike" kern="1200" cap="none" spc="-150" normalizeH="0" baseline="0" noProof="0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CD01…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619672" y="3573016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/>
              <a:t>  Les effectifs licenciés et terrain…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1714480" y="4643446"/>
            <a:ext cx="4977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/>
              <a:t>  Bilan plateaux phase 1</a:t>
            </a:r>
            <a:r>
              <a:rPr lang="fr-FR" dirty="0"/>
              <a:t>…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>
            <a:off x="2285984" y="2571744"/>
            <a:ext cx="4214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Les faits marquants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596336" y="0"/>
            <a:ext cx="1547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 dirty="0"/>
              <a:t>CD01 Assemblée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643042" y="4071942"/>
            <a:ext cx="49775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dirty="0"/>
              <a:t>  Rugby pour Elles</a:t>
            </a:r>
            <a:r>
              <a:rPr lang="fr-FR" dirty="0"/>
              <a:t>…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/>
          <p:cNvSpPr txBox="1"/>
          <p:nvPr/>
        </p:nvSpPr>
        <p:spPr>
          <a:xfrm>
            <a:off x="142844" y="14285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Les effectifs </a:t>
            </a:r>
            <a:r>
              <a:rPr lang="fr-FR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CD01: En résumé…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357158" y="4786322"/>
            <a:ext cx="85689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1200" dirty="0"/>
              <a:t>  </a:t>
            </a:r>
            <a:r>
              <a:rPr lang="fr-FR" sz="1400" b="1" u="sng" dirty="0">
                <a:solidFill>
                  <a:srgbClr val="FFFF00"/>
                </a:solidFill>
              </a:rPr>
              <a:t>Taux de participation terrain</a:t>
            </a:r>
            <a:r>
              <a:rPr lang="fr-FR" sz="1400" b="1" dirty="0">
                <a:solidFill>
                  <a:srgbClr val="FFFF00"/>
                </a:solidFill>
              </a:rPr>
              <a:t>  </a:t>
            </a:r>
            <a:r>
              <a:rPr lang="fr-FR" sz="1200" dirty="0">
                <a:solidFill>
                  <a:srgbClr val="FFFF00"/>
                </a:solidFill>
              </a:rPr>
              <a:t>(Présence tournoi)</a:t>
            </a:r>
          </a:p>
          <a:p>
            <a:pPr lvl="1">
              <a:buFont typeface="Wingdings" pitchFamily="2" charset="2"/>
              <a:buChar char="§"/>
            </a:pPr>
            <a:r>
              <a:rPr lang="fr-FR" sz="1200" b="1" dirty="0">
                <a:solidFill>
                  <a:srgbClr val="FFFF00"/>
                </a:solidFill>
              </a:rPr>
              <a:t>  Globalement : Taux toujours inférieurs aux 80% sur les 3 catégories "reines"</a:t>
            </a:r>
          </a:p>
          <a:p>
            <a:pPr lvl="1">
              <a:buFont typeface="Arial" pitchFamily="34" charset="0"/>
              <a:buChar char="•"/>
            </a:pPr>
            <a:r>
              <a:rPr lang="fr-FR" sz="1200" b="1" dirty="0">
                <a:solidFill>
                  <a:srgbClr val="FFFF00"/>
                </a:solidFill>
              </a:rPr>
              <a:t>  </a:t>
            </a:r>
            <a:r>
              <a:rPr lang="fr-FR" sz="1400" b="1" dirty="0">
                <a:solidFill>
                  <a:srgbClr val="FF9933"/>
                </a:solidFill>
              </a:rPr>
              <a:t>Recul conséquent en -12ans (-3%).  </a:t>
            </a:r>
            <a:endParaRPr lang="fr-FR" sz="1200" b="1" dirty="0">
              <a:solidFill>
                <a:srgbClr val="FF9933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fr-FR" sz="1200" b="1" dirty="0">
                <a:solidFill>
                  <a:srgbClr val="FFFF00"/>
                </a:solidFill>
              </a:rPr>
              <a:t>  Léger recul en  -10  ( – 1%)</a:t>
            </a:r>
          </a:p>
          <a:p>
            <a:pPr lvl="1">
              <a:buFont typeface="Arial" pitchFamily="34" charset="0"/>
              <a:buChar char="•"/>
            </a:pPr>
            <a:r>
              <a:rPr lang="fr-FR" sz="1200" b="1" dirty="0">
                <a:solidFill>
                  <a:srgbClr val="FFFF00"/>
                </a:solidFill>
              </a:rPr>
              <a:t> Stabilité en 8ans, </a:t>
            </a:r>
            <a:r>
              <a:rPr lang="fr-FR" sz="1200" b="1" dirty="0">
                <a:solidFill>
                  <a:srgbClr val="FF9933"/>
                </a:solidFill>
              </a:rPr>
              <a:t>reste cependant faible.</a:t>
            </a:r>
          </a:p>
          <a:p>
            <a:pPr lvl="1">
              <a:buFont typeface="Arial" pitchFamily="34" charset="0"/>
              <a:buChar char="•"/>
            </a:pPr>
            <a:r>
              <a:rPr lang="fr-FR" sz="1200" b="1" dirty="0">
                <a:solidFill>
                  <a:srgbClr val="FFFF00"/>
                </a:solidFill>
              </a:rPr>
              <a:t>  Taux faible en-6 ans, participations très aléatoires liées principalement aux conditions météo.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3000364" y="6072206"/>
            <a:ext cx="5357850" cy="646331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CC00"/>
                </a:solidFill>
              </a:rPr>
              <a:t> Fidéliser nos effectifs</a:t>
            </a:r>
          </a:p>
          <a:p>
            <a:r>
              <a:rPr lang="fr-FR" b="1" dirty="0">
                <a:solidFill>
                  <a:srgbClr val="00CC00"/>
                </a:solidFill>
              </a:rPr>
              <a:t>Accroître les taux de participation  en tournois </a:t>
            </a:r>
          </a:p>
        </p:txBody>
      </p:sp>
      <p:sp>
        <p:nvSpPr>
          <p:cNvPr id="19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Commission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072462" y="714356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/>
              <a:t>Licenciés au 20/12/205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285720" y="3929066"/>
            <a:ext cx="84296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1200" b="1" dirty="0"/>
              <a:t> </a:t>
            </a:r>
            <a:r>
              <a:rPr lang="fr-FR" sz="1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Effectifs licenciés </a:t>
            </a:r>
            <a:r>
              <a:rPr lang="fr-FR" sz="1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fr-FR" sz="1200" b="1" dirty="0">
                <a:solidFill>
                  <a:srgbClr val="FFFF00"/>
                </a:solidFill>
              </a:rPr>
              <a:t>Léger recul des effectifs globaux (-2%)</a:t>
            </a:r>
            <a:endParaRPr lang="fr-FR" sz="1200" dirty="0">
              <a:solidFill>
                <a:srgbClr val="FFFF00"/>
              </a:solidFill>
            </a:endParaRPr>
          </a:p>
          <a:p>
            <a:pPr lvl="1"/>
            <a:r>
              <a:rPr lang="fr-FR" sz="1200" b="1" dirty="0">
                <a:solidFill>
                  <a:srgbClr val="FF9933"/>
                </a:solidFill>
              </a:rPr>
              <a:t>Recul principalement dû à celui des -10ans </a:t>
            </a:r>
            <a:r>
              <a:rPr lang="fr-FR" sz="1200" dirty="0">
                <a:solidFill>
                  <a:srgbClr val="FF9933"/>
                </a:solidFill>
              </a:rPr>
              <a:t>(-39 joueurs -8%)</a:t>
            </a:r>
            <a:r>
              <a:rPr lang="fr-FR" sz="1200" b="1" dirty="0">
                <a:solidFill>
                  <a:srgbClr val="FFFF00"/>
                </a:solidFill>
              </a:rPr>
              <a:t>. </a:t>
            </a:r>
            <a:r>
              <a:rPr lang="fr-FR" sz="1200" dirty="0">
                <a:solidFill>
                  <a:srgbClr val="FFFF00"/>
                </a:solidFill>
              </a:rPr>
              <a:t>Recul à l'image des effectifs -10  </a:t>
            </a:r>
            <a:r>
              <a:rPr lang="fr-FR" sz="1200" dirty="0" err="1">
                <a:solidFill>
                  <a:srgbClr val="FFFF00"/>
                </a:solidFill>
              </a:rPr>
              <a:t>AuRA</a:t>
            </a:r>
            <a:endParaRPr lang="fr-FR" sz="1200" dirty="0">
              <a:solidFill>
                <a:srgbClr val="FFFF00"/>
              </a:solidFill>
            </a:endParaRPr>
          </a:p>
          <a:p>
            <a:pPr lvl="1"/>
            <a:r>
              <a:rPr lang="fr-FR" sz="1200" b="1" dirty="0">
                <a:solidFill>
                  <a:srgbClr val="FFFF00"/>
                </a:solidFill>
              </a:rPr>
              <a:t>Stabilisation des effectifs licenciés chez les -12, -8, -6</a:t>
            </a:r>
          </a:p>
          <a:p>
            <a:pPr lvl="1"/>
            <a:r>
              <a:rPr lang="fr-FR" sz="1200" b="1" dirty="0">
                <a:solidFill>
                  <a:srgbClr val="FFFF00"/>
                </a:solidFill>
              </a:rPr>
              <a:t>Effectifs féminines stables, </a:t>
            </a:r>
            <a:r>
              <a:rPr lang="fr-FR" sz="1200" b="1" dirty="0">
                <a:solidFill>
                  <a:srgbClr val="FF9933"/>
                </a:solidFill>
              </a:rPr>
              <a:t>recul -2% effectifs masculins</a:t>
            </a:r>
            <a:endParaRPr lang="fr-FR" sz="1200" dirty="0">
              <a:solidFill>
                <a:srgbClr val="FF9933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285720" y="642918"/>
          <a:ext cx="7715303" cy="3264222"/>
        </p:xfrm>
        <a:graphic>
          <a:graphicData uri="http://schemas.openxmlformats.org/drawingml/2006/table">
            <a:tbl>
              <a:tblPr/>
              <a:tblGrid>
                <a:gridCol w="1264113"/>
                <a:gridCol w="650267"/>
                <a:gridCol w="650267"/>
                <a:gridCol w="650267"/>
                <a:gridCol w="650267"/>
                <a:gridCol w="693618"/>
                <a:gridCol w="693618"/>
                <a:gridCol w="512085"/>
                <a:gridCol w="69091"/>
                <a:gridCol w="581176"/>
                <a:gridCol w="650267"/>
                <a:gridCol w="650267"/>
              </a:tblGrid>
              <a:tr h="3076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C</a:t>
                      </a:r>
                      <a:r>
                        <a:rPr lang="fr-FR" sz="10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atégories</a:t>
                      </a:r>
                      <a:endParaRPr lang="fr-FR" sz="1200" b="1" i="0" u="none" strike="noStrike" dirty="0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-12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0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- 10ans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0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-8 ans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>
                        <a:buFontTx/>
                        <a:buChar char="-"/>
                      </a:pPr>
                      <a:r>
                        <a:rPr lang="fr-FR" sz="16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6 ans</a:t>
                      </a:r>
                    </a:p>
                    <a:p>
                      <a:pPr algn="ctr" fontAlgn="ctr">
                        <a:buFontTx/>
                        <a:buNone/>
                      </a:pPr>
                      <a:r>
                        <a:rPr lang="fr-FR" sz="10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Création</a:t>
                      </a:r>
                      <a:r>
                        <a:rPr lang="fr-FR" sz="1000" b="1" i="0" u="none" strike="noStrike" baseline="0" dirty="0">
                          <a:solidFill>
                            <a:srgbClr val="FF0000"/>
                          </a:solidFill>
                          <a:latin typeface="Calibri"/>
                        </a:rPr>
                        <a:t> U5</a:t>
                      </a:r>
                      <a:endParaRPr lang="fr-FR" sz="10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0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Total licenciés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fr-FR" sz="1000" b="1" i="0" u="none" strike="noStrike" dirty="0">
                        <a:solidFill>
                          <a:srgbClr val="0000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30761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FF"/>
                          </a:solidFill>
                          <a:latin typeface="Arial"/>
                        </a:rPr>
                        <a:t>Type licences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385723"/>
                          </a:solidFill>
                          <a:latin typeface="Calibri"/>
                        </a:rPr>
                        <a:t>F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24886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Licenciés</a:t>
                      </a:r>
                      <a:br>
                        <a:rPr lang="fr-FR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</a:br>
                      <a:r>
                        <a:rPr lang="fr-FR" sz="11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2024-2025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454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339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438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392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1723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21602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2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480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466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437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1873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Ecart saison n-1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-1%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-2%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-2%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-11%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-8%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000" b="0" i="0" u="none" strike="noStrike" kern="1200" dirty="0">
                          <a:solidFill>
                            <a:srgbClr val="002060"/>
                          </a:solidFill>
                          <a:latin typeface="Arial"/>
                          <a:ea typeface="+mn-ea"/>
                          <a:cs typeface="+mn-cs"/>
                        </a:rPr>
                        <a:t>Taux participation tournois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79 %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77 %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100" b="1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72 %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9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Non évalué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9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Sans intérêt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0" eaLnBrk="1" fontAlgn="ctr" latinLnBrk="0" hangingPunct="1"/>
                      <a:endParaRPr kumimoji="0" lang="fr-FR" sz="1400" b="1" i="0" u="none" strike="noStrike" kern="1200" dirty="0">
                        <a:solidFill>
                          <a:srgbClr val="0000FF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3600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Licenciés</a:t>
                      </a:r>
                      <a:b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2025-2026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447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409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449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386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/>
                          <a:ea typeface="+mn-ea"/>
                          <a:cs typeface="+mn-cs"/>
                        </a:rPr>
                        <a:t>151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600" b="1" i="0" u="none" strike="noStrike" kern="1200" dirty="0">
                          <a:solidFill>
                            <a:srgbClr val="0000FF"/>
                          </a:solidFill>
                          <a:latin typeface="Calibri"/>
                          <a:ea typeface="+mn-ea"/>
                          <a:cs typeface="+mn-cs"/>
                        </a:rPr>
                        <a:t>1691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3726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C00000"/>
                          </a:solidFill>
                          <a:latin typeface="Arial Black"/>
                          <a:ea typeface="+mn-ea"/>
                          <a:cs typeface="+mn-cs"/>
                        </a:rPr>
                        <a:t>494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C00000"/>
                          </a:solidFill>
                          <a:latin typeface="Arial Black"/>
                          <a:ea typeface="+mn-ea"/>
                          <a:cs typeface="+mn-cs"/>
                        </a:rPr>
                        <a:t>441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CC3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C00000"/>
                          </a:solidFill>
                          <a:latin typeface="Arial Black"/>
                          <a:ea typeface="+mn-ea"/>
                          <a:cs typeface="+mn-cs"/>
                        </a:rPr>
                        <a:t>474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400" b="1" i="0" u="none" strike="noStrike" kern="1200" dirty="0">
                          <a:solidFill>
                            <a:srgbClr val="C00000"/>
                          </a:solidFill>
                          <a:latin typeface="Arial Black"/>
                          <a:ea typeface="+mn-ea"/>
                          <a:cs typeface="+mn-cs"/>
                        </a:rPr>
                        <a:t>433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ctr" latinLnBrk="0" hangingPunct="1"/>
                      <a:r>
                        <a:rPr kumimoji="0" lang="fr-FR" sz="1600" b="1" i="0" u="none" strike="noStrike" kern="1200" dirty="0">
                          <a:solidFill>
                            <a:srgbClr val="C00000"/>
                          </a:solidFill>
                          <a:latin typeface="Arial Black"/>
                          <a:ea typeface="+mn-ea"/>
                          <a:cs typeface="+mn-cs"/>
                        </a:rPr>
                        <a:t>1842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Ecarts</a:t>
                      </a:r>
                      <a:b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saison n-1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+4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+0.8%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-39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-8%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+8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+2%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-4</a:t>
                      </a:r>
                    </a:p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-0.9%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-31</a:t>
                      </a:r>
                    </a:p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C000"/>
                          </a:solidFill>
                          <a:latin typeface="Arial"/>
                        </a:rPr>
                        <a:t>-2%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  <a:lumOff val="3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Taux participation tournois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76 %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76 %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72 %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Arial"/>
                        </a:rPr>
                        <a:t>57 %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Sans intérêt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Flèche droite 11"/>
          <p:cNvSpPr/>
          <p:nvPr/>
        </p:nvSpPr>
        <p:spPr>
          <a:xfrm rot="1690092">
            <a:off x="2477366" y="3663279"/>
            <a:ext cx="285752" cy="4571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576724">
            <a:off x="3731546" y="3630861"/>
            <a:ext cx="285752" cy="14287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>
            <a:off x="5143504" y="3643314"/>
            <a:ext cx="285752" cy="142876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/>
          <p:cNvSpPr txBox="1"/>
          <p:nvPr/>
        </p:nvSpPr>
        <p:spPr>
          <a:xfrm>
            <a:off x="428596" y="6215082"/>
            <a:ext cx="2428892" cy="369332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CC00"/>
                </a:solidFill>
              </a:rPr>
              <a:t>Objectifs  clubs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7" grpId="0" animBg="1"/>
      <p:bldP spid="15" grpId="0"/>
      <p:bldP spid="12" grpId="0" animBg="1"/>
      <p:bldP spid="13" grpId="0" animBg="1"/>
      <p:bldP spid="16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179512" y="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Les effectifs licenciés </a:t>
            </a:r>
            <a:r>
              <a:rPr lang="fr-FR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CD01 : -6 -8-10 -12 ans</a:t>
            </a:r>
          </a:p>
        </p:txBody>
      </p:sp>
      <p:sp>
        <p:nvSpPr>
          <p:cNvPr id="7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Commission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14283" y="571480"/>
          <a:ext cx="8501119" cy="6072237"/>
        </p:xfrm>
        <a:graphic>
          <a:graphicData uri="http://schemas.openxmlformats.org/drawingml/2006/table">
            <a:tbl>
              <a:tblPr/>
              <a:tblGrid>
                <a:gridCol w="3289431"/>
                <a:gridCol w="822357"/>
                <a:gridCol w="822357"/>
                <a:gridCol w="822357"/>
                <a:gridCol w="822357"/>
                <a:gridCol w="822357"/>
                <a:gridCol w="1099903"/>
              </a:tblGrid>
              <a:tr h="17297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Tableau 2a_Classements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latin typeface="Calibri"/>
                        </a:rPr>
                        <a:t>Effectifs</a:t>
                      </a:r>
                      <a:r>
                        <a:rPr lang="fr-FR" sz="900" b="0" i="0" u="none" strike="noStrike" baseline="0" dirty="0">
                          <a:latin typeface="Calibri"/>
                        </a:rPr>
                        <a:t> au</a:t>
                      </a:r>
                      <a:endParaRPr lang="fr-FR" sz="9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latin typeface="Calibri"/>
                        </a:rPr>
                        <a:t>18-déc.-25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936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Classe  ment Effectifs licenciés F+M </a:t>
                      </a:r>
                      <a:r>
                        <a:rPr lang="fr-FR" sz="1200" b="1" i="0" u="none" strike="noStrike" dirty="0" err="1">
                          <a:solidFill>
                            <a:srgbClr val="FF0000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 CD01</a:t>
                      </a:r>
                      <a:b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-6-8-10-12 ans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632523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632523"/>
                          </a:solidFill>
                          <a:latin typeface="Calibri"/>
                        </a:rPr>
                        <a:t> </a:t>
                      </a:r>
                      <a:br>
                        <a:rPr lang="fr-FR" sz="1200" b="1" i="0" u="none" strike="noStrike" dirty="0">
                          <a:solidFill>
                            <a:srgbClr val="632523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632523"/>
                          </a:solidFill>
                          <a:latin typeface="Calibri"/>
                        </a:rPr>
                        <a:t>Total-12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006600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006600"/>
                          </a:solidFill>
                          <a:latin typeface="Calibri"/>
                        </a:rPr>
                        <a:t> </a:t>
                      </a:r>
                      <a:br>
                        <a:rPr lang="fr-FR" sz="1200" b="1" i="0" u="none" strike="noStrike" dirty="0">
                          <a:solidFill>
                            <a:srgbClr val="006600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006600"/>
                          </a:solidFill>
                          <a:latin typeface="Calibri"/>
                        </a:rPr>
                        <a:t>Total-10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17375D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 </a:t>
                      </a:r>
                      <a:br>
                        <a:rPr lang="fr-FR" sz="12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17375D"/>
                          </a:solidFill>
                          <a:latin typeface="Calibri"/>
                        </a:rPr>
                        <a:t>Total-8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FF3399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  <a:t> </a:t>
                      </a:r>
                      <a:b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  <a:t>Total-6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 err="1">
                          <a:solidFill>
                            <a:srgbClr val="FF3399"/>
                          </a:solidFill>
                          <a:latin typeface="Calibri"/>
                        </a:rPr>
                        <a:t>EdR</a:t>
                      </a:r>
                      <a: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  <a:t> </a:t>
                      </a:r>
                      <a:b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3399"/>
                          </a:solidFill>
                          <a:latin typeface="Calibri"/>
                        </a:rPr>
                        <a:t>Total-5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Total </a:t>
                      </a:r>
                      <a:r>
                        <a:rPr lang="fr-FR" sz="11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EdR</a:t>
                      </a: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  <a:b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-12-10-8-6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76091"/>
                    </a:solidFill>
                  </a:tcPr>
                </a:tc>
              </a:tr>
              <a:tr h="3175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494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441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474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296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137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1842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214000">
                <a:tc>
                  <a:txBody>
                    <a:bodyPr/>
                    <a:lstStyle/>
                    <a:p>
                      <a:pPr algn="l" fontAlgn="b"/>
                      <a:r>
                        <a:rPr lang="fr-FR" sz="400" b="0" i="0" u="none" strike="noStrike">
                          <a:latin typeface="Calibri"/>
                        </a:rPr>
                        <a:t>Copier-coller sans liaison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 dirty="0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Classement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U S PAYS DE GEX RUGBY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187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E M D  PLAINE DE L AIN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U S BELLEGARDE COUPY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AMBERIEU BUGEY XV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XV DE LA DOMBES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SERVETTE RUGBY CLUB DE GENEVE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107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STADE ATH BOURG EN BRESSE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105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U S BRESSANE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U S OYONNAX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 C CANTON MONTREVEL EN BRESSE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 C VIRIAT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OVAL'SAONE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nl-NL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U S NANTUA PORT RUG HAUT BUGEY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RUGBY CLUB  COLLONGES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BUGEY OL CLUB BELLEY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 C HAUTE BRESSE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 C VEYLE SAONE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ENTENTE ST AMOUR COLIGNY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ETOILE DU BUGEY RUGBY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RUGBY CLUB CHATILLON TREVOUX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R C LAVANCIA DORTAN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VIOLETTES BRESSANES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75D"/>
                    </a:solidFill>
                  </a:tcPr>
                </a:tc>
              </a:tr>
              <a:tr h="207567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FF"/>
                          </a:solidFill>
                          <a:latin typeface="Calibri"/>
                        </a:rPr>
                        <a:t>XV SURANAIS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9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CC0066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7030A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A5A5A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17375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179512" y="0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Les effectifs licenciés </a:t>
            </a:r>
            <a:r>
              <a:rPr lang="fr-FR" b="1" dirty="0" err="1">
                <a:solidFill>
                  <a:srgbClr val="FFFF00"/>
                </a:solidFill>
                <a:latin typeface="Arial Black" pitchFamily="34" charset="0"/>
              </a:rPr>
              <a:t>EdR</a:t>
            </a:r>
            <a:r>
              <a:rPr lang="fr-FR" b="1" dirty="0">
                <a:solidFill>
                  <a:srgbClr val="FFFF00"/>
                </a:solidFill>
                <a:latin typeface="Arial Black" pitchFamily="34" charset="0"/>
              </a:rPr>
              <a:t> CD01 : -6 -8-10 -12 ans</a:t>
            </a:r>
          </a:p>
        </p:txBody>
      </p:sp>
      <p:sp>
        <p:nvSpPr>
          <p:cNvPr id="7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Commission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285722" y="428607"/>
          <a:ext cx="8643996" cy="5643605"/>
        </p:xfrm>
        <a:graphic>
          <a:graphicData uri="http://schemas.openxmlformats.org/drawingml/2006/table">
            <a:tbl>
              <a:tblPr/>
              <a:tblGrid>
                <a:gridCol w="2633272"/>
                <a:gridCol w="666125"/>
                <a:gridCol w="772807"/>
                <a:gridCol w="624490"/>
                <a:gridCol w="624490"/>
                <a:gridCol w="624490"/>
                <a:gridCol w="624490"/>
                <a:gridCol w="1022605"/>
                <a:gridCol w="1051227"/>
              </a:tblGrid>
              <a:tr h="18514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Tableau 4a Classements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latin typeface="Calibri"/>
                        </a:rPr>
                        <a:t>Effectifs Au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latin typeface="Calibri"/>
                        </a:rPr>
                        <a:t>18-déc.-25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500" b="1" i="0" u="none" strike="noStrike">
                          <a:latin typeface="Calibri"/>
                        </a:rPr>
                        <a:t>Classement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500" b="0" i="0" u="none" strike="noStrike"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02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Classement CD01 Féminines</a:t>
                      </a:r>
                      <a:b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-5-6-8-10-12 -15ans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F-15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  <a:br>
                        <a:rPr lang="fr-FR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400" b="1" i="0" u="none" strike="noStrike" dirty="0" err="1">
                          <a:solidFill>
                            <a:srgbClr val="FFFFFF"/>
                          </a:solidFill>
                          <a:latin typeface="Calibri"/>
                        </a:rPr>
                        <a:t>FémininEdR</a:t>
                      </a:r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  <a:br>
                        <a:rPr lang="fr-FR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</a:br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-6-8-10-12</a:t>
                      </a:r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-15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 err="1">
                          <a:solidFill>
                            <a:srgbClr val="4F6228"/>
                          </a:solidFill>
                          <a:latin typeface="Calibri"/>
                        </a:rPr>
                        <a:t>EdR</a:t>
                      </a:r>
                      <a:r>
                        <a:rPr lang="fr-FR" sz="14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/>
                      </a:r>
                      <a:br>
                        <a:rPr lang="fr-FR" sz="14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</a:br>
                      <a:r>
                        <a:rPr lang="fr-FR" sz="14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>Féminin</a:t>
                      </a:r>
                      <a:br>
                        <a:rPr lang="fr-FR" sz="14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</a:br>
                      <a:r>
                        <a:rPr lang="fr-FR" sz="14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>-6-8-10-12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3894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CD01 </a:t>
                      </a:r>
                      <a:r>
                        <a:rPr lang="fr-FR" sz="1000" b="1" i="0" u="none" strike="noStrike" dirty="0" err="1">
                          <a:solidFill>
                            <a:srgbClr val="FFFF00"/>
                          </a:solidFill>
                          <a:latin typeface="Calibri"/>
                        </a:rPr>
                        <a:t>Féminimes</a:t>
                      </a:r>
                      <a:r>
                        <a:rPr lang="fr-FR" sz="10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 :</a:t>
                      </a:r>
                    </a:p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Total effectif licenciées par catégorie d'âge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CC66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 C CANTON MONTREVEL EN BRESSE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AMBERIEU BUGEY XV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U S PAYS DE GEX RUGBY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 C VIRIAT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E M D  PLAINE DE L AIN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SERVETTE RUGBY CLUB DE GENEVE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U S BRESSANE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U S OYONNAX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U S BELLEGARDE COUPY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XV DE LA DOMBES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RUGBY CLUB  COLLONGES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STADE ATH BOURG EN BRESSE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BUGEY OL CLUB BELLEY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 C HAUTE BRESSE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U S NANTUA PORT RUG HAUT BUGEY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OVAL'SAONE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VIOLETTES BRESSANES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ENTENTE ST AMOUR COLIGNY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ETOILE DU BUGEY RUGBY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 C VEYLE SAONE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4F6228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 C LAVANCIA DORTAN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RUGBY CLUB CHATILLON TREVOUX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18321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XV SURANAIS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974807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33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4F6228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642910" y="6143644"/>
          <a:ext cx="4429156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966"/>
                <a:gridCol w="989678"/>
                <a:gridCol w="785818"/>
                <a:gridCol w="928694"/>
              </a:tblGrid>
              <a:tr h="14287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rial" pitchFamily="34" charset="0"/>
                          <a:cs typeface="Arial" pitchFamily="34" charset="0"/>
                        </a:rPr>
                        <a:t>Féminines -5 à-15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rial" pitchFamily="34" charset="0"/>
                          <a:cs typeface="Arial" pitchFamily="34" charset="0"/>
                        </a:rPr>
                        <a:t>Ligue</a:t>
                      </a:r>
                      <a:r>
                        <a:rPr lang="fr-FR" sz="1200" baseline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fr-FR" sz="1200" baseline="0" dirty="0" err="1">
                          <a:latin typeface="Arial" pitchFamily="34" charset="0"/>
                          <a:cs typeface="Arial" pitchFamily="34" charset="0"/>
                        </a:rPr>
                        <a:t>AuRA</a:t>
                      </a:r>
                      <a:endParaRPr lang="fr-FR" sz="1200" baseline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bg1"/>
                          </a:solidFill>
                        </a:rPr>
                        <a:t>2024-2025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bg1"/>
                          </a:solidFill>
                        </a:rPr>
                        <a:t>2264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solidFill>
                            <a:schemeClr val="bg1"/>
                          </a:solidFill>
                        </a:rPr>
                        <a:t>Ecart n-1</a:t>
                      </a: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169548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FFFF00"/>
                          </a:solidFill>
                        </a:rPr>
                        <a:t>2025-2026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FFFF00"/>
                          </a:solidFill>
                        </a:rPr>
                        <a:t>2189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>
                          <a:solidFill>
                            <a:srgbClr val="FFFF00"/>
                          </a:solidFill>
                        </a:rPr>
                        <a:t>-3.3 %%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7308304" y="0"/>
            <a:ext cx="18356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dirty="0"/>
              <a:t>CD01 Commission </a:t>
            </a:r>
            <a:r>
              <a:rPr lang="fr-FR" sz="800" dirty="0" err="1"/>
              <a:t>EdR</a:t>
            </a:r>
            <a:r>
              <a:rPr lang="fr-FR" sz="800" dirty="0"/>
              <a:t>  </a:t>
            </a:r>
          </a:p>
          <a:p>
            <a:pPr algn="ctr"/>
            <a:r>
              <a:rPr lang="fr-FR" sz="800" b="1" dirty="0"/>
              <a:t>Viriat  12 Janvier 2026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28596" y="785794"/>
            <a:ext cx="3071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  1</a:t>
            </a:r>
            <a:r>
              <a:rPr lang="fr-FR" sz="2400" b="1" baseline="30000" dirty="0">
                <a:solidFill>
                  <a:srgbClr val="FFFF00"/>
                </a:solidFill>
                <a:latin typeface="Arial Black" pitchFamily="34" charset="0"/>
              </a:rPr>
              <a:t>ère</a:t>
            </a:r>
            <a:r>
              <a:rPr lang="fr-FR" sz="2400" b="1" dirty="0">
                <a:solidFill>
                  <a:srgbClr val="FFFF00"/>
                </a:solidFill>
                <a:latin typeface="Arial Black" pitchFamily="34" charset="0"/>
              </a:rPr>
              <a:t> journée /3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71472" y="3000372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Effectifs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000232" y="2500306"/>
          <a:ext cx="3929089" cy="1268743"/>
        </p:xfrm>
        <a:graphic>
          <a:graphicData uri="http://schemas.openxmlformats.org/drawingml/2006/table">
            <a:tbl>
              <a:tblPr/>
              <a:tblGrid>
                <a:gridCol w="1154298"/>
                <a:gridCol w="549266"/>
                <a:gridCol w="727153"/>
                <a:gridCol w="626158"/>
                <a:gridCol w="872214"/>
              </a:tblGrid>
              <a:tr h="214313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Cat.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F253F"/>
                          </a:solidFill>
                          <a:latin typeface="Calibri"/>
                        </a:rPr>
                        <a:t>F-8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5719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Licenciées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60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3486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Terrain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4862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Participation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38 %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28 %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24 %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00"/>
                          </a:solidFill>
                          <a:latin typeface="Calibri"/>
                        </a:rPr>
                        <a:t>32 %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07504" y="0"/>
            <a:ext cx="56525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b="1" dirty="0"/>
              <a:t>Journées pour Elles</a:t>
            </a:r>
            <a:r>
              <a:rPr lang="fr-FR" sz="3200" dirty="0"/>
              <a:t>… </a:t>
            </a:r>
            <a:r>
              <a:rPr lang="fr-FR" sz="1400" b="1" dirty="0"/>
              <a:t>2</a:t>
            </a:r>
            <a:r>
              <a:rPr lang="fr-FR" sz="1400" b="1" baseline="30000" dirty="0"/>
              <a:t>ème</a:t>
            </a:r>
            <a:r>
              <a:rPr lang="fr-FR" sz="1400" b="1" dirty="0"/>
              <a:t> saison</a:t>
            </a:r>
            <a:endParaRPr lang="fr-FR" sz="32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428596" y="1343721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000" b="1" dirty="0"/>
              <a:t> Après-midi du 18 octobre 2025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28596" y="1857364"/>
            <a:ext cx="35719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Lieu : Bourg La </a:t>
            </a:r>
            <a:r>
              <a:rPr lang="fr-FR" b="1" dirty="0" err="1"/>
              <a:t>Chagne</a:t>
            </a:r>
            <a:endParaRPr lang="fr-FR" b="1" dirty="0"/>
          </a:p>
          <a:p>
            <a:r>
              <a:rPr lang="fr-FR" sz="1600" b="1" dirty="0"/>
              <a:t>        </a:t>
            </a:r>
            <a:r>
              <a:rPr lang="fr-FR" sz="1400" b="1" dirty="0"/>
              <a:t>Club support : Bourg USB </a:t>
            </a:r>
            <a:endParaRPr lang="fr-FR" sz="1600" b="1" dirty="0"/>
          </a:p>
        </p:txBody>
      </p:sp>
      <p:sp>
        <p:nvSpPr>
          <p:cNvPr id="106497" name="Rectangle 1"/>
          <p:cNvSpPr>
            <a:spLocks noChangeArrowheads="1"/>
          </p:cNvSpPr>
          <p:nvPr/>
        </p:nvSpPr>
        <p:spPr bwMode="auto">
          <a:xfrm>
            <a:off x="6858016" y="2714620"/>
            <a:ext cx="204254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Amb</a:t>
            </a: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é</a:t>
            </a: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rieu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Bugey XV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4,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Oval</a:t>
            </a: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’</a:t>
            </a: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Soane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2,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RC </a:t>
            </a:r>
            <a:r>
              <a:rPr kumimoji="0" lang="fr-FR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Montrevel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en Bresse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6,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US Bellegarde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4,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USBPA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6,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USP Gex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5,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XV de la Dombes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4.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SAB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: 2,</a:t>
            </a:r>
            <a:endParaRPr kumimoji="0" lang="fr-FR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715140" y="2357430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8 Clubs présents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28596" y="3857628"/>
            <a:ext cx="542928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Encadrements</a:t>
            </a:r>
          </a:p>
          <a:p>
            <a:r>
              <a:rPr lang="fr-FR" sz="1100" b="1" dirty="0"/>
              <a:t>     </a:t>
            </a:r>
            <a:r>
              <a:rPr lang="fr-FR" sz="1100" dirty="0"/>
              <a:t>Educateurs : Bugey ; Ovale Saône ; Bellegarde ; Bourg </a:t>
            </a:r>
            <a:r>
              <a:rPr lang="fr-FR" sz="1100" dirty="0" err="1"/>
              <a:t>uSB</a:t>
            </a:r>
            <a:r>
              <a:rPr lang="fr-FR" sz="1100" dirty="0"/>
              <a:t> ; Gex ; xv Dombes ;</a:t>
            </a:r>
          </a:p>
          <a:p>
            <a:r>
              <a:rPr lang="fr-FR" sz="1100" dirty="0"/>
              <a:t>     CTD : Clément Vital ; CTC : Maxime Berry</a:t>
            </a:r>
          </a:p>
          <a:p>
            <a:r>
              <a:rPr lang="fr-FR" sz="1100" dirty="0"/>
              <a:t>     Commission CD01 féminines : Sandrine </a:t>
            </a:r>
            <a:r>
              <a:rPr lang="fr-FR" sz="1100" dirty="0" err="1"/>
              <a:t>Lonjon</a:t>
            </a:r>
            <a:r>
              <a:rPr lang="fr-FR" sz="1100" dirty="0"/>
              <a:t> : Ghislaine </a:t>
            </a:r>
            <a:r>
              <a:rPr lang="fr-FR" sz="1100" dirty="0" err="1"/>
              <a:t>Magdelaine</a:t>
            </a:r>
            <a:r>
              <a:rPr lang="fr-FR" sz="1100" dirty="0"/>
              <a:t> 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28596" y="4900985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Déroulement sportif</a:t>
            </a:r>
          </a:p>
          <a:p>
            <a:r>
              <a:rPr lang="fr-FR" sz="1200" b="1" dirty="0"/>
              <a:t>      </a:t>
            </a:r>
            <a:r>
              <a:rPr lang="fr-FR" sz="1400" b="1" dirty="0"/>
              <a:t>Par catégorie : 3 Ateliers et matches</a:t>
            </a:r>
            <a:endParaRPr lang="fr-FR" sz="16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428596" y="5786454"/>
            <a:ext cx="4714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b="1" dirty="0"/>
              <a:t> Retours</a:t>
            </a:r>
          </a:p>
          <a:p>
            <a:r>
              <a:rPr lang="fr-FR" sz="1600" b="1" dirty="0">
                <a:solidFill>
                  <a:srgbClr val="FFFF00"/>
                </a:solidFill>
              </a:rPr>
              <a:t>Bon état d'esprit, enthousiasme des filles </a:t>
            </a:r>
          </a:p>
          <a:p>
            <a:r>
              <a:rPr lang="fr-FR" sz="1600" b="1" dirty="0">
                <a:solidFill>
                  <a:srgbClr val="FFFF00"/>
                </a:solidFill>
              </a:rPr>
              <a:t>Formule sur 1site à reconduire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929190" y="5857892"/>
            <a:ext cx="40719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1400" b="1" dirty="0"/>
              <a:t>Prochaines journées</a:t>
            </a:r>
          </a:p>
          <a:p>
            <a:r>
              <a:rPr lang="fr-FR" sz="1400" dirty="0"/>
              <a:t>     21 mars : site à </a:t>
            </a:r>
            <a:r>
              <a:rPr lang="fr-FR" sz="1200" dirty="0"/>
              <a:t>définir</a:t>
            </a:r>
            <a:endParaRPr lang="fr-FR" sz="1400" dirty="0"/>
          </a:p>
          <a:p>
            <a:r>
              <a:rPr lang="fr-FR" sz="1400" dirty="0"/>
              <a:t>     14 mai : rassemblements -15  et 12 -10-8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251520" y="0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fr-FR" sz="2800" b="1" dirty="0">
                <a:solidFill>
                  <a:srgbClr val="FFFF00"/>
                </a:solidFill>
              </a:rPr>
              <a:t>Organisation des plateaux…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42844" y="5143512"/>
            <a:ext cx="685804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Veille Ethique :</a:t>
            </a:r>
          </a:p>
          <a:p>
            <a:r>
              <a:rPr lang="fr-FR" sz="1400" b="1" dirty="0">
                <a:solidFill>
                  <a:srgbClr val="FFFF00"/>
                </a:solidFill>
              </a:rPr>
              <a:t>1 déclenchement  de la procédure </a:t>
            </a:r>
          </a:p>
          <a:p>
            <a:r>
              <a:rPr lang="fr-FR" sz="1200" dirty="0">
                <a:solidFill>
                  <a:srgbClr val="FFFF00"/>
                </a:solidFill>
              </a:rPr>
              <a:t>(T1 en -12) ; Analyse des causes et actions de prévention engagée auprès des 2 clubs concernés</a:t>
            </a:r>
            <a:r>
              <a:rPr lang="fr-FR" sz="1600" dirty="0">
                <a:solidFill>
                  <a:srgbClr val="FFFF00"/>
                </a:solidFill>
              </a:rPr>
              <a:t>.</a:t>
            </a:r>
          </a:p>
          <a:p>
            <a:r>
              <a:rPr lang="fr-FR" dirty="0"/>
              <a:t>      </a:t>
            </a:r>
            <a:r>
              <a:rPr lang="fr-FR" sz="1200" b="1" dirty="0"/>
              <a:t>Bon état d’esprit d’ensemble (Très souvent signalé sur les CR)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85720" y="6357958"/>
            <a:ext cx="83582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Accidents : </a:t>
            </a:r>
            <a:r>
              <a:rPr lang="fr-FR" sz="1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évacuations par secours pour observations,  sans conséquences graves</a:t>
            </a:r>
            <a:endParaRPr lang="fr-F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285720" y="3643314"/>
            <a:ext cx="87154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FF00"/>
                </a:solidFill>
              </a:rPr>
              <a:t>- </a:t>
            </a:r>
            <a:r>
              <a:rPr lang="fr-FR" sz="1400" b="1" dirty="0"/>
              <a:t>5 plateaux en phase 1</a:t>
            </a:r>
          </a:p>
          <a:p>
            <a:r>
              <a:rPr lang="fr-FR" sz="1400" dirty="0"/>
              <a:t>- Plateaux de secteurs, limitant le nombre d’équipes, les déplacements. </a:t>
            </a:r>
            <a:r>
              <a:rPr lang="fr-FR" sz="1400" dirty="0">
                <a:solidFill>
                  <a:srgbClr val="FFC000"/>
                </a:solidFill>
              </a:rPr>
              <a:t>Répétition des oppositions.</a:t>
            </a:r>
          </a:p>
          <a:p>
            <a:pPr lvl="1" algn="r"/>
            <a:r>
              <a:rPr lang="fr-FR" sz="1400" dirty="0"/>
              <a:t> </a:t>
            </a:r>
            <a:r>
              <a:rPr lang="fr-FR" sz="1200" dirty="0"/>
              <a:t>Cependant, quelques plateaux chargés en effectifs  et nb. d’</a:t>
            </a:r>
            <a:r>
              <a:rPr lang="fr-FR" sz="1200" dirty="0" err="1"/>
              <a:t>Eq</a:t>
            </a:r>
            <a:r>
              <a:rPr lang="fr-FR" sz="1200" dirty="0"/>
              <a:t>. liés à un manque de structures d’accueil disponibles.</a:t>
            </a:r>
            <a:endParaRPr lang="fr-FR" sz="1400" dirty="0"/>
          </a:p>
          <a:p>
            <a:r>
              <a:rPr lang="fr-FR" sz="1400" dirty="0"/>
              <a:t>- Plateaux organisés le matin en majorité</a:t>
            </a:r>
          </a:p>
          <a:p>
            <a:r>
              <a:rPr lang="fr-FR" sz="1400" dirty="0"/>
              <a:t>-Pas de plateaux en difficulté d'organisation</a:t>
            </a:r>
          </a:p>
          <a:p>
            <a:r>
              <a:rPr lang="fr-FR" sz="1400" dirty="0"/>
              <a:t>- Application  des démarches  : Avant / Pendant /Après le tournois</a:t>
            </a:r>
          </a:p>
        </p:txBody>
      </p:sp>
      <p:sp>
        <p:nvSpPr>
          <p:cNvPr id="17" name="Rectangle 1"/>
          <p:cNvSpPr txBox="1">
            <a:spLocks/>
          </p:cNvSpPr>
          <p:nvPr/>
        </p:nvSpPr>
        <p:spPr>
          <a:xfrm>
            <a:off x="7236296" y="0"/>
            <a:ext cx="1907704" cy="360040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vert="horz" anchor="b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algn="ctr"/>
            <a:r>
              <a:rPr lang="fr-FR" sz="900" dirty="0"/>
              <a:t>CD01 Commission </a:t>
            </a:r>
            <a:r>
              <a:rPr lang="fr-FR" sz="900" dirty="0" err="1"/>
              <a:t>EdR</a:t>
            </a:r>
            <a:r>
              <a:rPr lang="fr-FR" sz="900" dirty="0"/>
              <a:t>  </a:t>
            </a:r>
          </a:p>
          <a:p>
            <a:pPr algn="ctr"/>
            <a:r>
              <a:rPr lang="fr-FR" sz="900" dirty="0"/>
              <a:t>Viriat  15 Janvier 2026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5720" y="3286124"/>
            <a:ext cx="38576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FFFF00"/>
                </a:solidFill>
                <a:latin typeface="Arial Black" pitchFamily="34" charset="0"/>
              </a:rPr>
              <a:t>Calendrier, Plateaux…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285720" y="500042"/>
          <a:ext cx="8644000" cy="2732104"/>
        </p:xfrm>
        <a:graphic>
          <a:graphicData uri="http://schemas.openxmlformats.org/drawingml/2006/table">
            <a:tbl>
              <a:tblPr/>
              <a:tblGrid>
                <a:gridCol w="1113521"/>
                <a:gridCol w="802537"/>
                <a:gridCol w="468147"/>
                <a:gridCol w="588527"/>
                <a:gridCol w="468147"/>
                <a:gridCol w="361142"/>
                <a:gridCol w="468147"/>
                <a:gridCol w="361142"/>
                <a:gridCol w="468147"/>
                <a:gridCol w="361142"/>
                <a:gridCol w="468147"/>
                <a:gridCol w="361142"/>
                <a:gridCol w="468147"/>
                <a:gridCol w="548402"/>
                <a:gridCol w="548402"/>
                <a:gridCol w="789161"/>
              </a:tblGrid>
              <a:tr h="245081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Phase 1 Saison 2025-2026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94415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077" marR="7077" marT="7077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T1</a:t>
                      </a:r>
                    </a:p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29/09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T2</a:t>
                      </a:r>
                    </a:p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11/10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T3</a:t>
                      </a:r>
                    </a:p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15/11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T4</a:t>
                      </a:r>
                    </a:p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29/11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T5</a:t>
                      </a:r>
                    </a:p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06/12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Totaux</a:t>
                      </a:r>
                      <a:r>
                        <a:rPr lang="fr-FR" sz="12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Par Cat.</a:t>
                      </a:r>
                    </a:p>
                  </a:txBody>
                  <a:tcPr marL="7077" marR="7077" marT="707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29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Catégories 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05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Nb Tours 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 err="1">
                          <a:solidFill>
                            <a:srgbClr val="FFFFFF"/>
                          </a:solidFill>
                          <a:latin typeface="Constantia"/>
                        </a:rPr>
                        <a:t>Progra</a:t>
                      </a:r>
                      <a:r>
                        <a:rPr lang="fr-FR" sz="900" b="1" i="0" u="none" strike="noStrike" dirty="0">
                          <a:solidFill>
                            <a:srgbClr val="FFFFFF"/>
                          </a:solidFill>
                          <a:latin typeface="Constantia"/>
                        </a:rPr>
                        <a:t>.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5A5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900" b="1" i="0" u="none" strike="noStrike" dirty="0">
                          <a:solidFill>
                            <a:srgbClr val="FFFF00"/>
                          </a:solidFill>
                          <a:latin typeface="Constantia"/>
                        </a:rPr>
                        <a:t>Joués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Plateaux annulés 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Nb de sites *</a:t>
                      </a:r>
                      <a:br>
                        <a:rPr lang="fr-F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recevant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5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  ans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 -6 et -8 associés</a:t>
                      </a:r>
                    </a:p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5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</a:t>
                      </a: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 ans*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5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- 10 ans 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 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5571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-12 ans 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 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8384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Nb. Plateaux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Par Tour. </a:t>
                      </a:r>
                    </a:p>
                  </a:txBody>
                  <a:tcPr marL="7077" marR="7077" marT="7077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D5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1" i="0" u="none" strike="noStrike" dirty="0">
                          <a:solidFill>
                            <a:srgbClr val="FFFFFF"/>
                          </a:solidFill>
                          <a:latin typeface="Arial Black" pitchFamily="34" charset="0"/>
                        </a:rPr>
                        <a:t>87</a:t>
                      </a:r>
                    </a:p>
                  </a:txBody>
                  <a:tcPr marL="7077" marR="7077" marT="707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A5A5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600" b="1" i="0" u="none" strike="noStrike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83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b="1" i="0" u="none" strike="noStrike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68</a:t>
                      </a:r>
                    </a:p>
                  </a:txBody>
                  <a:tcPr marL="7077" marR="7077" marT="70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16" name="ZoneTexte 15"/>
          <p:cNvSpPr txBox="1"/>
          <p:nvPr/>
        </p:nvSpPr>
        <p:spPr>
          <a:xfrm>
            <a:off x="6215074" y="3214686"/>
            <a:ext cx="2714644" cy="430887"/>
          </a:xfrm>
          <a:prstGeom prst="rect">
            <a:avLst/>
          </a:prstGeom>
          <a:solidFill>
            <a:schemeClr val="tx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b="1" i="1" dirty="0">
                <a:solidFill>
                  <a:srgbClr val="FFFF00"/>
                </a:solidFill>
              </a:rPr>
              <a:t>Merci et reconnaissances à tous les bénévoles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14647</TotalTime>
  <Words>4662</Words>
  <Application>Microsoft Office PowerPoint</Application>
  <PresentationFormat>Affichage à l'écran (4:3)</PresentationFormat>
  <Paragraphs>1389</Paragraphs>
  <Slides>29</Slides>
  <Notes>23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1" baseType="lpstr">
      <vt:lpstr>Débit</vt:lpstr>
      <vt:lpstr>Acrobat Document</vt:lpstr>
      <vt:lpstr>Assemblée  EdR CD01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Equipe U15</dc:title>
  <dc:creator>Admin</dc:creator>
  <cp:lastModifiedBy>PC</cp:lastModifiedBy>
  <cp:revision>1155</cp:revision>
  <dcterms:created xsi:type="dcterms:W3CDTF">2014-06-30T11:44:04Z</dcterms:created>
  <dcterms:modified xsi:type="dcterms:W3CDTF">2026-01-16T13:41:24Z</dcterms:modified>
</cp:coreProperties>
</file>