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8"/>
  </p:notesMasterIdLst>
  <p:sldIdLst>
    <p:sldId id="774" r:id="rId2"/>
    <p:sldId id="776" r:id="rId3"/>
    <p:sldId id="779" r:id="rId4"/>
    <p:sldId id="783" r:id="rId5"/>
    <p:sldId id="818" r:id="rId6"/>
    <p:sldId id="815" r:id="rId7"/>
    <p:sldId id="816" r:id="rId8"/>
    <p:sldId id="784" r:id="rId9"/>
    <p:sldId id="785" r:id="rId10"/>
    <p:sldId id="786" r:id="rId11"/>
    <p:sldId id="787" r:id="rId12"/>
    <p:sldId id="789" r:id="rId13"/>
    <p:sldId id="788" r:id="rId14"/>
    <p:sldId id="790" r:id="rId15"/>
    <p:sldId id="812" r:id="rId16"/>
    <p:sldId id="792" r:id="rId17"/>
    <p:sldId id="810" r:id="rId18"/>
    <p:sldId id="793" r:id="rId19"/>
    <p:sldId id="773" r:id="rId20"/>
    <p:sldId id="811" r:id="rId21"/>
    <p:sldId id="796" r:id="rId22"/>
    <p:sldId id="794" r:id="rId23"/>
    <p:sldId id="814" r:id="rId24"/>
    <p:sldId id="809" r:id="rId25"/>
    <p:sldId id="795" r:id="rId26"/>
    <p:sldId id="800" r:id="rId27"/>
    <p:sldId id="799" r:id="rId28"/>
    <p:sldId id="819" r:id="rId29"/>
    <p:sldId id="798" r:id="rId30"/>
    <p:sldId id="801" r:id="rId31"/>
    <p:sldId id="802" r:id="rId32"/>
    <p:sldId id="820" r:id="rId33"/>
    <p:sldId id="821" r:id="rId34"/>
    <p:sldId id="822" r:id="rId35"/>
    <p:sldId id="780" r:id="rId36"/>
    <p:sldId id="817" r:id="rId3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67" autoAdjust="0"/>
    <p:restoredTop sz="86377" autoAdjust="0"/>
  </p:normalViewPr>
  <p:slideViewPr>
    <p:cSldViewPr snapToGrid="0">
      <p:cViewPr varScale="1">
        <p:scale>
          <a:sx n="91" d="100"/>
          <a:sy n="91" d="100"/>
        </p:scale>
        <p:origin x="-1254" y="-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246" y="840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fr-FR" smtClean="0"/>
              <a:pPr/>
              <a:t>18/09/2026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Espace réservé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fr-FR" smtClean="0"/>
              <a:pPr/>
              <a:t>4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fr-FR" smtClean="0"/>
              <a:pPr/>
              <a:t>5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fr-FR" smtClean="0"/>
              <a:pPr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fr-FR" smtClean="0"/>
              <a:pPr/>
              <a:t>9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fr-FR" smtClean="0"/>
              <a:pPr/>
              <a:t>10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fr-FR" smtClean="0"/>
              <a:pPr/>
              <a:t>11</a:t>
            </a:fld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fr-FR" smtClean="0"/>
              <a:pPr/>
              <a:t>13</a:t>
            </a:fld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fr-FR" smtClean="0"/>
              <a:pPr/>
              <a:t>14</a:t>
            </a:fld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fr-FR" smtClean="0"/>
              <a:pPr/>
              <a:t>16</a:t>
            </a:fld>
            <a:endParaRPr lang="fr-F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fr-FR" smtClean="0"/>
              <a:pPr/>
              <a:t>21</a:t>
            </a:fld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fr-FR" smtClean="0"/>
              <a:pPr/>
              <a:t>22</a:t>
            </a:fld>
            <a:endParaRPr lang="fr-F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fr-FR" smtClean="0"/>
              <a:pPr/>
              <a:t>25</a:t>
            </a:fld>
            <a:endParaRPr lang="fr-F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fr-FR" smtClean="0"/>
              <a:pPr/>
              <a:t>26</a:t>
            </a:fld>
            <a:endParaRPr lang="fr-F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fr-FR" smtClean="0"/>
              <a:pPr/>
              <a:t>30</a:t>
            </a:fld>
            <a:endParaRPr lang="fr-F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fr-FR" smtClean="0"/>
              <a:pPr/>
              <a:t>31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18" Type="http://schemas.openxmlformats.org/officeDocument/2006/relationships/image" Target="../media/image33.png"/><Relationship Id="rId26" Type="http://schemas.openxmlformats.org/officeDocument/2006/relationships/image" Target="../media/image41.png"/><Relationship Id="rId3" Type="http://schemas.openxmlformats.org/officeDocument/2006/relationships/image" Target="../media/image18.png"/><Relationship Id="rId21" Type="http://schemas.openxmlformats.org/officeDocument/2006/relationships/image" Target="../media/image36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image" Target="../media/image32.png"/><Relationship Id="rId25" Type="http://schemas.openxmlformats.org/officeDocument/2006/relationships/image" Target="../media/image40.png"/><Relationship Id="rId2" Type="http://schemas.openxmlformats.org/officeDocument/2006/relationships/image" Target="../media/image17.png"/><Relationship Id="rId16" Type="http://schemas.openxmlformats.org/officeDocument/2006/relationships/image" Target="../media/image31.png"/><Relationship Id="rId20" Type="http://schemas.openxmlformats.org/officeDocument/2006/relationships/image" Target="../media/image3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24" Type="http://schemas.openxmlformats.org/officeDocument/2006/relationships/image" Target="../media/image39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23" Type="http://schemas.openxmlformats.org/officeDocument/2006/relationships/image" Target="../media/image38.png"/><Relationship Id="rId10" Type="http://schemas.openxmlformats.org/officeDocument/2006/relationships/image" Target="../media/image25.png"/><Relationship Id="rId19" Type="http://schemas.openxmlformats.org/officeDocument/2006/relationships/image" Target="../media/image34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Relationship Id="rId22" Type="http://schemas.openxmlformats.org/officeDocument/2006/relationships/image" Target="../media/image3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3308223"/>
            <a:ext cx="10515599" cy="1325563"/>
          </a:xfrm>
          <a:prstGeom prst="rect">
            <a:avLst/>
          </a:prstGeom>
          <a:solidFill>
            <a:srgbClr val="E2050F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6000">
                <a:solidFill>
                  <a:schemeClr val="bg1"/>
                </a:solidFill>
                <a:latin typeface="Impact" panose="020B080603090205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0327E73-D59C-4586-93E4-2768EA898CFB}" type="datetime1">
              <a:rPr lang="fr-FR" smtClean="0"/>
              <a:pPr/>
              <a:t>18/09/2026</a:t>
            </a:fld>
            <a:endParaRPr lang="fr-FR" dirty="0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 dirty="0"/>
              <a:t>COMITÉ DIRECTEUR CD01 RUGBY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96CAC38-5842-484C-8098-FAC631A24EC8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3" name="Image 2" descr="Une image contenant logo, Graphique, Police, texte&#10;&#10;Le contenu généré par l’IA peut être incorrect.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86489" y="280015"/>
            <a:ext cx="3343316" cy="30282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PPORT DE COMMI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05E31D2-9BB7-4184-B231-80B9242E1D20}" type="datetime1">
              <a:rPr lang="fr-FR" smtClean="0"/>
              <a:pPr/>
              <a:t>18/09/2026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COMITÉ DIRECTEUR CD01 RUGBY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CAC38-5842-484C-8098-FAC631A24EC8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1821328"/>
            <a:ext cx="10515600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93F92"/>
                </a:solidFill>
              </a:defRPr>
            </a:lvl1pPr>
            <a:lvl2pPr>
              <a:defRPr>
                <a:solidFill>
                  <a:srgbClr val="193F92"/>
                </a:solidFill>
              </a:defRPr>
            </a:lvl2pPr>
            <a:lvl3pPr>
              <a:defRPr>
                <a:solidFill>
                  <a:srgbClr val="193F92"/>
                </a:solidFill>
              </a:defRPr>
            </a:lvl3pPr>
            <a:lvl4pPr>
              <a:defRPr>
                <a:solidFill>
                  <a:srgbClr val="193F92"/>
                </a:solidFill>
              </a:defRPr>
            </a:lvl4pPr>
            <a:lvl5pPr>
              <a:defRPr>
                <a:solidFill>
                  <a:srgbClr val="193F92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21020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pic>
        <p:nvPicPr>
          <p:cNvPr id="6" name="Image 5" descr="Une image contenant logo, Graphique, Police, texte&#10;&#10;Le contenu généré par l’IA peut être incorrect.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038054" y="136525"/>
            <a:ext cx="934804" cy="8466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ÈR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fond bleu polygonale 1217366 - Telecharger Vectoriel Gratuit, Clipart  Graphique, Vecteur Dessins et Pictogramme Gratuit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/>
          <p:cNvSpPr txBox="1"/>
          <p:nvPr userDrawn="1"/>
        </p:nvSpPr>
        <p:spPr>
          <a:xfrm>
            <a:off x="336176" y="365125"/>
            <a:ext cx="11524130" cy="6127750"/>
          </a:xfrm>
          <a:prstGeom prst="rect">
            <a:avLst/>
          </a:prstGeom>
          <a:solidFill>
            <a:schemeClr val="bg1">
              <a:alpha val="92000"/>
            </a:schemeClr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 rotWithShape="1">
          <a:blip r:embed="rId3" cstate="print">
            <a:alphaModFix amt="90000"/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1" r="1128" b="31105"/>
          <a:stretch>
            <a:fillRect/>
          </a:stretch>
        </p:blipFill>
        <p:spPr>
          <a:xfrm>
            <a:off x="398931" y="332188"/>
            <a:ext cx="11394140" cy="6172080"/>
          </a:xfrm>
          <a:prstGeom prst="rect">
            <a:avLst/>
          </a:prstGeom>
        </p:spPr>
      </p:pic>
      <p:sp>
        <p:nvSpPr>
          <p:cNvPr id="10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5580063" y="2246313"/>
            <a:ext cx="5056187" cy="14652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rgbClr val="16419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16419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16419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16419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16419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4" hasCustomPrompt="1"/>
          </p:nvPr>
        </p:nvSpPr>
        <p:spPr>
          <a:xfrm>
            <a:off x="5876925" y="4289425"/>
            <a:ext cx="4503738" cy="523875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51096" y="5271412"/>
            <a:ext cx="776116" cy="776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Espace réservé du texte 14"/>
          <p:cNvSpPr>
            <a:spLocks noGrp="1"/>
          </p:cNvSpPr>
          <p:nvPr>
            <p:ph type="body" sz="quarter" idx="15" hasCustomPrompt="1"/>
          </p:nvPr>
        </p:nvSpPr>
        <p:spPr>
          <a:xfrm>
            <a:off x="2141537" y="537638"/>
            <a:ext cx="7908925" cy="77611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>
                <a:solidFill>
                  <a:srgbClr val="E2050F"/>
                </a:solidFill>
                <a:latin typeface="Impact" panose="020B080603090205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Ajouter un titre</a:t>
            </a:r>
          </a:p>
        </p:txBody>
      </p:sp>
      <p:pic>
        <p:nvPicPr>
          <p:cNvPr id="2050" name="Picture 2" descr="Logos à télécharger - Ligue Auvergne Rhône-Alpes de Rugby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49446" y="5460763"/>
            <a:ext cx="901032" cy="649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 descr="Une image contenant logo, Graphique, Police, texte&#10;&#10;Le contenu généré par l’IA peut être incorrect.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97513" y="5310953"/>
            <a:ext cx="856876" cy="7761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 divers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fond bleu polygonale 1217366 - Telecharger Vectoriel Gratuit, Clipart  Graphique, Vecteur Dessins et Pictogramme Gratuit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/>
          <p:cNvSpPr txBox="1"/>
          <p:nvPr userDrawn="1"/>
        </p:nvSpPr>
        <p:spPr>
          <a:xfrm>
            <a:off x="336176" y="365125"/>
            <a:ext cx="11524130" cy="6127750"/>
          </a:xfrm>
          <a:prstGeom prst="rect">
            <a:avLst/>
          </a:prstGeom>
          <a:solidFill>
            <a:schemeClr val="bg1">
              <a:alpha val="92000"/>
            </a:schemeClr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 rotWithShape="1">
          <a:blip r:embed="rId3" cstate="print">
            <a:alphaModFix amt="90000"/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1" r="1128" b="31105"/>
          <a:stretch>
            <a:fillRect/>
          </a:stretch>
        </p:blipFill>
        <p:spPr>
          <a:xfrm>
            <a:off x="398931" y="332188"/>
            <a:ext cx="11394140" cy="6172080"/>
          </a:xfrm>
          <a:prstGeom prst="rect">
            <a:avLst/>
          </a:prstGeom>
        </p:spPr>
      </p:pic>
      <p:sp>
        <p:nvSpPr>
          <p:cNvPr id="10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1054442" y="1763960"/>
            <a:ext cx="10083113" cy="1465262"/>
          </a:xfrm>
          <a:prstGeom prst="rect">
            <a:avLst/>
          </a:prstGeom>
        </p:spPr>
        <p:txBody>
          <a:bodyPr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2800">
                <a:solidFill>
                  <a:srgbClr val="16419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16419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16419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16419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16419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Texte</a:t>
            </a:r>
          </a:p>
          <a:p>
            <a:pPr lvl="0"/>
            <a:endParaRPr lang="fr-FR" dirty="0"/>
          </a:p>
        </p:txBody>
      </p:sp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51096" y="5271412"/>
            <a:ext cx="776116" cy="776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Espace réservé du texte 14"/>
          <p:cNvSpPr>
            <a:spLocks noGrp="1"/>
          </p:cNvSpPr>
          <p:nvPr>
            <p:ph type="body" sz="quarter" idx="15" hasCustomPrompt="1"/>
          </p:nvPr>
        </p:nvSpPr>
        <p:spPr>
          <a:xfrm>
            <a:off x="2141537" y="537638"/>
            <a:ext cx="7908925" cy="77611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>
                <a:solidFill>
                  <a:srgbClr val="E2050F"/>
                </a:solidFill>
                <a:latin typeface="Impact" panose="020B080603090205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Ajouter un titre</a:t>
            </a:r>
          </a:p>
        </p:txBody>
      </p:sp>
      <p:pic>
        <p:nvPicPr>
          <p:cNvPr id="3" name="Picture 2" descr="Logos à télécharger - Ligue Auvergne Rhône-Alpes de Rugby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43285" y="5411688"/>
            <a:ext cx="901032" cy="649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 descr="Une image contenant logo, Graphique, Police, texte&#10;&#10;Le contenu généré par l’IA peut être incorrect.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54573" y="5271412"/>
            <a:ext cx="856877" cy="7761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D7025-1372-4FDD-92F4-6A1BFDEDA2D7}" type="datetime1">
              <a:rPr lang="fr-FR" smtClean="0"/>
              <a:pPr/>
              <a:t>18/09/2026</a:t>
            </a:fld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6CAC38-5842-484C-8098-FAC631A24EC8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/>
              <a:t>COMITÉ DIRECTEUR CD01 RUGBY</a:t>
            </a:r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2026/9/18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‹N°›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Caractère coloré, cercle, Graphique, conception&#10;&#10;Description générée automatiquement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8" descr="Une image contenant blanc, noir et blanc, conception&#10;&#10;Description générée automatiquement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5421"/>
          <a:stretch>
            <a:fillRect/>
          </a:stretch>
        </p:blipFill>
        <p:spPr>
          <a:xfrm>
            <a:off x="0" y="2429164"/>
            <a:ext cx="12192000" cy="4428836"/>
          </a:xfrm>
          <a:prstGeom prst="rect">
            <a:avLst/>
          </a:prstGeom>
        </p:spPr>
      </p:pic>
      <p:sp>
        <p:nvSpPr>
          <p:cNvPr id="10" name="Titre 1"/>
          <p:cNvSpPr>
            <a:spLocks noGrp="1"/>
          </p:cNvSpPr>
          <p:nvPr>
            <p:ph type="title"/>
          </p:nvPr>
        </p:nvSpPr>
        <p:spPr>
          <a:xfrm>
            <a:off x="7213600" y="3428999"/>
            <a:ext cx="4140200" cy="2038927"/>
          </a:xfrm>
          <a:prstGeom prst="rect">
            <a:avLst/>
          </a:prstGeom>
        </p:spPr>
        <p:txBody>
          <a:bodyPr/>
          <a:lstStyle>
            <a:lvl1pPr>
              <a:defRPr>
                <a:latin typeface="Congenial" panose="02000503040000020004" pitchFamily="2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pic>
        <p:nvPicPr>
          <p:cNvPr id="3" name="Image 2" descr="Une image contenant Graphique, Police, graphisme, texte&#10;&#10;Description générée automatiquement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9374" y="253257"/>
            <a:ext cx="1125706" cy="82277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Caractère coloré, cercle, Graphique, conception&#10;&#10;Description générée automatiquement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13600" y="3428999"/>
            <a:ext cx="4140200" cy="2038927"/>
          </a:xfrm>
          <a:prstGeom prst="rect">
            <a:avLst/>
          </a:prstGeom>
        </p:spPr>
        <p:txBody>
          <a:bodyPr/>
          <a:lstStyle>
            <a:lvl1pPr>
              <a:defRPr>
                <a:latin typeface="Congenial" panose="02000503040000020004" pitchFamily="2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E5308A3-B8A4-4244-B547-7D73DED7668F}" type="datetimeFigureOut">
              <a:rPr lang="fr-FR" smtClean="0"/>
              <a:pPr/>
              <a:t>18/09/2026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678E0-D9D1-4EBA-A29B-30B83250F42C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6" name="Image 5" descr="Une image contenant Police, Graphique, typographie, graphisme&#10;&#10;Description générée automatiquement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3191" y="284784"/>
            <a:ext cx="2077089" cy="37691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graphisme, capture d’écran, Graphique, conception&#10;&#10;Description générée automatiquement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D62678E0-D9D1-4EBA-A29B-30B83250F42C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253192" y="355600"/>
            <a:ext cx="3430288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Congenial" panose="02000503040000020004" pitchFamily="2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8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253192" y="1845559"/>
            <a:ext cx="3430288" cy="103566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  <a:latin typeface="Congenial" panose="02000503040000020004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Espace réservé du texte 12"/>
          <p:cNvSpPr>
            <a:spLocks noGrp="1"/>
          </p:cNvSpPr>
          <p:nvPr>
            <p:ph type="body" sz="quarter" idx="14" hasCustomPrompt="1"/>
          </p:nvPr>
        </p:nvSpPr>
        <p:spPr>
          <a:xfrm>
            <a:off x="252593" y="3097063"/>
            <a:ext cx="3430289" cy="312276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bg1"/>
                </a:solidFill>
                <a:latin typeface="Congenial" panose="02000503040000020004" pitchFamily="2" charset="0"/>
              </a:defRPr>
            </a:lvl1pPr>
            <a:lvl2pPr>
              <a:defRPr sz="1600">
                <a:solidFill>
                  <a:schemeClr val="bg1"/>
                </a:solidFill>
                <a:latin typeface="Congenial" panose="02000503040000020004" pitchFamily="2" charset="0"/>
              </a:defRPr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6" name="Espace réservé du texte 12"/>
          <p:cNvSpPr>
            <a:spLocks noGrp="1"/>
          </p:cNvSpPr>
          <p:nvPr>
            <p:ph type="body" sz="quarter" idx="13" hasCustomPrompt="1"/>
          </p:nvPr>
        </p:nvSpPr>
        <p:spPr>
          <a:xfrm>
            <a:off x="4108450" y="3097063"/>
            <a:ext cx="7847013" cy="312276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Congenial" panose="02000503040000020004" pitchFamily="2" charset="0"/>
              </a:defRPr>
            </a:lvl1pPr>
            <a:lvl2pPr>
              <a:defRPr sz="1600">
                <a:latin typeface="Congenial" panose="02000503040000020004" pitchFamily="2" charset="0"/>
              </a:defRPr>
            </a:lvl2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pic>
        <p:nvPicPr>
          <p:cNvPr id="3" name="Image 2" descr="Une image contenant Police, texte, Graphique, noir&#10;&#10;Description générée automatiquement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08450" y="6205790"/>
            <a:ext cx="2077089" cy="37691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BCE43-F703-4D40-B89E-8C1B59989B8F}" type="datetimeFigureOut">
              <a:rPr lang="fr-FR"/>
              <a:pPr>
                <a:defRPr/>
              </a:pPr>
              <a:t>18/09/2026</a:t>
            </a:fld>
            <a:endParaRPr lang="fr-FR"/>
          </a:p>
        </p:txBody>
      </p:sp>
      <p:sp>
        <p:nvSpPr>
          <p:cNvPr id="5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D0AD94-C2A8-4300-80FB-E61E7D5FDBB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89509" y="-33164"/>
            <a:ext cx="8612981" cy="2645189"/>
          </a:xfrm>
        </p:spPr>
        <p:txBody>
          <a:bodyPr lIns="0" tIns="0" rIns="0" bIns="0"/>
          <a:lstStyle>
            <a:lvl1pPr>
              <a:defRPr sz="4335" b="0" i="0">
                <a:solidFill>
                  <a:schemeClr val="tx1"/>
                </a:solidFill>
                <a:latin typeface="Arial Black" panose="020B0A04020102020204"/>
                <a:cs typeface="Arial Black" panose="020B0A0402010202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31121" y="1759487"/>
            <a:ext cx="11529757" cy="2527300"/>
          </a:xfrm>
        </p:spPr>
        <p:txBody>
          <a:bodyPr lIns="0" tIns="0" rIns="0" bIns="0"/>
          <a:lstStyle>
            <a:lvl1pPr>
              <a:defRPr sz="2265" b="0" i="0">
                <a:solidFill>
                  <a:schemeClr val="tx1"/>
                </a:solidFill>
                <a:latin typeface="Arial Black" panose="020B0A04020102020204"/>
                <a:cs typeface="Arial Black" panose="020B0A04020102020204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89509" y="-33164"/>
            <a:ext cx="8612981" cy="2645189"/>
          </a:xfrm>
        </p:spPr>
        <p:txBody>
          <a:bodyPr lIns="0" tIns="0" rIns="0" bIns="0"/>
          <a:lstStyle>
            <a:lvl1pPr>
              <a:defRPr sz="4335" b="0" i="0">
                <a:solidFill>
                  <a:schemeClr val="tx1"/>
                </a:solidFill>
                <a:latin typeface="Arial Black" panose="020B0A04020102020204"/>
                <a:cs typeface="Arial Black" panose="020B0A0402010202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57981" y="1276033"/>
            <a:ext cx="1214839" cy="144037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4374157"/>
            <a:ext cx="1120775" cy="1562099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63798" y="243548"/>
            <a:ext cx="1331895" cy="1356560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06154" y="0"/>
            <a:ext cx="1866899" cy="1200391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239195" y="6035726"/>
            <a:ext cx="1441449" cy="822273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67132" y="2040965"/>
            <a:ext cx="1289049" cy="163194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291285"/>
            <a:ext cx="487303" cy="1465310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788419" y="3473429"/>
            <a:ext cx="1428749" cy="1428749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1056807" y="0"/>
            <a:ext cx="1135192" cy="1459618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872839" y="2067874"/>
            <a:ext cx="1246743" cy="137679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248329" y="641637"/>
            <a:ext cx="1733549" cy="977899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051331" y="4267102"/>
            <a:ext cx="1130299" cy="1523999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563147" y="3178849"/>
            <a:ext cx="884493" cy="1373436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7016198" y="5384160"/>
            <a:ext cx="1447799" cy="1447799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0623735" y="2162583"/>
            <a:ext cx="881887" cy="1361947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0524745" y="4267102"/>
            <a:ext cx="1352983" cy="1447799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9077516" y="6211828"/>
            <a:ext cx="1993899" cy="646171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8944933" y="5293879"/>
            <a:ext cx="1498554" cy="1498611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9034967" y="5294972"/>
            <a:ext cx="1142374" cy="1142374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1335373" y="5723618"/>
            <a:ext cx="679449" cy="1066799"/>
          </a:xfrm>
          <a:prstGeom prst="rect">
            <a:avLst/>
          </a:prstGeom>
        </p:spPr>
      </p:pic>
      <p:pic>
        <p:nvPicPr>
          <p:cNvPr id="36" name="bg object 36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0248654" y="6172200"/>
            <a:ext cx="939799" cy="584199"/>
          </a:xfrm>
          <a:prstGeom prst="rect">
            <a:avLst/>
          </a:prstGeom>
        </p:spPr>
      </p:pic>
      <p:sp>
        <p:nvSpPr>
          <p:cNvPr id="37" name="bg object 37"/>
          <p:cNvSpPr/>
          <p:nvPr/>
        </p:nvSpPr>
        <p:spPr>
          <a:xfrm>
            <a:off x="10353658" y="-59"/>
            <a:ext cx="1838537" cy="1893147"/>
          </a:xfrm>
          <a:custGeom>
            <a:avLst/>
            <a:gdLst/>
            <a:ahLst/>
            <a:cxnLst/>
            <a:rect l="l" t="t" r="r" b="b"/>
            <a:pathLst>
              <a:path w="2757805" h="2839720">
                <a:moveTo>
                  <a:pt x="2757500" y="0"/>
                </a:moveTo>
                <a:lnTo>
                  <a:pt x="14300" y="0"/>
                </a:lnTo>
                <a:lnTo>
                  <a:pt x="0" y="101"/>
                </a:lnTo>
                <a:lnTo>
                  <a:pt x="0" y="5803"/>
                </a:lnTo>
                <a:lnTo>
                  <a:pt x="8140" y="14185"/>
                </a:lnTo>
                <a:lnTo>
                  <a:pt x="2737624" y="2825305"/>
                </a:lnTo>
                <a:lnTo>
                  <a:pt x="2751302" y="2839402"/>
                </a:lnTo>
                <a:lnTo>
                  <a:pt x="2752179" y="2839593"/>
                </a:lnTo>
                <a:lnTo>
                  <a:pt x="2757500" y="2839593"/>
                </a:lnTo>
                <a:lnTo>
                  <a:pt x="2757500" y="2825305"/>
                </a:lnTo>
                <a:lnTo>
                  <a:pt x="2757500" y="2804807"/>
                </a:lnTo>
                <a:lnTo>
                  <a:pt x="2757500" y="101"/>
                </a:lnTo>
                <a:close/>
              </a:path>
            </a:pathLst>
          </a:custGeom>
          <a:solidFill>
            <a:srgbClr val="0045AB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38" name="bg object 38"/>
          <p:cNvSpPr/>
          <p:nvPr/>
        </p:nvSpPr>
        <p:spPr>
          <a:xfrm>
            <a:off x="10353599" y="0"/>
            <a:ext cx="1060027" cy="1079500"/>
          </a:xfrm>
          <a:custGeom>
            <a:avLst/>
            <a:gdLst/>
            <a:ahLst/>
            <a:cxnLst/>
            <a:rect l="l" t="t" r="r" b="b"/>
            <a:pathLst>
              <a:path w="1590040" h="1619250">
                <a:moveTo>
                  <a:pt x="1589874" y="798868"/>
                </a:moveTo>
                <a:lnTo>
                  <a:pt x="1588439" y="795248"/>
                </a:lnTo>
                <a:lnTo>
                  <a:pt x="828827" y="14300"/>
                </a:lnTo>
                <a:lnTo>
                  <a:pt x="814933" y="12"/>
                </a:lnTo>
                <a:lnTo>
                  <a:pt x="794918" y="12"/>
                </a:lnTo>
                <a:lnTo>
                  <a:pt x="34264" y="0"/>
                </a:lnTo>
                <a:lnTo>
                  <a:pt x="0" y="0"/>
                </a:lnTo>
                <a:lnTo>
                  <a:pt x="0" y="5918"/>
                </a:lnTo>
                <a:lnTo>
                  <a:pt x="14249" y="20561"/>
                </a:lnTo>
                <a:lnTo>
                  <a:pt x="1561299" y="1611045"/>
                </a:lnTo>
                <a:lnTo>
                  <a:pt x="1565300" y="1615160"/>
                </a:lnTo>
                <a:lnTo>
                  <a:pt x="1569199" y="1619072"/>
                </a:lnTo>
                <a:lnTo>
                  <a:pt x="1579270" y="1619072"/>
                </a:lnTo>
                <a:lnTo>
                  <a:pt x="1586344" y="1616214"/>
                </a:lnTo>
                <a:lnTo>
                  <a:pt x="1589874" y="1610969"/>
                </a:lnTo>
                <a:lnTo>
                  <a:pt x="1589874" y="1605165"/>
                </a:lnTo>
                <a:lnTo>
                  <a:pt x="1589874" y="812495"/>
                </a:lnTo>
                <a:lnTo>
                  <a:pt x="1589874" y="802589"/>
                </a:lnTo>
                <a:lnTo>
                  <a:pt x="1589874" y="798868"/>
                </a:lnTo>
                <a:close/>
              </a:path>
            </a:pathLst>
          </a:custGeom>
          <a:solidFill>
            <a:srgbClr val="E22025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39" name="bg object 39"/>
          <p:cNvSpPr/>
          <p:nvPr/>
        </p:nvSpPr>
        <p:spPr>
          <a:xfrm>
            <a:off x="-25" y="-34"/>
            <a:ext cx="1893147" cy="1838537"/>
          </a:xfrm>
          <a:custGeom>
            <a:avLst/>
            <a:gdLst/>
            <a:ahLst/>
            <a:cxnLst/>
            <a:rect l="l" t="t" r="r" b="b"/>
            <a:pathLst>
              <a:path w="2839720" h="2757805">
                <a:moveTo>
                  <a:pt x="2839580" y="63"/>
                </a:moveTo>
                <a:lnTo>
                  <a:pt x="2825216" y="63"/>
                </a:lnTo>
                <a:lnTo>
                  <a:pt x="0" y="0"/>
                </a:lnTo>
                <a:lnTo>
                  <a:pt x="0" y="2743200"/>
                </a:lnTo>
                <a:lnTo>
                  <a:pt x="38" y="2757487"/>
                </a:lnTo>
                <a:lnTo>
                  <a:pt x="5791" y="2757487"/>
                </a:lnTo>
                <a:lnTo>
                  <a:pt x="20485" y="2743200"/>
                </a:lnTo>
                <a:lnTo>
                  <a:pt x="2825292" y="19900"/>
                </a:lnTo>
                <a:lnTo>
                  <a:pt x="2831071" y="14287"/>
                </a:lnTo>
                <a:lnTo>
                  <a:pt x="2839389" y="6184"/>
                </a:lnTo>
                <a:lnTo>
                  <a:pt x="2839580" y="5321"/>
                </a:lnTo>
                <a:lnTo>
                  <a:pt x="2839580" y="63"/>
                </a:lnTo>
                <a:close/>
              </a:path>
            </a:pathLst>
          </a:custGeom>
          <a:solidFill>
            <a:srgbClr val="0045AB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pic>
        <p:nvPicPr>
          <p:cNvPr id="40" name="bg object 40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731722" y="-1"/>
            <a:ext cx="1161313" cy="1626209"/>
          </a:xfrm>
          <a:prstGeom prst="rect">
            <a:avLst/>
          </a:prstGeom>
        </p:spPr>
      </p:pic>
      <p:pic>
        <p:nvPicPr>
          <p:cNvPr id="41" name="bg object 41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686689" y="5471522"/>
            <a:ext cx="868893" cy="1115305"/>
          </a:xfrm>
          <a:prstGeom prst="rect">
            <a:avLst/>
          </a:prstGeom>
        </p:spPr>
      </p:pic>
      <p:pic>
        <p:nvPicPr>
          <p:cNvPr id="42" name="bg object 42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609212" y="2553835"/>
            <a:ext cx="1499607" cy="1177686"/>
          </a:xfrm>
          <a:prstGeom prst="rect">
            <a:avLst/>
          </a:prstGeom>
        </p:spPr>
      </p:pic>
      <p:pic>
        <p:nvPicPr>
          <p:cNvPr id="43" name="bg object 43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519495" y="3965926"/>
            <a:ext cx="1884575" cy="1089739"/>
          </a:xfrm>
          <a:prstGeom prst="rect">
            <a:avLst/>
          </a:prstGeom>
        </p:spPr>
      </p:pic>
      <p:sp>
        <p:nvSpPr>
          <p:cNvPr id="44" name="bg object 44"/>
          <p:cNvSpPr/>
          <p:nvPr/>
        </p:nvSpPr>
        <p:spPr>
          <a:xfrm>
            <a:off x="9767232" y="2224463"/>
            <a:ext cx="1738630" cy="983403"/>
          </a:xfrm>
          <a:custGeom>
            <a:avLst/>
            <a:gdLst/>
            <a:ahLst/>
            <a:cxnLst/>
            <a:rect l="l" t="t" r="r" b="b"/>
            <a:pathLst>
              <a:path w="2607944" h="1475104">
                <a:moveTo>
                  <a:pt x="2598432" y="323951"/>
                </a:moveTo>
                <a:lnTo>
                  <a:pt x="2573655" y="367322"/>
                </a:lnTo>
                <a:lnTo>
                  <a:pt x="2547632" y="409714"/>
                </a:lnTo>
                <a:lnTo>
                  <a:pt x="2520391" y="451104"/>
                </a:lnTo>
                <a:lnTo>
                  <a:pt x="2491981" y="491464"/>
                </a:lnTo>
                <a:lnTo>
                  <a:pt x="2462403" y="530771"/>
                </a:lnTo>
                <a:lnTo>
                  <a:pt x="2431707" y="569010"/>
                </a:lnTo>
                <a:lnTo>
                  <a:pt x="2399919" y="606145"/>
                </a:lnTo>
                <a:lnTo>
                  <a:pt x="2367064" y="642162"/>
                </a:lnTo>
                <a:lnTo>
                  <a:pt x="2333180" y="677024"/>
                </a:lnTo>
                <a:lnTo>
                  <a:pt x="2298293" y="710730"/>
                </a:lnTo>
                <a:lnTo>
                  <a:pt x="2262428" y="743229"/>
                </a:lnTo>
                <a:lnTo>
                  <a:pt x="2225624" y="774496"/>
                </a:lnTo>
                <a:lnTo>
                  <a:pt x="2187905" y="804532"/>
                </a:lnTo>
                <a:lnTo>
                  <a:pt x="2149310" y="833310"/>
                </a:lnTo>
                <a:lnTo>
                  <a:pt x="2109851" y="860780"/>
                </a:lnTo>
                <a:lnTo>
                  <a:pt x="2069579" y="886942"/>
                </a:lnTo>
                <a:lnTo>
                  <a:pt x="2028507" y="911758"/>
                </a:lnTo>
                <a:lnTo>
                  <a:pt x="1986673" y="935215"/>
                </a:lnTo>
                <a:lnTo>
                  <a:pt x="1944116" y="957275"/>
                </a:lnTo>
                <a:lnTo>
                  <a:pt x="1900847" y="977938"/>
                </a:lnTo>
                <a:lnTo>
                  <a:pt x="1856905" y="997153"/>
                </a:lnTo>
                <a:lnTo>
                  <a:pt x="1812328" y="1014907"/>
                </a:lnTo>
                <a:lnTo>
                  <a:pt x="1767141" y="1031176"/>
                </a:lnTo>
                <a:lnTo>
                  <a:pt x="1721370" y="1045933"/>
                </a:lnTo>
                <a:lnTo>
                  <a:pt x="1675041" y="1059167"/>
                </a:lnTo>
                <a:lnTo>
                  <a:pt x="1628190" y="1070838"/>
                </a:lnTo>
                <a:lnTo>
                  <a:pt x="1580908" y="1080922"/>
                </a:lnTo>
                <a:lnTo>
                  <a:pt x="1568805" y="1126083"/>
                </a:lnTo>
                <a:lnTo>
                  <a:pt x="1549450" y="1167498"/>
                </a:lnTo>
                <a:lnTo>
                  <a:pt x="1523593" y="1204455"/>
                </a:lnTo>
                <a:lnTo>
                  <a:pt x="1491983" y="1236281"/>
                </a:lnTo>
                <a:lnTo>
                  <a:pt x="1455356" y="1262253"/>
                </a:lnTo>
                <a:lnTo>
                  <a:pt x="1414462" y="1281684"/>
                </a:lnTo>
                <a:lnTo>
                  <a:pt x="1370076" y="1293850"/>
                </a:lnTo>
                <a:lnTo>
                  <a:pt x="1322908" y="1298054"/>
                </a:lnTo>
                <a:lnTo>
                  <a:pt x="1277023" y="1294003"/>
                </a:lnTo>
                <a:lnTo>
                  <a:pt x="1233601" y="1282268"/>
                </a:lnTo>
                <a:lnTo>
                  <a:pt x="1193393" y="1263548"/>
                </a:lnTo>
                <a:lnTo>
                  <a:pt x="1157147" y="1238516"/>
                </a:lnTo>
                <a:lnTo>
                  <a:pt x="1125588" y="1207833"/>
                </a:lnTo>
                <a:lnTo>
                  <a:pt x="1099489" y="1172197"/>
                </a:lnTo>
                <a:lnTo>
                  <a:pt x="1079563" y="1132268"/>
                </a:lnTo>
                <a:lnTo>
                  <a:pt x="1066571" y="1088720"/>
                </a:lnTo>
                <a:lnTo>
                  <a:pt x="1017219" y="1079614"/>
                </a:lnTo>
                <a:lnTo>
                  <a:pt x="968400" y="1068819"/>
                </a:lnTo>
                <a:lnTo>
                  <a:pt x="920140" y="1056373"/>
                </a:lnTo>
                <a:lnTo>
                  <a:pt x="872451" y="1042289"/>
                </a:lnTo>
                <a:lnTo>
                  <a:pt x="825385" y="1026604"/>
                </a:lnTo>
                <a:lnTo>
                  <a:pt x="778967" y="1009345"/>
                </a:lnTo>
                <a:lnTo>
                  <a:pt x="733221" y="990511"/>
                </a:lnTo>
                <a:lnTo>
                  <a:pt x="688187" y="970153"/>
                </a:lnTo>
                <a:lnTo>
                  <a:pt x="643890" y="948283"/>
                </a:lnTo>
                <a:lnTo>
                  <a:pt x="600379" y="924928"/>
                </a:lnTo>
                <a:lnTo>
                  <a:pt x="557657" y="900112"/>
                </a:lnTo>
                <a:lnTo>
                  <a:pt x="515772" y="873861"/>
                </a:lnTo>
                <a:lnTo>
                  <a:pt x="474764" y="846201"/>
                </a:lnTo>
                <a:lnTo>
                  <a:pt x="434644" y="817143"/>
                </a:lnTo>
                <a:lnTo>
                  <a:pt x="395465" y="786739"/>
                </a:lnTo>
                <a:lnTo>
                  <a:pt x="357238" y="754989"/>
                </a:lnTo>
                <a:lnTo>
                  <a:pt x="320014" y="721918"/>
                </a:lnTo>
                <a:lnTo>
                  <a:pt x="283806" y="687565"/>
                </a:lnTo>
                <a:lnTo>
                  <a:pt x="248653" y="651954"/>
                </a:lnTo>
                <a:lnTo>
                  <a:pt x="214591" y="615086"/>
                </a:lnTo>
                <a:lnTo>
                  <a:pt x="181648" y="577024"/>
                </a:lnTo>
                <a:lnTo>
                  <a:pt x="149860" y="537756"/>
                </a:lnTo>
                <a:lnTo>
                  <a:pt x="119253" y="497319"/>
                </a:lnTo>
                <a:lnTo>
                  <a:pt x="89852" y="455752"/>
                </a:lnTo>
                <a:lnTo>
                  <a:pt x="61696" y="413054"/>
                </a:lnTo>
                <a:lnTo>
                  <a:pt x="34823" y="369277"/>
                </a:lnTo>
                <a:lnTo>
                  <a:pt x="9258" y="324421"/>
                </a:lnTo>
                <a:lnTo>
                  <a:pt x="15684" y="371487"/>
                </a:lnTo>
                <a:lnTo>
                  <a:pt x="23774" y="418020"/>
                </a:lnTo>
                <a:lnTo>
                  <a:pt x="33502" y="463981"/>
                </a:lnTo>
                <a:lnTo>
                  <a:pt x="44831" y="509333"/>
                </a:lnTo>
                <a:lnTo>
                  <a:pt x="57721" y="554037"/>
                </a:lnTo>
                <a:lnTo>
                  <a:pt x="72148" y="598081"/>
                </a:lnTo>
                <a:lnTo>
                  <a:pt x="88099" y="641426"/>
                </a:lnTo>
                <a:lnTo>
                  <a:pt x="105511" y="684034"/>
                </a:lnTo>
                <a:lnTo>
                  <a:pt x="124371" y="725893"/>
                </a:lnTo>
                <a:lnTo>
                  <a:pt x="144640" y="766940"/>
                </a:lnTo>
                <a:lnTo>
                  <a:pt x="166306" y="807173"/>
                </a:lnTo>
                <a:lnTo>
                  <a:pt x="189306" y="846543"/>
                </a:lnTo>
                <a:lnTo>
                  <a:pt x="213639" y="885024"/>
                </a:lnTo>
                <a:lnTo>
                  <a:pt x="239242" y="922591"/>
                </a:lnTo>
                <a:lnTo>
                  <a:pt x="266115" y="959205"/>
                </a:lnTo>
                <a:lnTo>
                  <a:pt x="294220" y="994841"/>
                </a:lnTo>
                <a:lnTo>
                  <a:pt x="323507" y="1029462"/>
                </a:lnTo>
                <a:lnTo>
                  <a:pt x="353961" y="1063040"/>
                </a:lnTo>
                <a:lnTo>
                  <a:pt x="385546" y="1095540"/>
                </a:lnTo>
                <a:lnTo>
                  <a:pt x="418236" y="1126921"/>
                </a:lnTo>
                <a:lnTo>
                  <a:pt x="451993" y="1157173"/>
                </a:lnTo>
                <a:lnTo>
                  <a:pt x="486791" y="1186256"/>
                </a:lnTo>
                <a:lnTo>
                  <a:pt x="522592" y="1214145"/>
                </a:lnTo>
                <a:lnTo>
                  <a:pt x="559371" y="1240790"/>
                </a:lnTo>
                <a:lnTo>
                  <a:pt x="597090" y="1266177"/>
                </a:lnTo>
                <a:lnTo>
                  <a:pt x="635736" y="1290256"/>
                </a:lnTo>
                <a:lnTo>
                  <a:pt x="675246" y="1313014"/>
                </a:lnTo>
                <a:lnTo>
                  <a:pt x="715619" y="1334427"/>
                </a:lnTo>
                <a:lnTo>
                  <a:pt x="756805" y="1354442"/>
                </a:lnTo>
                <a:lnTo>
                  <a:pt x="798779" y="1373022"/>
                </a:lnTo>
                <a:lnTo>
                  <a:pt x="841514" y="1390167"/>
                </a:lnTo>
                <a:lnTo>
                  <a:pt x="884974" y="1405826"/>
                </a:lnTo>
                <a:lnTo>
                  <a:pt x="929119" y="1419961"/>
                </a:lnTo>
                <a:lnTo>
                  <a:pt x="973937" y="1432560"/>
                </a:lnTo>
                <a:lnTo>
                  <a:pt x="1019390" y="1443583"/>
                </a:lnTo>
                <a:lnTo>
                  <a:pt x="1065428" y="1452981"/>
                </a:lnTo>
                <a:lnTo>
                  <a:pt x="1112050" y="1460754"/>
                </a:lnTo>
                <a:lnTo>
                  <a:pt x="1159205" y="1466850"/>
                </a:lnTo>
                <a:lnTo>
                  <a:pt x="1206868" y="1471244"/>
                </a:lnTo>
                <a:lnTo>
                  <a:pt x="1255001" y="1473898"/>
                </a:lnTo>
                <a:lnTo>
                  <a:pt x="1303591" y="1474800"/>
                </a:lnTo>
                <a:lnTo>
                  <a:pt x="1352169" y="1473898"/>
                </a:lnTo>
                <a:lnTo>
                  <a:pt x="1400314" y="1471244"/>
                </a:lnTo>
                <a:lnTo>
                  <a:pt x="1447977" y="1466850"/>
                </a:lnTo>
                <a:lnTo>
                  <a:pt x="1495145" y="1460741"/>
                </a:lnTo>
                <a:lnTo>
                  <a:pt x="1541767" y="1452968"/>
                </a:lnTo>
                <a:lnTo>
                  <a:pt x="1587830" y="1443558"/>
                </a:lnTo>
                <a:lnTo>
                  <a:pt x="1633283" y="1432534"/>
                </a:lnTo>
                <a:lnTo>
                  <a:pt x="1678114" y="1419936"/>
                </a:lnTo>
                <a:lnTo>
                  <a:pt x="1722285" y="1405788"/>
                </a:lnTo>
                <a:lnTo>
                  <a:pt x="1765757" y="1390129"/>
                </a:lnTo>
                <a:lnTo>
                  <a:pt x="1808518" y="1372971"/>
                </a:lnTo>
                <a:lnTo>
                  <a:pt x="1850504" y="1354378"/>
                </a:lnTo>
                <a:lnTo>
                  <a:pt x="1891715" y="1334350"/>
                </a:lnTo>
                <a:lnTo>
                  <a:pt x="1932101" y="1312938"/>
                </a:lnTo>
                <a:lnTo>
                  <a:pt x="1971649" y="1290167"/>
                </a:lnTo>
                <a:lnTo>
                  <a:pt x="2010308" y="1266063"/>
                </a:lnTo>
                <a:lnTo>
                  <a:pt x="2048052" y="1240663"/>
                </a:lnTo>
                <a:lnTo>
                  <a:pt x="2084844" y="1214005"/>
                </a:lnTo>
                <a:lnTo>
                  <a:pt x="2120671" y="1186116"/>
                </a:lnTo>
                <a:lnTo>
                  <a:pt x="2155494" y="1157020"/>
                </a:lnTo>
                <a:lnTo>
                  <a:pt x="2189276" y="1126756"/>
                </a:lnTo>
                <a:lnTo>
                  <a:pt x="2221979" y="1095349"/>
                </a:lnTo>
                <a:lnTo>
                  <a:pt x="2253589" y="1062837"/>
                </a:lnTo>
                <a:lnTo>
                  <a:pt x="2284069" y="1029246"/>
                </a:lnTo>
                <a:lnTo>
                  <a:pt x="2313381" y="994613"/>
                </a:lnTo>
                <a:lnTo>
                  <a:pt x="2341499" y="958964"/>
                </a:lnTo>
                <a:lnTo>
                  <a:pt x="2368385" y="922337"/>
                </a:lnTo>
                <a:lnTo>
                  <a:pt x="2394013" y="884758"/>
                </a:lnTo>
                <a:lnTo>
                  <a:pt x="2418359" y="846251"/>
                </a:lnTo>
                <a:lnTo>
                  <a:pt x="2441384" y="806869"/>
                </a:lnTo>
                <a:lnTo>
                  <a:pt x="2463050" y="766622"/>
                </a:lnTo>
                <a:lnTo>
                  <a:pt x="2483332" y="725551"/>
                </a:lnTo>
                <a:lnTo>
                  <a:pt x="2502204" y="683679"/>
                </a:lnTo>
                <a:lnTo>
                  <a:pt x="2519616" y="641057"/>
                </a:lnTo>
                <a:lnTo>
                  <a:pt x="2535567" y="597700"/>
                </a:lnTo>
                <a:lnTo>
                  <a:pt x="2549995" y="553643"/>
                </a:lnTo>
                <a:lnTo>
                  <a:pt x="2562898" y="508914"/>
                </a:lnTo>
                <a:lnTo>
                  <a:pt x="2574213" y="463550"/>
                </a:lnTo>
                <a:lnTo>
                  <a:pt x="2583929" y="417576"/>
                </a:lnTo>
                <a:lnTo>
                  <a:pt x="2592019" y="371030"/>
                </a:lnTo>
                <a:lnTo>
                  <a:pt x="2598432" y="323951"/>
                </a:lnTo>
                <a:close/>
              </a:path>
              <a:path w="2607944" h="1475104">
                <a:moveTo>
                  <a:pt x="2607792" y="178739"/>
                </a:moveTo>
                <a:lnTo>
                  <a:pt x="2599715" y="106070"/>
                </a:lnTo>
                <a:lnTo>
                  <a:pt x="2577706" y="63525"/>
                </a:lnTo>
                <a:lnTo>
                  <a:pt x="2543924" y="29946"/>
                </a:lnTo>
                <a:lnTo>
                  <a:pt x="2500668" y="7708"/>
                </a:lnTo>
                <a:lnTo>
                  <a:pt x="2500274" y="7708"/>
                </a:lnTo>
                <a:lnTo>
                  <a:pt x="2451811" y="0"/>
                </a:lnTo>
                <a:lnTo>
                  <a:pt x="2437409" y="0"/>
                </a:lnTo>
                <a:lnTo>
                  <a:pt x="2437409" y="229895"/>
                </a:lnTo>
                <a:lnTo>
                  <a:pt x="2433955" y="238798"/>
                </a:lnTo>
                <a:lnTo>
                  <a:pt x="2405926" y="281432"/>
                </a:lnTo>
                <a:lnTo>
                  <a:pt x="2376538" y="323430"/>
                </a:lnTo>
                <a:lnTo>
                  <a:pt x="2345956" y="364540"/>
                </a:lnTo>
                <a:lnTo>
                  <a:pt x="2314194" y="404749"/>
                </a:lnTo>
                <a:lnTo>
                  <a:pt x="2281313" y="443979"/>
                </a:lnTo>
                <a:lnTo>
                  <a:pt x="2247315" y="482193"/>
                </a:lnTo>
                <a:lnTo>
                  <a:pt x="2212263" y="519341"/>
                </a:lnTo>
                <a:lnTo>
                  <a:pt x="2160930" y="570103"/>
                </a:lnTo>
                <a:lnTo>
                  <a:pt x="2107463" y="618769"/>
                </a:lnTo>
                <a:lnTo>
                  <a:pt x="2097316" y="624751"/>
                </a:lnTo>
                <a:lnTo>
                  <a:pt x="2085225" y="624751"/>
                </a:lnTo>
                <a:lnTo>
                  <a:pt x="2068207" y="599528"/>
                </a:lnTo>
                <a:lnTo>
                  <a:pt x="2070544" y="590765"/>
                </a:lnTo>
                <a:lnTo>
                  <a:pt x="2076246" y="583311"/>
                </a:lnTo>
                <a:lnTo>
                  <a:pt x="2102561" y="559866"/>
                </a:lnTo>
                <a:lnTo>
                  <a:pt x="2128418" y="535851"/>
                </a:lnTo>
                <a:lnTo>
                  <a:pt x="2178393" y="486460"/>
                </a:lnTo>
                <a:lnTo>
                  <a:pt x="2212492" y="450303"/>
                </a:lnTo>
                <a:lnTo>
                  <a:pt x="2245563" y="413105"/>
                </a:lnTo>
                <a:lnTo>
                  <a:pt x="2277567" y="374916"/>
                </a:lnTo>
                <a:lnTo>
                  <a:pt x="2308466" y="335800"/>
                </a:lnTo>
                <a:lnTo>
                  <a:pt x="2338222" y="295783"/>
                </a:lnTo>
                <a:lnTo>
                  <a:pt x="2366822" y="254927"/>
                </a:lnTo>
                <a:lnTo>
                  <a:pt x="2394204" y="213258"/>
                </a:lnTo>
                <a:lnTo>
                  <a:pt x="2400757" y="206514"/>
                </a:lnTo>
                <a:lnTo>
                  <a:pt x="2409101" y="202933"/>
                </a:lnTo>
                <a:lnTo>
                  <a:pt x="2418130" y="202704"/>
                </a:lnTo>
                <a:lnTo>
                  <a:pt x="2426792" y="206032"/>
                </a:lnTo>
                <a:lnTo>
                  <a:pt x="2433561" y="212534"/>
                </a:lnTo>
                <a:lnTo>
                  <a:pt x="2437180" y="220840"/>
                </a:lnTo>
                <a:lnTo>
                  <a:pt x="2437269" y="224459"/>
                </a:lnTo>
                <a:lnTo>
                  <a:pt x="2437409" y="229895"/>
                </a:lnTo>
                <a:lnTo>
                  <a:pt x="2437409" y="0"/>
                </a:lnTo>
                <a:lnTo>
                  <a:pt x="2020557" y="0"/>
                </a:lnTo>
                <a:lnTo>
                  <a:pt x="1972906" y="7708"/>
                </a:lnTo>
                <a:lnTo>
                  <a:pt x="1971802" y="7708"/>
                </a:lnTo>
                <a:lnTo>
                  <a:pt x="1928850" y="29946"/>
                </a:lnTo>
                <a:lnTo>
                  <a:pt x="1917204" y="41592"/>
                </a:lnTo>
                <a:lnTo>
                  <a:pt x="1917204" y="746112"/>
                </a:lnTo>
                <a:lnTo>
                  <a:pt x="1917103" y="751573"/>
                </a:lnTo>
                <a:lnTo>
                  <a:pt x="1880450" y="786892"/>
                </a:lnTo>
                <a:lnTo>
                  <a:pt x="1826742" y="819099"/>
                </a:lnTo>
                <a:lnTo>
                  <a:pt x="1792084" y="837298"/>
                </a:lnTo>
                <a:lnTo>
                  <a:pt x="1779892" y="837298"/>
                </a:lnTo>
                <a:lnTo>
                  <a:pt x="1771815" y="832904"/>
                </a:lnTo>
                <a:lnTo>
                  <a:pt x="1767509" y="825106"/>
                </a:lnTo>
                <a:lnTo>
                  <a:pt x="1764677" y="816152"/>
                </a:lnTo>
                <a:lnTo>
                  <a:pt x="1765477" y="807123"/>
                </a:lnTo>
                <a:lnTo>
                  <a:pt x="1769592" y="799058"/>
                </a:lnTo>
                <a:lnTo>
                  <a:pt x="1776730" y="792975"/>
                </a:lnTo>
                <a:lnTo>
                  <a:pt x="1803120" y="778090"/>
                </a:lnTo>
                <a:lnTo>
                  <a:pt x="1829371" y="762660"/>
                </a:lnTo>
                <a:lnTo>
                  <a:pt x="1855406" y="746760"/>
                </a:lnTo>
                <a:lnTo>
                  <a:pt x="1875510" y="733996"/>
                </a:lnTo>
                <a:lnTo>
                  <a:pt x="1881136" y="730427"/>
                </a:lnTo>
                <a:lnTo>
                  <a:pt x="1889823" y="726986"/>
                </a:lnTo>
                <a:lnTo>
                  <a:pt x="1898853" y="727151"/>
                </a:lnTo>
                <a:lnTo>
                  <a:pt x="1907197" y="730694"/>
                </a:lnTo>
                <a:lnTo>
                  <a:pt x="1913775" y="737374"/>
                </a:lnTo>
                <a:lnTo>
                  <a:pt x="1917204" y="746112"/>
                </a:lnTo>
                <a:lnTo>
                  <a:pt x="1917204" y="41592"/>
                </a:lnTo>
                <a:lnTo>
                  <a:pt x="1895246" y="63525"/>
                </a:lnTo>
                <a:lnTo>
                  <a:pt x="1873199" y="106070"/>
                </a:lnTo>
                <a:lnTo>
                  <a:pt x="1865274" y="155003"/>
                </a:lnTo>
                <a:lnTo>
                  <a:pt x="1865261" y="172389"/>
                </a:lnTo>
                <a:lnTo>
                  <a:pt x="1862823" y="224459"/>
                </a:lnTo>
                <a:lnTo>
                  <a:pt x="1855609" y="275755"/>
                </a:lnTo>
                <a:lnTo>
                  <a:pt x="1843747" y="325958"/>
                </a:lnTo>
                <a:lnTo>
                  <a:pt x="1827403" y="374764"/>
                </a:lnTo>
                <a:lnTo>
                  <a:pt x="1827326" y="374916"/>
                </a:lnTo>
                <a:lnTo>
                  <a:pt x="1806676" y="421830"/>
                </a:lnTo>
                <a:lnTo>
                  <a:pt x="1781746" y="466864"/>
                </a:lnTo>
                <a:lnTo>
                  <a:pt x="1752739" y="509524"/>
                </a:lnTo>
                <a:lnTo>
                  <a:pt x="1719795" y="549503"/>
                </a:lnTo>
                <a:lnTo>
                  <a:pt x="1683042" y="586473"/>
                </a:lnTo>
                <a:lnTo>
                  <a:pt x="1642605" y="620280"/>
                </a:lnTo>
                <a:lnTo>
                  <a:pt x="1599793" y="649846"/>
                </a:lnTo>
                <a:lnTo>
                  <a:pt x="1554822" y="675106"/>
                </a:lnTo>
                <a:lnTo>
                  <a:pt x="1507947" y="695972"/>
                </a:lnTo>
                <a:lnTo>
                  <a:pt x="1459395" y="712368"/>
                </a:lnTo>
                <a:lnTo>
                  <a:pt x="1409395" y="724230"/>
                </a:lnTo>
                <a:lnTo>
                  <a:pt x="1358214" y="731469"/>
                </a:lnTo>
                <a:lnTo>
                  <a:pt x="1306055" y="733996"/>
                </a:lnTo>
                <a:lnTo>
                  <a:pt x="1253172" y="731748"/>
                </a:lnTo>
                <a:lnTo>
                  <a:pt x="1206042" y="725500"/>
                </a:lnTo>
                <a:lnTo>
                  <a:pt x="1160233" y="715200"/>
                </a:lnTo>
                <a:lnTo>
                  <a:pt x="1115910" y="701052"/>
                </a:lnTo>
                <a:lnTo>
                  <a:pt x="1073226" y="683247"/>
                </a:lnTo>
                <a:lnTo>
                  <a:pt x="1032370" y="661974"/>
                </a:lnTo>
                <a:lnTo>
                  <a:pt x="993482" y="637400"/>
                </a:lnTo>
                <a:lnTo>
                  <a:pt x="956767" y="609739"/>
                </a:lnTo>
                <a:lnTo>
                  <a:pt x="922350" y="579170"/>
                </a:lnTo>
                <a:lnTo>
                  <a:pt x="890435" y="545884"/>
                </a:lnTo>
                <a:lnTo>
                  <a:pt x="861161" y="510070"/>
                </a:lnTo>
                <a:lnTo>
                  <a:pt x="834707" y="471906"/>
                </a:lnTo>
                <a:lnTo>
                  <a:pt x="811237" y="431584"/>
                </a:lnTo>
                <a:lnTo>
                  <a:pt x="790917" y="389305"/>
                </a:lnTo>
                <a:lnTo>
                  <a:pt x="773925" y="345249"/>
                </a:lnTo>
                <a:lnTo>
                  <a:pt x="760412" y="299593"/>
                </a:lnTo>
                <a:lnTo>
                  <a:pt x="750557" y="252552"/>
                </a:lnTo>
                <a:lnTo>
                  <a:pt x="744524" y="204292"/>
                </a:lnTo>
                <a:lnTo>
                  <a:pt x="744461" y="202704"/>
                </a:lnTo>
                <a:lnTo>
                  <a:pt x="742480" y="155003"/>
                </a:lnTo>
                <a:lnTo>
                  <a:pt x="734555" y="106070"/>
                </a:lnTo>
                <a:lnTo>
                  <a:pt x="712533" y="63525"/>
                </a:lnTo>
                <a:lnTo>
                  <a:pt x="678954" y="29946"/>
                </a:lnTo>
                <a:lnTo>
                  <a:pt x="636003" y="7708"/>
                </a:lnTo>
                <a:lnTo>
                  <a:pt x="635114" y="7708"/>
                </a:lnTo>
                <a:lnTo>
                  <a:pt x="587476" y="0"/>
                </a:lnTo>
                <a:lnTo>
                  <a:pt x="155384" y="0"/>
                </a:lnTo>
                <a:lnTo>
                  <a:pt x="106946" y="7708"/>
                </a:lnTo>
                <a:lnTo>
                  <a:pt x="64604" y="29146"/>
                </a:lnTo>
                <a:lnTo>
                  <a:pt x="30949" y="61823"/>
                </a:lnTo>
                <a:lnTo>
                  <a:pt x="8572" y="103225"/>
                </a:lnTo>
                <a:lnTo>
                  <a:pt x="50" y="150850"/>
                </a:lnTo>
                <a:lnTo>
                  <a:pt x="0" y="178739"/>
                </a:lnTo>
                <a:lnTo>
                  <a:pt x="228" y="186893"/>
                </a:lnTo>
                <a:lnTo>
                  <a:pt x="508" y="195033"/>
                </a:lnTo>
                <a:lnTo>
                  <a:pt x="749" y="203187"/>
                </a:lnTo>
                <a:lnTo>
                  <a:pt x="23037" y="249631"/>
                </a:lnTo>
                <a:lnTo>
                  <a:pt x="46710" y="295059"/>
                </a:lnTo>
                <a:lnTo>
                  <a:pt x="71729" y="339432"/>
                </a:lnTo>
                <a:lnTo>
                  <a:pt x="98056" y="382752"/>
                </a:lnTo>
                <a:lnTo>
                  <a:pt x="125679" y="424967"/>
                </a:lnTo>
                <a:lnTo>
                  <a:pt x="154546" y="466064"/>
                </a:lnTo>
                <a:lnTo>
                  <a:pt x="184632" y="506018"/>
                </a:lnTo>
                <a:lnTo>
                  <a:pt x="215900" y="544804"/>
                </a:lnTo>
                <a:lnTo>
                  <a:pt x="248323" y="582396"/>
                </a:lnTo>
                <a:lnTo>
                  <a:pt x="281876" y="618769"/>
                </a:lnTo>
                <a:lnTo>
                  <a:pt x="316509" y="653897"/>
                </a:lnTo>
                <a:lnTo>
                  <a:pt x="352209" y="687768"/>
                </a:lnTo>
                <a:lnTo>
                  <a:pt x="388937" y="720331"/>
                </a:lnTo>
                <a:lnTo>
                  <a:pt x="426643" y="751573"/>
                </a:lnTo>
                <a:lnTo>
                  <a:pt x="465328" y="781481"/>
                </a:lnTo>
                <a:lnTo>
                  <a:pt x="504926" y="810018"/>
                </a:lnTo>
                <a:lnTo>
                  <a:pt x="545426" y="837158"/>
                </a:lnTo>
                <a:lnTo>
                  <a:pt x="586803" y="862876"/>
                </a:lnTo>
                <a:lnTo>
                  <a:pt x="628992" y="887158"/>
                </a:lnTo>
                <a:lnTo>
                  <a:pt x="671995" y="909967"/>
                </a:lnTo>
                <a:lnTo>
                  <a:pt x="715759" y="931278"/>
                </a:lnTo>
                <a:lnTo>
                  <a:pt x="760260" y="951077"/>
                </a:lnTo>
                <a:lnTo>
                  <a:pt x="805459" y="969314"/>
                </a:lnTo>
                <a:lnTo>
                  <a:pt x="851331" y="986002"/>
                </a:lnTo>
                <a:lnTo>
                  <a:pt x="897839" y="1001090"/>
                </a:lnTo>
                <a:lnTo>
                  <a:pt x="944956" y="1014552"/>
                </a:lnTo>
                <a:lnTo>
                  <a:pt x="992644" y="1026375"/>
                </a:lnTo>
                <a:lnTo>
                  <a:pt x="1040879" y="1036523"/>
                </a:lnTo>
                <a:lnTo>
                  <a:pt x="1089621" y="1044981"/>
                </a:lnTo>
                <a:lnTo>
                  <a:pt x="1089901" y="1044981"/>
                </a:lnTo>
                <a:lnTo>
                  <a:pt x="1090091" y="1045210"/>
                </a:lnTo>
                <a:lnTo>
                  <a:pt x="1092555" y="1045641"/>
                </a:lnTo>
                <a:lnTo>
                  <a:pt x="1094435" y="1046492"/>
                </a:lnTo>
                <a:lnTo>
                  <a:pt x="1097280" y="1047953"/>
                </a:lnTo>
                <a:lnTo>
                  <a:pt x="1098219" y="1048232"/>
                </a:lnTo>
                <a:lnTo>
                  <a:pt x="1100442" y="1049743"/>
                </a:lnTo>
                <a:lnTo>
                  <a:pt x="1102614" y="1052106"/>
                </a:lnTo>
                <a:lnTo>
                  <a:pt x="1103693" y="1053198"/>
                </a:lnTo>
                <a:lnTo>
                  <a:pt x="1104734" y="1054188"/>
                </a:lnTo>
                <a:lnTo>
                  <a:pt x="1106297" y="1056551"/>
                </a:lnTo>
                <a:lnTo>
                  <a:pt x="1106728" y="1057783"/>
                </a:lnTo>
                <a:lnTo>
                  <a:pt x="1108659" y="1062215"/>
                </a:lnTo>
                <a:lnTo>
                  <a:pt x="1108989" y="1064018"/>
                </a:lnTo>
                <a:lnTo>
                  <a:pt x="1109091" y="1064437"/>
                </a:lnTo>
                <a:lnTo>
                  <a:pt x="1109370" y="1064768"/>
                </a:lnTo>
                <a:lnTo>
                  <a:pt x="1109421" y="1065199"/>
                </a:lnTo>
                <a:lnTo>
                  <a:pt x="1120101" y="1108786"/>
                </a:lnTo>
                <a:lnTo>
                  <a:pt x="1139190" y="1148257"/>
                </a:lnTo>
                <a:lnTo>
                  <a:pt x="1165606" y="1182662"/>
                </a:lnTo>
                <a:lnTo>
                  <a:pt x="1198283" y="1211059"/>
                </a:lnTo>
                <a:lnTo>
                  <a:pt x="1236116" y="1232522"/>
                </a:lnTo>
                <a:lnTo>
                  <a:pt x="1278039" y="1246085"/>
                </a:lnTo>
                <a:lnTo>
                  <a:pt x="1322959" y="1250810"/>
                </a:lnTo>
                <a:lnTo>
                  <a:pt x="1369047" y="1245920"/>
                </a:lnTo>
                <a:lnTo>
                  <a:pt x="1411808" y="1231874"/>
                </a:lnTo>
                <a:lnTo>
                  <a:pt x="1450136" y="1209649"/>
                </a:lnTo>
                <a:lnTo>
                  <a:pt x="1482953" y="1180236"/>
                </a:lnTo>
                <a:lnTo>
                  <a:pt x="1509179" y="1144600"/>
                </a:lnTo>
                <a:lnTo>
                  <a:pt x="1527721" y="1103731"/>
                </a:lnTo>
                <a:lnTo>
                  <a:pt x="1537487" y="1058583"/>
                </a:lnTo>
                <a:lnTo>
                  <a:pt x="1537487" y="1058151"/>
                </a:lnTo>
                <a:lnTo>
                  <a:pt x="1537792" y="1057783"/>
                </a:lnTo>
                <a:lnTo>
                  <a:pt x="1537868" y="1057452"/>
                </a:lnTo>
                <a:lnTo>
                  <a:pt x="1538198" y="1055420"/>
                </a:lnTo>
                <a:lnTo>
                  <a:pt x="1538909" y="1053579"/>
                </a:lnTo>
                <a:lnTo>
                  <a:pt x="1539709" y="1051737"/>
                </a:lnTo>
                <a:lnTo>
                  <a:pt x="1540129" y="1050836"/>
                </a:lnTo>
                <a:lnTo>
                  <a:pt x="1540370" y="1049883"/>
                </a:lnTo>
                <a:lnTo>
                  <a:pt x="1540459" y="1049743"/>
                </a:lnTo>
                <a:lnTo>
                  <a:pt x="1540891" y="1049083"/>
                </a:lnTo>
                <a:lnTo>
                  <a:pt x="1542122" y="1047013"/>
                </a:lnTo>
                <a:lnTo>
                  <a:pt x="1543837" y="1045210"/>
                </a:lnTo>
                <a:lnTo>
                  <a:pt x="1545996" y="1043317"/>
                </a:lnTo>
                <a:lnTo>
                  <a:pt x="1546326" y="1042898"/>
                </a:lnTo>
                <a:lnTo>
                  <a:pt x="1546745" y="1042517"/>
                </a:lnTo>
                <a:lnTo>
                  <a:pt x="1548447" y="1041196"/>
                </a:lnTo>
                <a:lnTo>
                  <a:pt x="1550390" y="1040345"/>
                </a:lnTo>
                <a:lnTo>
                  <a:pt x="1552422" y="1039545"/>
                </a:lnTo>
                <a:lnTo>
                  <a:pt x="1553413" y="1039114"/>
                </a:lnTo>
                <a:lnTo>
                  <a:pt x="1554302" y="1038644"/>
                </a:lnTo>
                <a:lnTo>
                  <a:pt x="1555813" y="1038263"/>
                </a:lnTo>
                <a:lnTo>
                  <a:pt x="1556194" y="1037932"/>
                </a:lnTo>
                <a:lnTo>
                  <a:pt x="1603603" y="1028395"/>
                </a:lnTo>
                <a:lnTo>
                  <a:pt x="1650022" y="1017333"/>
                </a:lnTo>
                <a:lnTo>
                  <a:pt x="1695907" y="1004697"/>
                </a:lnTo>
                <a:lnTo>
                  <a:pt x="1741258" y="990511"/>
                </a:lnTo>
                <a:lnTo>
                  <a:pt x="1786039" y="974788"/>
                </a:lnTo>
                <a:lnTo>
                  <a:pt x="1830209" y="957567"/>
                </a:lnTo>
                <a:lnTo>
                  <a:pt x="1873732" y="938860"/>
                </a:lnTo>
                <a:lnTo>
                  <a:pt x="1916595" y="918705"/>
                </a:lnTo>
                <a:lnTo>
                  <a:pt x="1958759" y="897115"/>
                </a:lnTo>
                <a:lnTo>
                  <a:pt x="2000186" y="874115"/>
                </a:lnTo>
                <a:lnTo>
                  <a:pt x="2040851" y="849744"/>
                </a:lnTo>
                <a:lnTo>
                  <a:pt x="2060130" y="837298"/>
                </a:lnTo>
                <a:lnTo>
                  <a:pt x="2080717" y="824014"/>
                </a:lnTo>
                <a:lnTo>
                  <a:pt x="2119769" y="796950"/>
                </a:lnTo>
                <a:lnTo>
                  <a:pt x="2155990" y="770039"/>
                </a:lnTo>
                <a:lnTo>
                  <a:pt x="2157958" y="768578"/>
                </a:lnTo>
                <a:lnTo>
                  <a:pt x="2195271" y="738924"/>
                </a:lnTo>
                <a:lnTo>
                  <a:pt x="2209317" y="726986"/>
                </a:lnTo>
                <a:lnTo>
                  <a:pt x="2231656" y="708025"/>
                </a:lnTo>
                <a:lnTo>
                  <a:pt x="2267089" y="675881"/>
                </a:lnTo>
                <a:lnTo>
                  <a:pt x="2301557" y="642543"/>
                </a:lnTo>
                <a:lnTo>
                  <a:pt x="2334996" y="608012"/>
                </a:lnTo>
                <a:lnTo>
                  <a:pt x="2367407" y="572325"/>
                </a:lnTo>
                <a:lnTo>
                  <a:pt x="2398738" y="535520"/>
                </a:lnTo>
                <a:lnTo>
                  <a:pt x="2428964" y="497598"/>
                </a:lnTo>
                <a:lnTo>
                  <a:pt x="2458059" y="458597"/>
                </a:lnTo>
                <a:lnTo>
                  <a:pt x="2485987" y="418528"/>
                </a:lnTo>
                <a:lnTo>
                  <a:pt x="2512707" y="377444"/>
                </a:lnTo>
                <a:lnTo>
                  <a:pt x="2538209" y="335343"/>
                </a:lnTo>
                <a:lnTo>
                  <a:pt x="2562453" y="292252"/>
                </a:lnTo>
                <a:lnTo>
                  <a:pt x="2585402" y="248208"/>
                </a:lnTo>
                <a:lnTo>
                  <a:pt x="2606522" y="204292"/>
                </a:lnTo>
                <a:lnTo>
                  <a:pt x="2607043" y="202704"/>
                </a:lnTo>
                <a:lnTo>
                  <a:pt x="2607564" y="186893"/>
                </a:lnTo>
                <a:lnTo>
                  <a:pt x="2607792" y="178739"/>
                </a:lnTo>
                <a:close/>
              </a:path>
            </a:pathLst>
          </a:custGeom>
          <a:solidFill>
            <a:srgbClr val="E67B05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2667001" y="-2667000"/>
            <a:ext cx="6857999" cy="1219200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37984" y="136525"/>
            <a:ext cx="11916032" cy="6584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2D7025-1372-4FDD-92F4-6A1BFDEDA2D7}" type="datetime1">
              <a:rPr lang="fr-FR" smtClean="0"/>
              <a:pPr/>
              <a:t>18/09/2026</a:t>
            </a:fld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CAC38-5842-484C-8098-FAC631A24EC8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03389" y="6331635"/>
            <a:ext cx="36512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/>
              <a:t>COMITÉ DIRECTEUR CD01 RUGBY</a:t>
            </a:r>
          </a:p>
        </p:txBody>
      </p:sp>
      <p:pic>
        <p:nvPicPr>
          <p:cNvPr id="1026" name="Picture 2" descr="Logos à télécharger - Ligue Auvergne Rhône-Alpes de Rugby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50859" y="6349526"/>
            <a:ext cx="506611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E50310"/>
          </a:solidFill>
          <a:latin typeface="Impact" panose="020B080603090205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93F9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4.png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Relationship Id="rId4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4.png"/><Relationship Id="rId4" Type="http://schemas.openxmlformats.org/officeDocument/2006/relationships/image" Target="../media/image5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4.png"/><Relationship Id="rId4" Type="http://schemas.openxmlformats.org/officeDocument/2006/relationships/image" Target="../media/image5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4.png"/><Relationship Id="rId4" Type="http://schemas.openxmlformats.org/officeDocument/2006/relationships/image" Target="../media/image6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Relationship Id="rId5" Type="http://schemas.openxmlformats.org/officeDocument/2006/relationships/image" Target="../media/image65.jpeg"/><Relationship Id="rId4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0.xml"/><Relationship Id="rId4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CD01_EdR_20260917_Assembl&#233;e_v3.pptx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file:///E:\Rugby\A_Rugby_AIN_CD01\A1_CD01_%20EdR\A1.3_Communication_Assembl&#233;e_EdR%20CD01\C4_R&#233;union_Assembl&#233;e_EdR%20CD01\R&#233;union_Assembl&#233;e_2026_2027\CD01_EdR_Assembl&#233;e%20EdR\A1.2_Calendrier%20EdR\2026-2027\Phase%201_%202026_%20Secteurs_v1.xlsx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COMMISSION EDR CD 01</a:t>
            </a:r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633095" y="967444"/>
            <a:ext cx="10515600" cy="1325563"/>
          </a:xfrm>
        </p:spPr>
        <p:txBody>
          <a:bodyPr/>
          <a:lstStyle/>
          <a:p>
            <a:pPr algn="ctr"/>
            <a:r>
              <a:rPr lang="fr-FR" sz="6600" dirty="0"/>
              <a:t>Au rugby, on ne vient pas seulement pour apprendre à jouer. On vient pour JOUER ! 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37965" y="3843020"/>
            <a:ext cx="3554095" cy="23691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en-US" dirty="0"/>
              <a:t>ORDRE DU JOUR</a:t>
            </a:r>
          </a:p>
        </p:txBody>
      </p:sp>
      <p:sp>
        <p:nvSpPr>
          <p:cNvPr id="6" name="Zone de texte 5"/>
          <p:cNvSpPr txBox="1"/>
          <p:nvPr/>
        </p:nvSpPr>
        <p:spPr>
          <a:xfrm>
            <a:off x="694055" y="2100580"/>
            <a:ext cx="504888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altLang="en-US" sz="360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LA COMMISSION EDR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altLang="en-US" sz="360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ORGANISATION SPORTIVE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altLang="en-US" sz="360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LES INCONTOURNABLES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altLang="en-US" sz="360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LES POULES PHASE 1</a:t>
            </a:r>
          </a:p>
        </p:txBody>
      </p:sp>
      <p:pic>
        <p:nvPicPr>
          <p:cNvPr id="8" name="Image 7" descr="CARTE AI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5681" y="185260"/>
            <a:ext cx="6172200" cy="44119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838200" y="3244215"/>
            <a:ext cx="10688955" cy="2543175"/>
          </a:xfrm>
        </p:spPr>
        <p:txBody>
          <a:bodyPr/>
          <a:lstStyle/>
          <a:p>
            <a:r>
              <a:rPr lang="fr-FR" dirty="0"/>
              <a:t>ASSEMBLEE EDR 2026-2027</a:t>
            </a:r>
          </a:p>
          <a:p>
            <a:r>
              <a:rPr lang="fr-FR" dirty="0"/>
              <a:t>VIRIAT</a:t>
            </a:r>
          </a:p>
          <a:p>
            <a:r>
              <a:rPr lang="fr-FR" sz="2400" dirty="0"/>
              <a:t>15.09.2026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538324" y="275476"/>
            <a:ext cx="3240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u="sng" dirty="0" err="1">
                <a:solidFill>
                  <a:srgbClr val="002060"/>
                </a:solidFill>
              </a:rPr>
              <a:t>EdR</a:t>
            </a:r>
            <a:r>
              <a:rPr lang="fr-FR" sz="800" b="1" u="sng" dirty="0">
                <a:solidFill>
                  <a:srgbClr val="002060"/>
                </a:solidFill>
              </a:rPr>
              <a:t> Représentées</a:t>
            </a:r>
          </a:p>
          <a:p>
            <a:r>
              <a:rPr lang="fr-FR" sz="800" dirty="0">
                <a:solidFill>
                  <a:srgbClr val="002060"/>
                </a:solidFill>
              </a:rPr>
              <a:t>Hte Bresse  ; Pt de </a:t>
            </a:r>
            <a:r>
              <a:rPr lang="fr-FR" sz="800" dirty="0" err="1">
                <a:solidFill>
                  <a:srgbClr val="002060"/>
                </a:solidFill>
              </a:rPr>
              <a:t>Veyle</a:t>
            </a:r>
            <a:r>
              <a:rPr lang="fr-FR" sz="800" dirty="0">
                <a:solidFill>
                  <a:srgbClr val="002060"/>
                </a:solidFill>
              </a:rPr>
              <a:t>  ;  </a:t>
            </a:r>
            <a:r>
              <a:rPr lang="fr-FR" sz="800" dirty="0" err="1">
                <a:solidFill>
                  <a:srgbClr val="002060"/>
                </a:solidFill>
              </a:rPr>
              <a:t>Montrevel</a:t>
            </a:r>
            <a:r>
              <a:rPr lang="fr-FR" sz="800" dirty="0">
                <a:solidFill>
                  <a:srgbClr val="002060"/>
                </a:solidFill>
              </a:rPr>
              <a:t>  ; Viriat  ; St Amour  ; Bourg USBPA - Xv </a:t>
            </a:r>
            <a:r>
              <a:rPr lang="fr-FR" sz="800" dirty="0" err="1">
                <a:solidFill>
                  <a:srgbClr val="002060"/>
                </a:solidFill>
              </a:rPr>
              <a:t>Suranais</a:t>
            </a:r>
            <a:r>
              <a:rPr lang="fr-FR" sz="800" dirty="0">
                <a:solidFill>
                  <a:srgbClr val="002060"/>
                </a:solidFill>
              </a:rPr>
              <a:t>  ;  Bourg SAB ;   XV Dombes ;   Meximieux  ; Bugey-St Rambert ; Nantua  ; Bellegarde  ; </a:t>
            </a:r>
            <a:r>
              <a:rPr lang="fr-FR" sz="800" dirty="0">
                <a:solidFill>
                  <a:srgbClr val="002060"/>
                </a:solidFill>
              </a:rPr>
              <a:t>Oyonnax; </a:t>
            </a:r>
            <a:r>
              <a:rPr lang="fr-FR" sz="800" dirty="0">
                <a:solidFill>
                  <a:srgbClr val="002060"/>
                </a:solidFill>
              </a:rPr>
              <a:t>Pays de Gex ; Ovale Saône ;</a:t>
            </a:r>
            <a:r>
              <a:rPr lang="fr-FR" sz="800" dirty="0" err="1">
                <a:solidFill>
                  <a:srgbClr val="002060"/>
                </a:solidFill>
              </a:rPr>
              <a:t>Servette</a:t>
            </a:r>
            <a:r>
              <a:rPr lang="fr-FR" sz="800" dirty="0">
                <a:solidFill>
                  <a:srgbClr val="002060"/>
                </a:solidFill>
              </a:rPr>
              <a:t> Genève ; </a:t>
            </a:r>
            <a:r>
              <a:rPr lang="fr-FR" sz="800" dirty="0">
                <a:solidFill>
                  <a:srgbClr val="002060"/>
                </a:solidFill>
              </a:rPr>
              <a:t>Collonges</a:t>
            </a:r>
          </a:p>
          <a:p>
            <a:r>
              <a:rPr lang="fr-FR" sz="800" b="1" dirty="0">
                <a:solidFill>
                  <a:srgbClr val="002060"/>
                </a:solidFill>
              </a:rPr>
              <a:t>Absent excusé </a:t>
            </a:r>
            <a:r>
              <a:rPr lang="fr-FR" sz="800" dirty="0">
                <a:solidFill>
                  <a:srgbClr val="002060"/>
                </a:solidFill>
              </a:rPr>
              <a:t>: Belley </a:t>
            </a:r>
            <a:r>
              <a:rPr lang="fr-FR" sz="800" dirty="0">
                <a:solidFill>
                  <a:srgbClr val="002060"/>
                </a:solidFill>
              </a:rPr>
              <a:t> </a:t>
            </a:r>
            <a:endParaRPr lang="fr-FR" sz="800" dirty="0">
              <a:solidFill>
                <a:srgbClr val="002060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50932" y="1149832"/>
            <a:ext cx="13681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u="sng" dirty="0">
                <a:solidFill>
                  <a:srgbClr val="002060"/>
                </a:solidFill>
              </a:rPr>
              <a:t>Commission </a:t>
            </a:r>
            <a:r>
              <a:rPr lang="fr-FR" sz="800" b="1" u="sng" dirty="0" err="1">
                <a:solidFill>
                  <a:srgbClr val="002060"/>
                </a:solidFill>
              </a:rPr>
              <a:t>EdR</a:t>
            </a:r>
            <a:endParaRPr lang="fr-FR" sz="800" b="1" u="sng" dirty="0">
              <a:solidFill>
                <a:srgbClr val="002060"/>
              </a:solidFill>
            </a:endParaRPr>
          </a:p>
          <a:p>
            <a:pPr algn="ctr"/>
            <a:r>
              <a:rPr lang="fr-FR" sz="800" dirty="0">
                <a:solidFill>
                  <a:srgbClr val="002060"/>
                </a:solidFill>
              </a:rPr>
              <a:t>Sandrine </a:t>
            </a:r>
            <a:r>
              <a:rPr lang="fr-FR" sz="800" dirty="0" err="1">
                <a:solidFill>
                  <a:srgbClr val="002060"/>
                </a:solidFill>
              </a:rPr>
              <a:t>Lonjon</a:t>
            </a:r>
            <a:endParaRPr lang="fr-FR" sz="800" dirty="0">
              <a:solidFill>
                <a:srgbClr val="002060"/>
              </a:solidFill>
            </a:endParaRPr>
          </a:p>
          <a:p>
            <a:pPr algn="ctr"/>
            <a:r>
              <a:rPr lang="fr-FR" sz="800" dirty="0">
                <a:solidFill>
                  <a:srgbClr val="002060"/>
                </a:solidFill>
              </a:rPr>
              <a:t>Christian </a:t>
            </a:r>
            <a:r>
              <a:rPr lang="fr-FR" sz="800" dirty="0">
                <a:solidFill>
                  <a:srgbClr val="002060"/>
                </a:solidFill>
              </a:rPr>
              <a:t>Brevet</a:t>
            </a:r>
          </a:p>
          <a:p>
            <a:pPr algn="ctr"/>
            <a:r>
              <a:rPr lang="fr-FR" sz="800" dirty="0">
                <a:solidFill>
                  <a:srgbClr val="002060"/>
                </a:solidFill>
              </a:rPr>
              <a:t>Gilles </a:t>
            </a:r>
            <a:r>
              <a:rPr lang="fr-FR" sz="800" dirty="0" err="1">
                <a:solidFill>
                  <a:srgbClr val="002060"/>
                </a:solidFill>
              </a:rPr>
              <a:t>Grochowski</a:t>
            </a:r>
            <a:endParaRPr lang="fr-FR" sz="800" dirty="0">
              <a:solidFill>
                <a:srgbClr val="002060"/>
              </a:solidFill>
            </a:endParaRPr>
          </a:p>
          <a:p>
            <a:pPr algn="ctr"/>
            <a:r>
              <a:rPr lang="fr-FR" sz="800" dirty="0">
                <a:solidFill>
                  <a:srgbClr val="002060"/>
                </a:solidFill>
              </a:rPr>
              <a:t>Gabriel </a:t>
            </a:r>
            <a:r>
              <a:rPr lang="fr-FR" sz="800" dirty="0">
                <a:solidFill>
                  <a:srgbClr val="002060"/>
                </a:solidFill>
              </a:rPr>
              <a:t>Lignières</a:t>
            </a:r>
          </a:p>
          <a:p>
            <a:pPr algn="ctr"/>
            <a:r>
              <a:rPr lang="fr-FR" sz="800" dirty="0">
                <a:solidFill>
                  <a:srgbClr val="002060"/>
                </a:solidFill>
              </a:rPr>
              <a:t>Florent Poncet</a:t>
            </a:r>
          </a:p>
          <a:p>
            <a:pPr algn="ctr"/>
            <a:r>
              <a:rPr lang="fr-FR" sz="800" dirty="0">
                <a:solidFill>
                  <a:srgbClr val="002060"/>
                </a:solidFill>
              </a:rPr>
              <a:t>Michel Regnault</a:t>
            </a:r>
          </a:p>
          <a:p>
            <a:pPr algn="ctr"/>
            <a:r>
              <a:rPr lang="fr-FR" sz="800" dirty="0">
                <a:solidFill>
                  <a:srgbClr val="002060"/>
                </a:solidFill>
              </a:rPr>
              <a:t>Cédric </a:t>
            </a:r>
            <a:r>
              <a:rPr lang="fr-FR" sz="800" dirty="0" err="1">
                <a:solidFill>
                  <a:srgbClr val="002060"/>
                </a:solidFill>
              </a:rPr>
              <a:t>Roubin</a:t>
            </a:r>
            <a:endParaRPr lang="fr-FR" sz="800" dirty="0">
              <a:solidFill>
                <a:srgbClr val="002060"/>
              </a:solidFill>
            </a:endParaRPr>
          </a:p>
          <a:p>
            <a:pPr algn="ctr"/>
            <a:r>
              <a:rPr lang="fr-FR" sz="800" dirty="0">
                <a:solidFill>
                  <a:srgbClr val="002060"/>
                </a:solidFill>
              </a:rPr>
              <a:t>Excusé</a:t>
            </a:r>
            <a:r>
              <a:rPr lang="fr-FR" sz="800" dirty="0">
                <a:solidFill>
                  <a:srgbClr val="002060"/>
                </a:solidFill>
              </a:rPr>
              <a:t>: </a:t>
            </a:r>
            <a:r>
              <a:rPr lang="fr-FR" sz="800" dirty="0">
                <a:solidFill>
                  <a:srgbClr val="002060"/>
                </a:solidFill>
              </a:rPr>
              <a:t>Didier </a:t>
            </a:r>
            <a:r>
              <a:rPr lang="fr-FR" sz="800" dirty="0">
                <a:solidFill>
                  <a:srgbClr val="002060"/>
                </a:solidFill>
              </a:rPr>
              <a:t>Humbert</a:t>
            </a:r>
            <a:endParaRPr lang="fr-FR" sz="800" dirty="0">
              <a:solidFill>
                <a:srgbClr val="002060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992236" y="1210792"/>
            <a:ext cx="14748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u="sng" dirty="0">
                <a:solidFill>
                  <a:srgbClr val="002060"/>
                </a:solidFill>
              </a:rPr>
              <a:t>Cadres techniques </a:t>
            </a:r>
          </a:p>
          <a:p>
            <a:pPr algn="ctr"/>
            <a:endParaRPr lang="fr-FR" sz="800" b="1" dirty="0">
              <a:solidFill>
                <a:srgbClr val="002060"/>
              </a:solidFill>
            </a:endParaRPr>
          </a:p>
          <a:p>
            <a:pPr algn="ctr"/>
            <a:r>
              <a:rPr lang="fr-FR" sz="800" dirty="0">
                <a:solidFill>
                  <a:srgbClr val="002060"/>
                </a:solidFill>
              </a:rPr>
              <a:t>Maxime Berry CTC </a:t>
            </a:r>
            <a:endParaRPr lang="fr-FR" sz="800" dirty="0">
              <a:solidFill>
                <a:srgbClr val="002060"/>
              </a:solidFill>
            </a:endParaRPr>
          </a:p>
          <a:p>
            <a:pPr algn="ctr"/>
            <a:r>
              <a:rPr lang="fr-FR" sz="800" dirty="0">
                <a:solidFill>
                  <a:srgbClr val="002060"/>
                </a:solidFill>
              </a:rPr>
              <a:t>Mathieu </a:t>
            </a:r>
            <a:r>
              <a:rPr lang="fr-FR" sz="800" dirty="0" err="1">
                <a:solidFill>
                  <a:srgbClr val="002060"/>
                </a:solidFill>
              </a:rPr>
              <a:t>Ghilardi</a:t>
            </a:r>
            <a:r>
              <a:rPr lang="fr-FR" sz="800" dirty="0">
                <a:solidFill>
                  <a:srgbClr val="002060"/>
                </a:solidFill>
              </a:rPr>
              <a:t> CTC</a:t>
            </a:r>
          </a:p>
          <a:p>
            <a:pPr algn="ctr"/>
            <a:r>
              <a:rPr lang="fr-FR" sz="800" dirty="0">
                <a:solidFill>
                  <a:srgbClr val="002060"/>
                </a:solidFill>
              </a:rPr>
              <a:t>Clément Vital </a:t>
            </a:r>
            <a:r>
              <a:rPr lang="fr-FR" sz="800" dirty="0">
                <a:solidFill>
                  <a:srgbClr val="002060"/>
                </a:solidFill>
              </a:rPr>
              <a:t>CTD01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ZoneTexte 26"/>
          <p:cNvSpPr txBox="1"/>
          <p:nvPr/>
        </p:nvSpPr>
        <p:spPr>
          <a:xfrm>
            <a:off x="273972" y="193334"/>
            <a:ext cx="60722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LA COMISSION EDR</a:t>
            </a:r>
          </a:p>
        </p:txBody>
      </p:sp>
      <p:pic>
        <p:nvPicPr>
          <p:cNvPr id="2" name="Image 1" descr="Logo Comité de l'Ain Rugby Final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819765" y="193040"/>
            <a:ext cx="1115695" cy="101092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1312" y="711269"/>
            <a:ext cx="9014376" cy="525970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ZoneTexte 22"/>
          <p:cNvSpPr txBox="1"/>
          <p:nvPr/>
        </p:nvSpPr>
        <p:spPr>
          <a:xfrm>
            <a:off x="699763" y="852240"/>
            <a:ext cx="4572032" cy="21236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Un volume de missions allant croissant…</a:t>
            </a:r>
          </a:p>
          <a:p>
            <a:r>
              <a:rPr lang="fr-FR" sz="1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Des difficultés à se réunir…</a:t>
            </a:r>
          </a:p>
          <a:p>
            <a:r>
              <a:rPr lang="fr-FR" sz="1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Traitements des dossiers au plus urgent…</a:t>
            </a:r>
          </a:p>
          <a:p>
            <a:r>
              <a:rPr lang="fr-FR" sz="1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Concertations insuffisantes…</a:t>
            </a:r>
          </a:p>
          <a:p>
            <a:r>
              <a:rPr lang="fr-FR" sz="1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Des missions appelant à plus de compétences…</a:t>
            </a:r>
          </a:p>
          <a:p>
            <a:r>
              <a:rPr lang="fr-FR" sz="1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Manque de réactivité…</a:t>
            </a:r>
          </a:p>
          <a:p>
            <a:r>
              <a:rPr lang="fr-FR" sz="1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Des membres souhaitant arrêter leur mandat…</a:t>
            </a:r>
          </a:p>
          <a:p>
            <a:r>
              <a:rPr lang="fr-FR" sz="1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Manque de répartition des tâches …</a:t>
            </a:r>
          </a:p>
          <a:p>
            <a:r>
              <a:rPr lang="fr-FR" sz="1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Manque d'initiatives</a:t>
            </a:r>
          </a:p>
          <a:p>
            <a:r>
              <a:rPr lang="fr-FR" sz="1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Perte de son dynamisme…</a:t>
            </a:r>
          </a:p>
          <a:p>
            <a:r>
              <a:rPr lang="fr-FR" sz="12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Etc</a:t>
            </a:r>
            <a:r>
              <a:rPr lang="fr-FR" sz="1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…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2401677" y="3247737"/>
            <a:ext cx="7943162" cy="707886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FFFF00"/>
                </a:solidFill>
              </a:rPr>
              <a:t>Quelle organisation..? Quel fonctionnement aujourd’hui ?</a:t>
            </a:r>
          </a:p>
          <a:p>
            <a:pPr algn="ctr"/>
            <a:r>
              <a:rPr lang="fr-FR" sz="2000" b="1" dirty="0">
                <a:solidFill>
                  <a:srgbClr val="FFFF00"/>
                </a:solidFill>
              </a:rPr>
              <a:t>Comment optimiser notre organisation ?</a:t>
            </a:r>
          </a:p>
        </p:txBody>
      </p:sp>
      <p:sp>
        <p:nvSpPr>
          <p:cNvPr id="29" name="Flèche droite 28"/>
          <p:cNvSpPr/>
          <p:nvPr/>
        </p:nvSpPr>
        <p:spPr>
          <a:xfrm>
            <a:off x="5396195" y="1351962"/>
            <a:ext cx="1047757" cy="857256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ZoneTexte 29"/>
          <p:cNvSpPr txBox="1"/>
          <p:nvPr/>
        </p:nvSpPr>
        <p:spPr>
          <a:xfrm>
            <a:off x="6512582" y="1396373"/>
            <a:ext cx="3905277" cy="707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</a:rPr>
              <a:t>Une organisation en difficulté face aux défis du moment</a:t>
            </a:r>
          </a:p>
        </p:txBody>
      </p:sp>
      <p:sp>
        <p:nvSpPr>
          <p:cNvPr id="31" name="ZoneTexte 30"/>
          <p:cNvSpPr txBox="1"/>
          <p:nvPr/>
        </p:nvSpPr>
        <p:spPr>
          <a:xfrm>
            <a:off x="2345864" y="3995168"/>
            <a:ext cx="8032026" cy="20313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 En intégrant  :</a:t>
            </a:r>
          </a:p>
          <a:p>
            <a:r>
              <a:rPr lang="fr-FR" sz="1400" dirty="0">
                <a:solidFill>
                  <a:srgbClr val="002060"/>
                </a:solidFill>
              </a:rPr>
              <a:t>- Le volume croissant des missions.</a:t>
            </a:r>
          </a:p>
          <a:p>
            <a:r>
              <a:rPr lang="fr-FR" sz="1400" dirty="0">
                <a:solidFill>
                  <a:srgbClr val="002060"/>
                </a:solidFill>
              </a:rPr>
              <a:t>  - Les domaines de compétences de chacun nécessaires au pilotage des missions…</a:t>
            </a:r>
          </a:p>
          <a:p>
            <a:r>
              <a:rPr lang="fr-FR" sz="1400" dirty="0">
                <a:solidFill>
                  <a:srgbClr val="002060"/>
                </a:solidFill>
              </a:rPr>
              <a:t>  - Les statuts des  différents acteurs :  bénévoles, professionnels…</a:t>
            </a:r>
          </a:p>
          <a:p>
            <a:r>
              <a:rPr lang="fr-FR" sz="1400" dirty="0">
                <a:solidFill>
                  <a:srgbClr val="002060"/>
                </a:solidFill>
              </a:rPr>
              <a:t> -  L'augmentation des effectifs </a:t>
            </a:r>
            <a:r>
              <a:rPr lang="fr-FR" sz="1400" dirty="0" err="1">
                <a:solidFill>
                  <a:srgbClr val="002060"/>
                </a:solidFill>
              </a:rPr>
              <a:t>EdR</a:t>
            </a:r>
            <a:r>
              <a:rPr lang="fr-FR" sz="1400" dirty="0">
                <a:solidFill>
                  <a:srgbClr val="002060"/>
                </a:solidFill>
              </a:rPr>
              <a:t>, les  nouvelles catégories,  les exigences actuelles du jeu…</a:t>
            </a:r>
          </a:p>
          <a:p>
            <a:r>
              <a:rPr lang="fr-FR" sz="1400" dirty="0">
                <a:solidFill>
                  <a:srgbClr val="002060"/>
                </a:solidFill>
              </a:rPr>
              <a:t> -  L'évolution du contexte et environnement sociétal de notre milieu…</a:t>
            </a:r>
          </a:p>
          <a:p>
            <a:r>
              <a:rPr lang="fr-FR" sz="1400" dirty="0">
                <a:solidFill>
                  <a:srgbClr val="002060"/>
                </a:solidFill>
              </a:rPr>
              <a:t> -  Les attentes et  besoins des nouvelles générations d'éducateurs plus et mieux formés…</a:t>
            </a:r>
          </a:p>
          <a:p>
            <a:pPr>
              <a:buFontTx/>
              <a:buChar char="-"/>
            </a:pPr>
            <a:r>
              <a:rPr lang="fr-FR" sz="1400" dirty="0">
                <a:solidFill>
                  <a:srgbClr val="002060"/>
                </a:solidFill>
              </a:rPr>
              <a:t>  </a:t>
            </a:r>
            <a:r>
              <a:rPr lang="fr-FR" sz="1400" b="1" dirty="0">
                <a:solidFill>
                  <a:srgbClr val="002060"/>
                </a:solidFill>
              </a:rPr>
              <a:t>Une ouverture-rapprochement  de la commission auprès des </a:t>
            </a:r>
            <a:r>
              <a:rPr lang="fr-FR" sz="1400" b="1" dirty="0" err="1">
                <a:solidFill>
                  <a:srgbClr val="002060"/>
                </a:solidFill>
              </a:rPr>
              <a:t>EdR</a:t>
            </a:r>
            <a:endParaRPr lang="fr-FR" sz="1400" b="1" dirty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r>
              <a:rPr lang="fr-FR" sz="1400" dirty="0">
                <a:solidFill>
                  <a:srgbClr val="002060"/>
                </a:solidFill>
              </a:rPr>
              <a:t> </a:t>
            </a:r>
            <a:r>
              <a:rPr lang="fr-FR" sz="1400" dirty="0" err="1">
                <a:solidFill>
                  <a:srgbClr val="002060"/>
                </a:solidFill>
              </a:rPr>
              <a:t>Etc</a:t>
            </a:r>
            <a:r>
              <a:rPr lang="fr-FR" sz="1400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5922446" y="6066869"/>
            <a:ext cx="34969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002060"/>
                </a:solidFill>
              </a:rPr>
              <a:t>Tout en étant vecteur d’initiatives…</a:t>
            </a:r>
          </a:p>
        </p:txBody>
      </p:sp>
      <p:sp>
        <p:nvSpPr>
          <p:cNvPr id="33" name="ZoneTexte 32"/>
          <p:cNvSpPr txBox="1"/>
          <p:nvPr/>
        </p:nvSpPr>
        <p:spPr>
          <a:xfrm>
            <a:off x="1192307" y="6093553"/>
            <a:ext cx="4756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002060"/>
                </a:solidFill>
              </a:rPr>
              <a:t>Sans surcharge des membres de la commission…</a:t>
            </a:r>
          </a:p>
        </p:txBody>
      </p:sp>
      <p:sp>
        <p:nvSpPr>
          <p:cNvPr id="11" name="Sous-titre 2"/>
          <p:cNvSpPr txBox="1">
            <a:spLocks/>
          </p:cNvSpPr>
          <p:nvPr/>
        </p:nvSpPr>
        <p:spPr bwMode="auto">
          <a:xfrm>
            <a:off x="9692805" y="165253"/>
            <a:ext cx="2190723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Commission </a:t>
            </a:r>
            <a:r>
              <a:rPr kumimoji="0" lang="fr-FR" sz="9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EdR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CD01</a:t>
            </a:r>
          </a:p>
          <a:p>
            <a:pPr algn="ctr"/>
            <a:r>
              <a:rPr lang="fr-FR" sz="900" b="1" dirty="0"/>
              <a:t>Viriat  17 septembre 2026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190460" y="142852"/>
            <a:ext cx="71137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fr-FR" sz="2000" dirty="0">
                <a:solidFill>
                  <a:srgbClr val="002060"/>
                </a:solidFill>
                <a:latin typeface="Arial Black" pitchFamily="34" charset="0"/>
              </a:rPr>
              <a:t>  Restructuration de la  commission </a:t>
            </a:r>
            <a:r>
              <a:rPr lang="fr-FR" sz="2000" dirty="0" err="1">
                <a:solidFill>
                  <a:srgbClr val="002060"/>
                </a:solidFill>
                <a:latin typeface="Arial Black" pitchFamily="34" charset="0"/>
              </a:rPr>
              <a:t>EdR</a:t>
            </a:r>
            <a:r>
              <a:rPr lang="fr-FR" sz="2000" dirty="0">
                <a:solidFill>
                  <a:srgbClr val="002060"/>
                </a:solidFill>
                <a:latin typeface="Arial Black" pitchFamily="34" charset="0"/>
              </a:rPr>
              <a:t> CD01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27895" y="501134"/>
            <a:ext cx="35395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002060"/>
                </a:solidFill>
              </a:rPr>
              <a:t>Pourquoi une restructuration..?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1" grpId="0" animBg="1"/>
      <p:bldP spid="32" grpId="0"/>
      <p:bldP spid="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t 5"/>
          <p:cNvGraphicFramePr>
            <a:graphicFrameLocks noChangeAspect="1"/>
          </p:cNvGraphicFramePr>
          <p:nvPr/>
        </p:nvGraphicFramePr>
        <p:xfrm>
          <a:off x="4072255" y="519430"/>
          <a:ext cx="7446010" cy="5624195"/>
        </p:xfrm>
        <a:graphic>
          <a:graphicData uri="http://schemas.openxmlformats.org/presentationml/2006/ole">
            <p:oleObj spid="_x0000_s2049" name="PDF Document" r:id="rId4" imgW="16878571" imgH="6914286" progId="PowerPDF.Document">
              <p:embed/>
            </p:oleObj>
          </a:graphicData>
        </a:graphic>
      </p:graphicFrame>
      <p:sp>
        <p:nvSpPr>
          <p:cNvPr id="27" name="ZoneTexte 26"/>
          <p:cNvSpPr txBox="1"/>
          <p:nvPr/>
        </p:nvSpPr>
        <p:spPr>
          <a:xfrm>
            <a:off x="273972" y="193334"/>
            <a:ext cx="60722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LA COMISSION EDR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673735" y="4286250"/>
            <a:ext cx="3089910" cy="70675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Questionnaire</a:t>
            </a:r>
            <a:r>
              <a:rPr lang="fr-FR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fr-FR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adressé aux clubs</a:t>
            </a:r>
            <a:r>
              <a:rPr lang="fr-FR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fr-FR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763240" y="1455723"/>
            <a:ext cx="3000396" cy="224536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chemeClr val="bg1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Retrouver une dynamique de développement</a:t>
            </a:r>
          </a:p>
          <a:p>
            <a:pPr algn="ctr"/>
            <a:endParaRPr lang="fr-FR" sz="2800" dirty="0">
              <a:solidFill>
                <a:schemeClr val="bg1"/>
              </a:solidFill>
              <a:latin typeface="Impact" panose="020B0806030902050204" pitchFamily="34" charset="0"/>
              <a:cs typeface="Impact" panose="020B0806030902050204" pitchFamily="34" charset="0"/>
            </a:endParaRPr>
          </a:p>
          <a:p>
            <a:pPr algn="ctr"/>
            <a:r>
              <a:rPr lang="fr-FR" sz="2800" dirty="0">
                <a:solidFill>
                  <a:schemeClr val="bg1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Notion de secteurs</a:t>
            </a:r>
          </a:p>
        </p:txBody>
      </p:sp>
      <p:pic>
        <p:nvPicPr>
          <p:cNvPr id="2" name="Image 1" descr="Logo Comité de l'Ain Rugby Final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819765" y="193040"/>
            <a:ext cx="1115695" cy="101092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COMITÉ DIRECTEUR CD01 RUGBY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/>
          </p:nvPr>
        </p:nvSpPr>
        <p:spPr>
          <a:xfrm>
            <a:off x="2952588" y="1580560"/>
            <a:ext cx="7957183" cy="585662"/>
          </a:xfrm>
        </p:spPr>
        <p:txBody>
          <a:bodyPr/>
          <a:lstStyle/>
          <a:p>
            <a:pPr marL="0" indent="0" algn="ctr">
              <a:buNone/>
            </a:pPr>
            <a:r>
              <a:rPr lang="fr-FR" b="1" dirty="0"/>
              <a:t>En croisant les regards, nous obtenons une photographie fidèle des écoles de rugby</a:t>
            </a: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L’avenir de nos écoles de rugby</a:t>
            </a:r>
          </a:p>
        </p:txBody>
      </p:sp>
      <p:sp>
        <p:nvSpPr>
          <p:cNvPr id="7" name="Titre 5"/>
          <p:cNvSpPr txBox="1"/>
          <p:nvPr/>
        </p:nvSpPr>
        <p:spPr>
          <a:xfrm>
            <a:off x="838200" y="831947"/>
            <a:ext cx="6493933" cy="5856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E50310"/>
                </a:solidFill>
                <a:latin typeface="Impact" panose="020B0806030902050204" pitchFamily="34" charset="0"/>
                <a:ea typeface="+mj-ea"/>
                <a:cs typeface="+mj-cs"/>
              </a:defRPr>
            </a:lvl1pPr>
          </a:lstStyle>
          <a:p>
            <a:r>
              <a:rPr lang="fr-FR" sz="3600" i="1" dirty="0">
                <a:solidFill>
                  <a:srgbClr val="002060"/>
                </a:solidFill>
              </a:rPr>
              <a:t>Pourquoi votre avis est essentiel</a:t>
            </a:r>
          </a:p>
        </p:txBody>
      </p:sp>
      <p:sp>
        <p:nvSpPr>
          <p:cNvPr id="9" name="Titre 5"/>
          <p:cNvSpPr txBox="1"/>
          <p:nvPr/>
        </p:nvSpPr>
        <p:spPr>
          <a:xfrm>
            <a:off x="4038599" y="6238191"/>
            <a:ext cx="4114801" cy="43432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E50310"/>
                </a:solidFill>
                <a:latin typeface="Impact" panose="020B0806030902050204" pitchFamily="34" charset="0"/>
                <a:ea typeface="+mj-ea"/>
                <a:cs typeface="+mj-cs"/>
              </a:defRPr>
            </a:lvl1pPr>
          </a:lstStyle>
          <a:p>
            <a:r>
              <a:rPr lang="fr-FR" sz="3200" i="1" dirty="0">
                <a:solidFill>
                  <a:srgbClr val="002060"/>
                </a:solidFill>
              </a:rPr>
              <a:t>Votre voix, notre action</a:t>
            </a: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00589" y="1084880"/>
            <a:ext cx="2739037" cy="2067973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11487" t="6042" r="52753" b="62364"/>
          <a:stretch>
            <a:fillRect/>
          </a:stretch>
        </p:blipFill>
        <p:spPr>
          <a:xfrm>
            <a:off x="722278" y="3181572"/>
            <a:ext cx="1185413" cy="698241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FF0000">
                <a:tint val="45000"/>
                <a:satMod val="400000"/>
              </a:srgbClr>
            </a:duotone>
          </a:blip>
          <a:srcRect l="49663" t="2462" r="14577" b="61728"/>
          <a:stretch>
            <a:fillRect/>
          </a:stretch>
        </p:blipFill>
        <p:spPr>
          <a:xfrm>
            <a:off x="2477048" y="3077672"/>
            <a:ext cx="1185414" cy="791421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FF0000">
                <a:tint val="45000"/>
                <a:satMod val="400000"/>
              </a:srgbClr>
            </a:duotone>
          </a:blip>
          <a:srcRect l="9408" t="48769" r="54832" b="15421"/>
          <a:stretch>
            <a:fillRect/>
          </a:stretch>
        </p:blipFill>
        <p:spPr>
          <a:xfrm>
            <a:off x="573348" y="4514686"/>
            <a:ext cx="1185414" cy="791421"/>
          </a:xfrm>
          <a:prstGeom prst="rect">
            <a:avLst/>
          </a:prstGeom>
        </p:spPr>
      </p:pic>
      <p:pic>
        <p:nvPicPr>
          <p:cNvPr id="27" name="Image 26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51420" t="48954" r="12820" b="15236"/>
          <a:stretch>
            <a:fillRect/>
          </a:stretch>
        </p:blipFill>
        <p:spPr>
          <a:xfrm>
            <a:off x="2599344" y="4514685"/>
            <a:ext cx="1185414" cy="791421"/>
          </a:xfrm>
          <a:prstGeom prst="rect">
            <a:avLst/>
          </a:prstGeom>
        </p:spPr>
      </p:pic>
      <p:pic>
        <p:nvPicPr>
          <p:cNvPr id="41" name="Image 40" descr="12,900+ Rugby Icon Stock Illustrations, Royalty-Free Vector Graphics ..."/>
          <p:cNvPicPr>
            <a:picLocks noChangeAspect="1"/>
          </p:cNvPicPr>
          <p:nvPr/>
        </p:nvPicPr>
        <p:blipFill>
          <a:blip r:embed="rId4"/>
          <a:srcRect r="68040" b="71159"/>
          <a:stretch>
            <a:fillRect/>
          </a:stretch>
        </p:blipFill>
        <p:spPr>
          <a:xfrm>
            <a:off x="4625774" y="4201193"/>
            <a:ext cx="1360678" cy="930967"/>
          </a:xfrm>
          <a:prstGeom prst="rect">
            <a:avLst/>
          </a:prstGeom>
        </p:spPr>
      </p:pic>
      <p:sp>
        <p:nvSpPr>
          <p:cNvPr id="28" name="Espace réservé du texte 4"/>
          <p:cNvSpPr txBox="1"/>
          <p:nvPr/>
        </p:nvSpPr>
        <p:spPr>
          <a:xfrm>
            <a:off x="316156" y="3896217"/>
            <a:ext cx="1793646" cy="517770"/>
          </a:xfrm>
          <a:prstGeom prst="flowChartAlternateProcess">
            <a:avLst/>
          </a:prstGeom>
          <a:solidFill>
            <a:srgbClr val="002060"/>
          </a:solidFill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93F9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93F9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93F9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93F9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93F9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sz="1400" dirty="0">
                <a:solidFill>
                  <a:schemeClr val="bg1"/>
                </a:solidFill>
              </a:rPr>
              <a:t>Ecouter l’ensemble des acteurs</a:t>
            </a:r>
          </a:p>
        </p:txBody>
      </p:sp>
      <p:sp>
        <p:nvSpPr>
          <p:cNvPr id="30" name="Espace réservé du texte 4"/>
          <p:cNvSpPr txBox="1"/>
          <p:nvPr/>
        </p:nvSpPr>
        <p:spPr>
          <a:xfrm>
            <a:off x="2193542" y="3899698"/>
            <a:ext cx="2115379" cy="504126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93F9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93F9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93F9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93F9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93F9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sz="1400" dirty="0">
                <a:solidFill>
                  <a:schemeClr val="bg1"/>
                </a:solidFill>
              </a:rPr>
              <a:t>Sortir des impressions des avis isolés</a:t>
            </a:r>
          </a:p>
        </p:txBody>
      </p:sp>
      <p:sp>
        <p:nvSpPr>
          <p:cNvPr id="32" name="Espace réservé du texte 4"/>
          <p:cNvSpPr txBox="1"/>
          <p:nvPr/>
        </p:nvSpPr>
        <p:spPr>
          <a:xfrm>
            <a:off x="2329935" y="5347506"/>
            <a:ext cx="1724232" cy="671780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93F9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93F9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93F9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93F9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93F9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sz="1400" dirty="0">
                <a:solidFill>
                  <a:schemeClr val="bg1"/>
                </a:solidFill>
              </a:rPr>
              <a:t>Ajuster les actions aux besoins du terrain</a:t>
            </a:r>
          </a:p>
        </p:txBody>
      </p:sp>
      <p:sp>
        <p:nvSpPr>
          <p:cNvPr id="34" name="Espace réservé du texte 4"/>
          <p:cNvSpPr txBox="1"/>
          <p:nvPr/>
        </p:nvSpPr>
        <p:spPr>
          <a:xfrm>
            <a:off x="229163" y="5352239"/>
            <a:ext cx="1967632" cy="671781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93F9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93F9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93F9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93F9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93F9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sz="1400" dirty="0">
                <a:solidFill>
                  <a:schemeClr val="bg1"/>
                </a:solidFill>
              </a:rPr>
              <a:t>Prendre des décisions basées sur des données réelles</a:t>
            </a:r>
          </a:p>
        </p:txBody>
      </p:sp>
      <p:pic>
        <p:nvPicPr>
          <p:cNvPr id="51" name="Image 50" descr="12,900+ Rugby Icon Stock Illustrations, Royalty-Free Vector Graphics ..."/>
          <p:cNvPicPr>
            <a:picLocks noChangeAspect="1"/>
          </p:cNvPicPr>
          <p:nvPr/>
        </p:nvPicPr>
        <p:blipFill>
          <a:blip r:embed="rId4"/>
          <a:srcRect l="30640" t="54669" r="43707" b="23943"/>
          <a:stretch>
            <a:fillRect/>
          </a:stretch>
        </p:blipFill>
        <p:spPr>
          <a:xfrm>
            <a:off x="8516066" y="4390060"/>
            <a:ext cx="1092157" cy="690394"/>
          </a:xfrm>
          <a:prstGeom prst="rect">
            <a:avLst/>
          </a:prstGeom>
        </p:spPr>
      </p:pic>
      <p:pic>
        <p:nvPicPr>
          <p:cNvPr id="53" name="Image 52" descr="12,900+ Rugby Icon Stock Illustrations, Royalty-Free Vector Graphics ..."/>
          <p:cNvPicPr>
            <a:picLocks noChangeAspect="1"/>
          </p:cNvPicPr>
          <p:nvPr/>
        </p:nvPicPr>
        <p:blipFill>
          <a:blip r:embed="rId4"/>
          <a:srcRect l="3053" t="76534" r="50000" b="3914"/>
          <a:stretch>
            <a:fillRect/>
          </a:stretch>
        </p:blipFill>
        <p:spPr>
          <a:xfrm>
            <a:off x="7526188" y="5547972"/>
            <a:ext cx="1998718" cy="631139"/>
          </a:xfrm>
          <a:prstGeom prst="rect">
            <a:avLst/>
          </a:prstGeom>
        </p:spPr>
      </p:pic>
      <p:pic>
        <p:nvPicPr>
          <p:cNvPr id="55" name="Image 54" descr="12,900+ Rugby Icon Stock Illustrations, Royalty-Free Vector Graphics ..."/>
          <p:cNvPicPr>
            <a:picLocks noChangeAspect="1"/>
          </p:cNvPicPr>
          <p:nvPr/>
        </p:nvPicPr>
        <p:blipFill>
          <a:blip r:embed="rId4"/>
          <a:srcRect l="69488" t="51354" r="10035" b="27258"/>
          <a:stretch>
            <a:fillRect/>
          </a:stretch>
        </p:blipFill>
        <p:spPr>
          <a:xfrm>
            <a:off x="5151943" y="3427366"/>
            <a:ext cx="871786" cy="690394"/>
          </a:xfrm>
          <a:prstGeom prst="rect">
            <a:avLst/>
          </a:prstGeom>
        </p:spPr>
      </p:pic>
      <p:pic>
        <p:nvPicPr>
          <p:cNvPr id="57" name="Image 56" descr="12,900+ Rugby Icon Stock Illustrations, Royalty-Free Vector Graphics ..."/>
          <p:cNvPicPr>
            <a:picLocks noChangeAspect="1"/>
          </p:cNvPicPr>
          <p:nvPr/>
        </p:nvPicPr>
        <p:blipFill>
          <a:blip r:embed="rId4"/>
          <a:srcRect l="79874" t="4159" r="-351" b="74453"/>
          <a:stretch>
            <a:fillRect/>
          </a:stretch>
        </p:blipFill>
        <p:spPr>
          <a:xfrm>
            <a:off x="8653120" y="3504391"/>
            <a:ext cx="871786" cy="690394"/>
          </a:xfrm>
          <a:prstGeom prst="rect">
            <a:avLst/>
          </a:prstGeom>
        </p:spPr>
      </p:pic>
      <p:sp>
        <p:nvSpPr>
          <p:cNvPr id="38" name="Espace réservé du texte 4"/>
          <p:cNvSpPr txBox="1"/>
          <p:nvPr/>
        </p:nvSpPr>
        <p:spPr>
          <a:xfrm>
            <a:off x="5131247" y="2807220"/>
            <a:ext cx="6127677" cy="501896"/>
          </a:xfrm>
          <a:prstGeom prst="flowChartAlternateProcess">
            <a:avLst/>
          </a:prstGeom>
          <a:solidFill>
            <a:srgbClr val="002060"/>
          </a:solidFill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93F9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93F9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93F9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93F9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93F9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b="1" dirty="0">
                <a:solidFill>
                  <a:schemeClr val="bg1"/>
                </a:solidFill>
              </a:rPr>
              <a:t>Contenu du questionnaire</a:t>
            </a:r>
          </a:p>
        </p:txBody>
      </p:sp>
      <p:sp>
        <p:nvSpPr>
          <p:cNvPr id="40" name="Espace réservé du texte 4"/>
          <p:cNvSpPr txBox="1"/>
          <p:nvPr/>
        </p:nvSpPr>
        <p:spPr>
          <a:xfrm>
            <a:off x="6136170" y="3622641"/>
            <a:ext cx="1898606" cy="495119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93F9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93F9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93F9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93F9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93F9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sz="1400" dirty="0">
                <a:solidFill>
                  <a:schemeClr val="bg1"/>
                </a:solidFill>
              </a:rPr>
              <a:t>Faire évoluer les pratiques</a:t>
            </a:r>
          </a:p>
        </p:txBody>
      </p:sp>
      <p:sp>
        <p:nvSpPr>
          <p:cNvPr id="43" name="Espace réservé du texte 4"/>
          <p:cNvSpPr txBox="1"/>
          <p:nvPr/>
        </p:nvSpPr>
        <p:spPr>
          <a:xfrm>
            <a:off x="6149938" y="4454791"/>
            <a:ext cx="1884838" cy="501896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93F9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93F9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93F9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93F9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93F9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sz="1400" dirty="0">
                <a:solidFill>
                  <a:schemeClr val="bg1"/>
                </a:solidFill>
              </a:rPr>
              <a:t>Accompagnement des clubs</a:t>
            </a:r>
          </a:p>
        </p:txBody>
      </p:sp>
      <p:sp>
        <p:nvSpPr>
          <p:cNvPr id="45" name="Espace réservé du texte 4"/>
          <p:cNvSpPr txBox="1"/>
          <p:nvPr/>
        </p:nvSpPr>
        <p:spPr>
          <a:xfrm>
            <a:off x="9608223" y="3597748"/>
            <a:ext cx="1898606" cy="520012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93F9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93F9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93F9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93F9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93F9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sz="1400" dirty="0">
                <a:solidFill>
                  <a:schemeClr val="bg1"/>
                </a:solidFill>
              </a:rPr>
              <a:t>Développer le rugby féminin</a:t>
            </a:r>
          </a:p>
        </p:txBody>
      </p:sp>
      <p:sp>
        <p:nvSpPr>
          <p:cNvPr id="47" name="Espace réservé du texte 4"/>
          <p:cNvSpPr txBox="1"/>
          <p:nvPr/>
        </p:nvSpPr>
        <p:spPr>
          <a:xfrm>
            <a:off x="9642425" y="4431400"/>
            <a:ext cx="1898606" cy="501896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93F9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93F9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93F9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93F9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93F9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fr-FR" sz="1400" dirty="0">
                <a:solidFill>
                  <a:schemeClr val="bg1"/>
                </a:solidFill>
              </a:rPr>
              <a:t>Fidéliser les acteurs</a:t>
            </a:r>
          </a:p>
        </p:txBody>
      </p:sp>
      <p:sp>
        <p:nvSpPr>
          <p:cNvPr id="49" name="Espace réservé du texte 4"/>
          <p:cNvSpPr txBox="1"/>
          <p:nvPr/>
        </p:nvSpPr>
        <p:spPr>
          <a:xfrm>
            <a:off x="7134020" y="5218397"/>
            <a:ext cx="2577582" cy="300035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93F9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93F9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93F9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93F9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93F9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sz="1400" dirty="0">
                <a:solidFill>
                  <a:schemeClr val="bg1"/>
                </a:solidFill>
              </a:rPr>
              <a:t>Renforcer la voix des clubs</a:t>
            </a:r>
          </a:p>
        </p:txBody>
      </p:sp>
      <p:sp>
        <p:nvSpPr>
          <p:cNvPr id="59" name="Rectangle : coins arrondis 58"/>
          <p:cNvSpPr/>
          <p:nvPr/>
        </p:nvSpPr>
        <p:spPr>
          <a:xfrm>
            <a:off x="4663609" y="2641600"/>
            <a:ext cx="7090944" cy="3596591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Rectangle : coins arrondis 60"/>
          <p:cNvSpPr/>
          <p:nvPr/>
        </p:nvSpPr>
        <p:spPr>
          <a:xfrm>
            <a:off x="168854" y="2997200"/>
            <a:ext cx="4228320" cy="3240991"/>
          </a:xfrm>
          <a:prstGeom prst="round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28" grpId="0" bldLvl="0" animBg="1"/>
      <p:bldP spid="30" grpId="0" bldLvl="0" animBg="1"/>
      <p:bldP spid="32" grpId="0" bldLvl="0" animBg="1"/>
      <p:bldP spid="34" grpId="0" bldLvl="0" animBg="1"/>
      <p:bldP spid="38" grpId="0" bldLvl="0" animBg="1"/>
      <p:bldP spid="40" grpId="0" bldLvl="0" animBg="1"/>
      <p:bldP spid="43" grpId="0" bldLvl="0" animBg="1"/>
      <p:bldP spid="45" grpId="0" bldLvl="0" animBg="1"/>
      <p:bldP spid="47" grpId="0" bldLvl="0" animBg="1"/>
      <p:bldP spid="49" grpId="0" bldLvl="0" animBg="1"/>
      <p:bldP spid="59" grpId="0" bldLvl="0" animBg="1"/>
      <p:bldP spid="61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302320" y="147747"/>
            <a:ext cx="6913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LES EDR DU CD01  Saison 2026-2027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1881158" y="785794"/>
            <a:ext cx="21431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19 </a:t>
            </a:r>
            <a:r>
              <a:rPr lang="fr-FR" b="1" dirty="0" err="1">
                <a:solidFill>
                  <a:srgbClr val="FF0000"/>
                </a:solidFill>
              </a:rPr>
              <a:t>EdR</a:t>
            </a:r>
            <a:r>
              <a:rPr lang="fr-FR" b="1" dirty="0">
                <a:solidFill>
                  <a:srgbClr val="FF0000"/>
                </a:solidFill>
              </a:rPr>
              <a:t> CD01 </a:t>
            </a:r>
          </a:p>
        </p:txBody>
      </p:sp>
      <p:graphicFrame>
        <p:nvGraphicFramePr>
          <p:cNvPr id="17" name="Tableau 16"/>
          <p:cNvGraphicFramePr>
            <a:graphicFrameLocks noGrp="1"/>
          </p:cNvGraphicFramePr>
          <p:nvPr/>
        </p:nvGraphicFramePr>
        <p:xfrm>
          <a:off x="6453190" y="3462050"/>
          <a:ext cx="2663825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890"/>
                <a:gridCol w="1511935"/>
              </a:tblGrid>
              <a:tr h="576064">
                <a:tc>
                  <a:txBody>
                    <a:bodyPr/>
                    <a:lstStyle/>
                    <a:p>
                      <a:pPr algn="ctr">
                        <a:buFontTx/>
                        <a:buChar char="-"/>
                      </a:pPr>
                      <a:r>
                        <a:rPr lang="fr-FR" sz="1600" b="1" baseline="0" dirty="0">
                          <a:solidFill>
                            <a:schemeClr val="bg1"/>
                          </a:solidFill>
                        </a:rPr>
                        <a:t>12 ans </a:t>
                      </a:r>
                    </a:p>
                    <a:p>
                      <a:pPr algn="ctr">
                        <a:buFontTx/>
                        <a:buNone/>
                      </a:pPr>
                      <a:r>
                        <a:rPr lang="fr-FR" sz="1400" b="1" baseline="0" dirty="0">
                          <a:solidFill>
                            <a:schemeClr val="bg1"/>
                          </a:solidFill>
                        </a:rPr>
                        <a:t>1 </a:t>
                      </a:r>
                      <a:r>
                        <a:rPr lang="fr-FR" sz="1400" baseline="0" dirty="0">
                          <a:solidFill>
                            <a:schemeClr val="bg1"/>
                          </a:solidFill>
                        </a:rPr>
                        <a:t>Entité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1400" b="1" baseline="0" dirty="0">
                          <a:solidFill>
                            <a:schemeClr val="bg1"/>
                          </a:solidFill>
                        </a:rPr>
                        <a:t>Bourg Rugby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1400" b="1" baseline="0" dirty="0">
                          <a:solidFill>
                            <a:schemeClr val="bg1"/>
                          </a:solidFill>
                        </a:rPr>
                        <a:t>SAB-UBSPA</a:t>
                      </a:r>
                    </a:p>
                  </a:txBody>
                  <a:tcPr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1738282" y="1428736"/>
          <a:ext cx="8640445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6665"/>
                <a:gridCol w="7383780"/>
              </a:tblGrid>
              <a:tr h="367759"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fr-FR" sz="1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19 entités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 dirty="0" err="1">
                          <a:solidFill>
                            <a:schemeClr val="bg1"/>
                          </a:solidFill>
                          <a:latin typeface="+mn-lt"/>
                        </a:rPr>
                        <a:t>Ambérieu</a:t>
                      </a: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+mn-lt"/>
                        </a:rPr>
                        <a:t> ; Bellegarde ; Belley ; Bourg USB; Bourg SAB ; Collonges ; Gex ;</a:t>
                      </a:r>
                      <a:r>
                        <a:rPr lang="fr-FR" sz="1400" b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+mn-lt"/>
                        </a:rPr>
                        <a:t>Meximieux ; </a:t>
                      </a:r>
                      <a:r>
                        <a:rPr kumimoji="0" lang="fr-FR" sz="1400" b="1" kern="120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Montrevel</a:t>
                      </a:r>
                      <a:r>
                        <a:rPr kumimoji="0" lang="fr-FR" sz="14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; Nantua ; Ovale Saône ; </a:t>
                      </a: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+mn-lt"/>
                        </a:rPr>
                        <a:t>Oyonnax ; Pont de </a:t>
                      </a:r>
                      <a:r>
                        <a:rPr lang="fr-FR" sz="1400" b="1" dirty="0" err="1">
                          <a:solidFill>
                            <a:schemeClr val="bg1"/>
                          </a:solidFill>
                          <a:latin typeface="+mn-lt"/>
                        </a:rPr>
                        <a:t>Veyle</a:t>
                      </a: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+mn-lt"/>
                        </a:rPr>
                        <a:t> ; Hte Bresse </a:t>
                      </a: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(Pont </a:t>
                      </a:r>
                      <a:r>
                        <a:rPr lang="fr-FR" sz="1200" b="1" dirty="0" err="1">
                          <a:solidFill>
                            <a:schemeClr val="bg1"/>
                          </a:solidFill>
                          <a:latin typeface="+mn-lt"/>
                        </a:rPr>
                        <a:t>deVaux</a:t>
                      </a:r>
                      <a:r>
                        <a:rPr lang="fr-FR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) </a:t>
                      </a: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+mn-lt"/>
                        </a:rPr>
                        <a:t>;</a:t>
                      </a:r>
                      <a:r>
                        <a:rPr lang="fr-FR" sz="1400" b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400" b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Servette</a:t>
                      </a:r>
                      <a:r>
                        <a:rPr lang="fr-FR" sz="1400" b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; </a:t>
                      </a:r>
                      <a:r>
                        <a:rPr lang="fr-FR" sz="1400" b="1" dirty="0" err="1">
                          <a:solidFill>
                            <a:schemeClr val="bg1"/>
                          </a:solidFill>
                          <a:latin typeface="+mn-lt"/>
                        </a:rPr>
                        <a:t>Simandre</a:t>
                      </a: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+mn-lt"/>
                        </a:rPr>
                        <a:t> ; </a:t>
                      </a:r>
                      <a:r>
                        <a:rPr kumimoji="0" lang="fr-FR" sz="14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St Rambert en Bugey ; </a:t>
                      </a: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+mn-lt"/>
                        </a:rPr>
                        <a:t>Viriat</a:t>
                      </a:r>
                      <a:r>
                        <a:rPr lang="fr-FR" sz="1400" b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400" b="1" dirty="0">
                          <a:solidFill>
                            <a:schemeClr val="bg1"/>
                          </a:solidFill>
                          <a:latin typeface="+mn-lt"/>
                        </a:rPr>
                        <a:t>; XV de la Dombes</a:t>
                      </a:r>
                      <a:endParaRPr kumimoji="0" lang="fr-FR" sz="14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3" name="Tableau 32"/>
          <p:cNvGraphicFramePr>
            <a:graphicFrameLocks noGrp="1"/>
          </p:cNvGraphicFramePr>
          <p:nvPr/>
        </p:nvGraphicFramePr>
        <p:xfrm>
          <a:off x="1809720" y="3429000"/>
          <a:ext cx="3858260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0645"/>
                <a:gridCol w="1254125"/>
                <a:gridCol w="1253490"/>
              </a:tblGrid>
              <a:tr h="647700">
                <a:tc>
                  <a:txBody>
                    <a:bodyPr/>
                    <a:lstStyle/>
                    <a:p>
                      <a:pPr algn="ctr"/>
                      <a:r>
                        <a:rPr kumimoji="0" lang="fr-FR" sz="14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6-8-10-12 ans</a:t>
                      </a:r>
                    </a:p>
                    <a:p>
                      <a:pPr algn="ctr"/>
                      <a:r>
                        <a:rPr lang="fr-FR" sz="1600" dirty="0">
                          <a:solidFill>
                            <a:schemeClr val="bg1"/>
                          </a:solidFill>
                        </a:rPr>
                        <a:t>4</a:t>
                      </a:r>
                      <a:r>
                        <a:rPr lang="fr-FR" sz="1400" dirty="0">
                          <a:solidFill>
                            <a:schemeClr val="bg1"/>
                          </a:solidFill>
                        </a:rPr>
                        <a:t> Entités </a:t>
                      </a:r>
                    </a:p>
                    <a:p>
                      <a:pPr algn="ctr"/>
                      <a:r>
                        <a:rPr lang="fr-FR" sz="1200" dirty="0">
                          <a:solidFill>
                            <a:schemeClr val="bg1"/>
                          </a:solidFill>
                        </a:rPr>
                        <a:t>en 2 ententes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/>
                          </a:solidFill>
                        </a:rPr>
                        <a:t>Entente </a:t>
                      </a:r>
                    </a:p>
                    <a:p>
                      <a:pPr algn="ctr"/>
                      <a:r>
                        <a:rPr lang="fr-FR" sz="1200" dirty="0">
                          <a:solidFill>
                            <a:schemeClr val="bg1"/>
                          </a:solidFill>
                        </a:rPr>
                        <a:t>Bugey</a:t>
                      </a:r>
                    </a:p>
                    <a:p>
                      <a:pPr algn="ctr"/>
                      <a:endParaRPr lang="fr-FR" sz="12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fr-FR" sz="1200" dirty="0" err="1">
                          <a:solidFill>
                            <a:schemeClr val="bg1"/>
                          </a:solidFill>
                          <a:sym typeface="+mn-ea"/>
                        </a:rPr>
                        <a:t>Ambérieu</a:t>
                      </a:r>
                      <a:r>
                        <a:rPr lang="fr-FR" sz="1200" dirty="0">
                          <a:solidFill>
                            <a:schemeClr val="bg1"/>
                          </a:solidFill>
                          <a:sym typeface="+mn-ea"/>
                        </a:rPr>
                        <a:t> 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1200" dirty="0">
                          <a:solidFill>
                            <a:schemeClr val="bg1"/>
                          </a:solidFill>
                          <a:sym typeface="+mn-ea"/>
                        </a:rPr>
                        <a:t>St Rambert</a:t>
                      </a:r>
                      <a:endParaRPr lang="fr-FR" sz="12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endParaRPr lang="fr-FR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1200" dirty="0">
                          <a:solidFill>
                            <a:schemeClr val="bg1"/>
                          </a:solidFill>
                        </a:rPr>
                        <a:t>Entente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1200" dirty="0">
                          <a:solidFill>
                            <a:schemeClr val="bg1"/>
                          </a:solidFill>
                        </a:rPr>
                        <a:t>Bourg USB </a:t>
                      </a:r>
                      <a:r>
                        <a:rPr lang="fr-FR" sz="1200" dirty="0" err="1">
                          <a:solidFill>
                            <a:schemeClr val="bg1"/>
                          </a:solidFill>
                        </a:rPr>
                        <a:t>Simandre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2" name="Groupe 25"/>
          <p:cNvGrpSpPr/>
          <p:nvPr/>
        </p:nvGrpSpPr>
        <p:grpSpPr>
          <a:xfrm>
            <a:off x="1667742" y="5212666"/>
            <a:ext cx="7711399" cy="747150"/>
            <a:chOff x="611560" y="5786454"/>
            <a:chExt cx="7303265" cy="747150"/>
          </a:xfrm>
          <a:solidFill>
            <a:schemeClr val="accent3">
              <a:lumMod val="20000"/>
              <a:lumOff val="80000"/>
            </a:schemeClr>
          </a:solidFill>
        </p:grpSpPr>
        <p:grpSp>
          <p:nvGrpSpPr>
            <p:cNvPr id="3" name="Groupe 14"/>
            <p:cNvGrpSpPr/>
            <p:nvPr/>
          </p:nvGrpSpPr>
          <p:grpSpPr>
            <a:xfrm>
              <a:off x="3707904" y="5786454"/>
              <a:ext cx="4206921" cy="747150"/>
              <a:chOff x="4499992" y="5570430"/>
              <a:chExt cx="4206921" cy="747150"/>
            </a:xfrm>
            <a:grpFill/>
          </p:grpSpPr>
          <p:sp>
            <p:nvSpPr>
              <p:cNvPr id="19" name="ZoneTexte 18"/>
              <p:cNvSpPr txBox="1"/>
              <p:nvPr/>
            </p:nvSpPr>
            <p:spPr>
              <a:xfrm>
                <a:off x="4499992" y="5589240"/>
                <a:ext cx="3363856" cy="36830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fr-FR" b="1" dirty="0">
                    <a:solidFill>
                      <a:srgbClr val="FF0000"/>
                    </a:solidFill>
                  </a:rPr>
                  <a:t>Nb Entités terrains -6 -8 -10 ans</a:t>
                </a:r>
              </a:p>
            </p:txBody>
          </p:sp>
          <p:sp>
            <p:nvSpPr>
              <p:cNvPr id="21" name="ZoneTexte 20"/>
              <p:cNvSpPr txBox="1"/>
              <p:nvPr/>
            </p:nvSpPr>
            <p:spPr>
              <a:xfrm>
                <a:off x="8130849" y="5570430"/>
                <a:ext cx="576064" cy="36830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fr-FR" b="1" dirty="0">
                    <a:solidFill>
                      <a:srgbClr val="FF0000"/>
                    </a:solidFill>
                  </a:rPr>
                  <a:t>17</a:t>
                </a:r>
              </a:p>
            </p:txBody>
          </p:sp>
          <p:sp>
            <p:nvSpPr>
              <p:cNvPr id="22" name="ZoneTexte 21"/>
              <p:cNvSpPr txBox="1"/>
              <p:nvPr/>
            </p:nvSpPr>
            <p:spPr>
              <a:xfrm>
                <a:off x="4572000" y="5949280"/>
                <a:ext cx="2880320" cy="36830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fr-FR" b="1" dirty="0">
                    <a:solidFill>
                      <a:srgbClr val="FF0000"/>
                    </a:solidFill>
                  </a:rPr>
                  <a:t>Nb Entités terrains -12 ans</a:t>
                </a:r>
              </a:p>
            </p:txBody>
          </p:sp>
          <p:sp>
            <p:nvSpPr>
              <p:cNvPr id="23" name="ZoneTexte 22"/>
              <p:cNvSpPr txBox="1"/>
              <p:nvPr/>
            </p:nvSpPr>
            <p:spPr>
              <a:xfrm>
                <a:off x="8028384" y="5949280"/>
                <a:ext cx="576064" cy="36830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fr-FR" b="1" dirty="0">
                    <a:solidFill>
                      <a:srgbClr val="FF0000"/>
                    </a:solidFill>
                  </a:rPr>
                  <a:t>16</a:t>
                </a:r>
              </a:p>
            </p:txBody>
          </p:sp>
          <p:sp>
            <p:nvSpPr>
              <p:cNvPr id="24" name="Flèche droite 23"/>
              <p:cNvSpPr/>
              <p:nvPr/>
            </p:nvSpPr>
            <p:spPr>
              <a:xfrm>
                <a:off x="7596336" y="6021288"/>
                <a:ext cx="288032" cy="216024"/>
              </a:xfrm>
              <a:prstGeom prst="rightArrow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8" name="Flèche droite 27"/>
              <p:cNvSpPr/>
              <p:nvPr/>
            </p:nvSpPr>
            <p:spPr>
              <a:xfrm>
                <a:off x="7860220" y="5641868"/>
                <a:ext cx="288032" cy="216024"/>
              </a:xfrm>
              <a:prstGeom prst="rightArrow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0" name="ZoneTexte 19"/>
            <p:cNvSpPr txBox="1"/>
            <p:nvPr/>
          </p:nvSpPr>
          <p:spPr>
            <a:xfrm>
              <a:off x="611560" y="5805264"/>
              <a:ext cx="2160240" cy="64516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FF0000"/>
                  </a:solidFill>
                </a:rPr>
                <a:t>Organisation des plateaux </a:t>
              </a:r>
              <a:r>
                <a:rPr lang="fr-FR" b="1" dirty="0" err="1">
                  <a:solidFill>
                    <a:srgbClr val="FF0000"/>
                  </a:solidFill>
                </a:rPr>
                <a:t>EdR</a:t>
              </a:r>
            </a:p>
          </p:txBody>
        </p:sp>
        <p:sp>
          <p:nvSpPr>
            <p:cNvPr id="25" name="Flèche droite 24"/>
            <p:cNvSpPr/>
            <p:nvPr/>
          </p:nvSpPr>
          <p:spPr>
            <a:xfrm>
              <a:off x="2915816" y="5877272"/>
              <a:ext cx="648072" cy="432048"/>
            </a:xfrm>
            <a:prstGeom prst="rightArrow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1" name="ZoneTexte 30"/>
          <p:cNvSpPr txBox="1"/>
          <p:nvPr/>
        </p:nvSpPr>
        <p:spPr>
          <a:xfrm>
            <a:off x="4024298" y="785794"/>
            <a:ext cx="2357454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Départ de St Amour </a:t>
            </a:r>
          </a:p>
        </p:txBody>
      </p:sp>
      <p:grpSp>
        <p:nvGrpSpPr>
          <p:cNvPr id="26" name="Groupe 25"/>
          <p:cNvGrpSpPr/>
          <p:nvPr/>
        </p:nvGrpSpPr>
        <p:grpSpPr>
          <a:xfrm>
            <a:off x="1881157" y="2643182"/>
            <a:ext cx="6462750" cy="583565"/>
            <a:chOff x="1881157" y="2643182"/>
            <a:chExt cx="6462750" cy="583565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29" name="ZoneTexte 28"/>
            <p:cNvSpPr txBox="1"/>
            <p:nvPr/>
          </p:nvSpPr>
          <p:spPr>
            <a:xfrm>
              <a:off x="1881157" y="2790821"/>
              <a:ext cx="2073898" cy="33718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fr-FR" sz="1600" b="1" dirty="0">
                  <a:solidFill>
                    <a:srgbClr val="FF0000"/>
                  </a:solidFill>
                </a:rPr>
                <a:t>Ententes ‘’Officielles’’</a:t>
              </a:r>
            </a:p>
          </p:txBody>
        </p:sp>
        <p:sp>
          <p:nvSpPr>
            <p:cNvPr id="32" name="Flèche droite 31"/>
            <p:cNvSpPr/>
            <p:nvPr/>
          </p:nvSpPr>
          <p:spPr>
            <a:xfrm>
              <a:off x="4194544" y="2846479"/>
              <a:ext cx="357190" cy="285752"/>
            </a:xfrm>
            <a:prstGeom prst="rightArrow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ZoneTexte 33"/>
            <p:cNvSpPr txBox="1"/>
            <p:nvPr/>
          </p:nvSpPr>
          <p:spPr>
            <a:xfrm>
              <a:off x="4738678" y="2643182"/>
              <a:ext cx="2071702" cy="5835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fr-FR" sz="1600" b="1" dirty="0">
                  <a:solidFill>
                    <a:srgbClr val="FF0000"/>
                  </a:solidFill>
                </a:rPr>
                <a:t>Formulaires de rassemblements</a:t>
              </a: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096132" y="2714620"/>
              <a:ext cx="1247775" cy="368300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fr-FR" b="1" dirty="0">
                  <a:solidFill>
                    <a:srgbClr val="FF0000"/>
                  </a:solidFill>
                </a:rPr>
                <a:t>CD01-Ligue</a:t>
              </a:r>
            </a:p>
          </p:txBody>
        </p:sp>
        <p:sp>
          <p:nvSpPr>
            <p:cNvPr id="36" name="Flèche droite 35"/>
            <p:cNvSpPr/>
            <p:nvPr/>
          </p:nvSpPr>
          <p:spPr>
            <a:xfrm>
              <a:off x="6596066" y="2786058"/>
              <a:ext cx="357190" cy="285752"/>
            </a:xfrm>
            <a:prstGeom prst="rightArrow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5" name="Image 4" descr="Logo Comité de l'Ain Rugby Final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819765" y="193040"/>
            <a:ext cx="1115695" cy="101092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5"/>
          <p:cNvGrpSpPr/>
          <p:nvPr/>
        </p:nvGrpSpPr>
        <p:grpSpPr>
          <a:xfrm>
            <a:off x="1204279" y="1144505"/>
            <a:ext cx="3816424" cy="2866363"/>
            <a:chOff x="35496" y="2780928"/>
            <a:chExt cx="3816424" cy="2866363"/>
          </a:xfrm>
        </p:grpSpPr>
        <p:sp>
          <p:nvSpPr>
            <p:cNvPr id="19" name="ZoneTexte 18"/>
            <p:cNvSpPr txBox="1"/>
            <p:nvPr/>
          </p:nvSpPr>
          <p:spPr>
            <a:xfrm>
              <a:off x="35496" y="2780928"/>
              <a:ext cx="3816424" cy="2306955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b="1" dirty="0">
                  <a:solidFill>
                    <a:srgbClr val="FFFF00"/>
                  </a:solidFill>
                </a:rPr>
                <a:t>Bassin 14 Bresse Dombes</a:t>
              </a:r>
            </a:p>
            <a:p>
              <a:pPr algn="ctr"/>
              <a:r>
                <a:rPr lang="fr-FR" sz="1200" b="1" dirty="0">
                  <a:solidFill>
                    <a:srgbClr val="FFFF00"/>
                  </a:solidFill>
                </a:rPr>
                <a:t>AMBERIEU BUGEY XV</a:t>
              </a:r>
            </a:p>
            <a:p>
              <a:pPr algn="ctr"/>
              <a:r>
                <a:rPr lang="fr-FR" sz="1200" b="1" dirty="0">
                  <a:solidFill>
                    <a:srgbClr val="FFFF00"/>
                  </a:solidFill>
                </a:rPr>
                <a:t>E M D PLAINE DE L AIN</a:t>
              </a:r>
            </a:p>
            <a:p>
              <a:pPr algn="ctr"/>
              <a:r>
                <a:rPr lang="fr-FR" sz="1200" b="1" dirty="0">
                  <a:solidFill>
                    <a:srgbClr val="FFFF00"/>
                  </a:solidFill>
                </a:rPr>
                <a:t>ENTENTE ST AMOUR COLIGNY</a:t>
              </a:r>
            </a:p>
            <a:p>
              <a:pPr algn="ctr"/>
              <a:r>
                <a:rPr lang="fr-FR" sz="1200" b="1" dirty="0">
                  <a:solidFill>
                    <a:srgbClr val="FFFF00"/>
                  </a:solidFill>
                </a:rPr>
                <a:t>ETOILE DU BUGEY RUGBY</a:t>
              </a:r>
            </a:p>
            <a:p>
              <a:pPr algn="ctr"/>
              <a:r>
                <a:rPr lang="fr-FR" sz="1200" b="1" dirty="0">
                  <a:solidFill>
                    <a:srgbClr val="FFFF00"/>
                  </a:solidFill>
                </a:rPr>
                <a:t>R C CANTON MONTREVEL EN BRESSE</a:t>
              </a:r>
            </a:p>
            <a:p>
              <a:pPr algn="ctr"/>
              <a:r>
                <a:rPr lang="fr-FR" sz="1200" b="1" dirty="0">
                  <a:solidFill>
                    <a:srgbClr val="FFFF00"/>
                  </a:solidFill>
                </a:rPr>
                <a:t>R C HAUTE BRESSE</a:t>
              </a:r>
            </a:p>
            <a:p>
              <a:pPr algn="ctr"/>
              <a:r>
                <a:rPr lang="fr-FR" sz="1200" b="1" dirty="0">
                  <a:solidFill>
                    <a:srgbClr val="FFFF00"/>
                  </a:solidFill>
                </a:rPr>
                <a:t>R C VEYLE SAONE</a:t>
              </a:r>
            </a:p>
            <a:p>
              <a:pPr algn="ctr"/>
              <a:r>
                <a:rPr lang="fr-FR" sz="1200" b="1" dirty="0">
                  <a:solidFill>
                    <a:srgbClr val="FFFF00"/>
                  </a:solidFill>
                </a:rPr>
                <a:t>R C VIRIAT</a:t>
              </a:r>
            </a:p>
            <a:p>
              <a:pPr algn="ctr"/>
              <a:r>
                <a:rPr lang="fr-FR" sz="1200" b="1" dirty="0">
                  <a:solidFill>
                    <a:srgbClr val="FFFF00"/>
                  </a:solidFill>
                </a:rPr>
                <a:t>STADE ATH BOURG EN BRESSE</a:t>
              </a:r>
            </a:p>
            <a:p>
              <a:pPr algn="ctr"/>
              <a:r>
                <a:rPr lang="fr-FR" sz="1200" b="1" dirty="0">
                  <a:solidFill>
                    <a:srgbClr val="FFFF00"/>
                  </a:solidFill>
                </a:rPr>
                <a:t>U S BRESSANE</a:t>
              </a:r>
            </a:p>
          </p:txBody>
        </p:sp>
        <p:sp>
          <p:nvSpPr>
            <p:cNvPr id="21" name="ZoneTexte 20"/>
            <p:cNvSpPr txBox="1"/>
            <p:nvPr/>
          </p:nvSpPr>
          <p:spPr>
            <a:xfrm>
              <a:off x="520889" y="5124071"/>
              <a:ext cx="26994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accent1">
                      <a:lumMod val="50000"/>
                    </a:schemeClr>
                  </a:solidFill>
                  <a:latin typeface="Arial Black" pitchFamily="34" charset="0"/>
                </a:rPr>
                <a:t>CTC</a:t>
              </a:r>
            </a:p>
            <a:p>
              <a:pPr algn="ctr"/>
              <a:r>
                <a:rPr lang="fr-FR" sz="1400" b="1" dirty="0">
                  <a:solidFill>
                    <a:schemeClr val="accent1">
                      <a:lumMod val="50000"/>
                    </a:schemeClr>
                  </a:solidFill>
                  <a:latin typeface="Arial Black" pitchFamily="34" charset="0"/>
                </a:rPr>
                <a:t>Mathieu GHILARDI</a:t>
              </a:r>
            </a:p>
          </p:txBody>
        </p:sp>
      </p:grpSp>
      <p:grpSp>
        <p:nvGrpSpPr>
          <p:cNvPr id="3" name="Groupe 26"/>
          <p:cNvGrpSpPr/>
          <p:nvPr/>
        </p:nvGrpSpPr>
        <p:grpSpPr>
          <a:xfrm>
            <a:off x="5910392" y="1271383"/>
            <a:ext cx="4392488" cy="2720771"/>
            <a:chOff x="4067944" y="2564904"/>
            <a:chExt cx="4392488" cy="2720771"/>
          </a:xfrm>
        </p:grpSpPr>
        <p:sp>
          <p:nvSpPr>
            <p:cNvPr id="20" name="ZoneTexte 19"/>
            <p:cNvSpPr txBox="1"/>
            <p:nvPr/>
          </p:nvSpPr>
          <p:spPr>
            <a:xfrm>
              <a:off x="4067944" y="2564904"/>
              <a:ext cx="4392488" cy="2183765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b="1" dirty="0">
                  <a:solidFill>
                    <a:srgbClr val="FFFF00"/>
                  </a:solidFill>
                </a:rPr>
                <a:t>Bassin 15 Bugey Ht </a:t>
              </a:r>
              <a:r>
                <a:rPr lang="fr-FR" sz="2400" b="1" dirty="0" err="1">
                  <a:solidFill>
                    <a:srgbClr val="FFFF00"/>
                  </a:solidFill>
                </a:rPr>
                <a:t>Bugessien</a:t>
              </a:r>
              <a:endParaRPr lang="fr-FR" sz="2400" b="1" dirty="0">
                <a:solidFill>
                  <a:srgbClr val="FFFF00"/>
                </a:solidFill>
              </a:endParaRPr>
            </a:p>
            <a:p>
              <a:pPr algn="ctr"/>
              <a:r>
                <a:rPr lang="fr-FR" sz="1400" b="1" dirty="0">
                  <a:solidFill>
                    <a:srgbClr val="FFFF00"/>
                  </a:solidFill>
                </a:rPr>
                <a:t>R C LAVANCIA DORTAN</a:t>
              </a:r>
            </a:p>
            <a:p>
              <a:pPr algn="ctr"/>
              <a:r>
                <a:rPr lang="fr-FR" sz="1400" b="1" dirty="0">
                  <a:solidFill>
                    <a:srgbClr val="FFFF00"/>
                  </a:solidFill>
                </a:rPr>
                <a:t>RUGBY CLUB DU CANTON DE COLLONGES</a:t>
              </a:r>
            </a:p>
            <a:p>
              <a:pPr algn="ctr"/>
              <a:r>
                <a:rPr lang="fr-FR" sz="1400" b="1" dirty="0">
                  <a:solidFill>
                    <a:srgbClr val="FFFF00"/>
                  </a:solidFill>
                </a:rPr>
                <a:t>SERVETTE RUGBY CLUB</a:t>
              </a:r>
            </a:p>
            <a:p>
              <a:pPr algn="ctr"/>
              <a:r>
                <a:rPr lang="fr-FR" sz="1400" b="1" dirty="0">
                  <a:solidFill>
                    <a:srgbClr val="FFFF00"/>
                  </a:solidFill>
                </a:rPr>
                <a:t>U S BELLEGARDE COUPY</a:t>
              </a:r>
            </a:p>
            <a:p>
              <a:pPr algn="ctr"/>
              <a:r>
                <a:rPr lang="fr-FR" sz="1400" b="1" dirty="0">
                  <a:solidFill>
                    <a:srgbClr val="FFFF00"/>
                  </a:solidFill>
                </a:rPr>
                <a:t>U S OYONNAX</a:t>
              </a:r>
            </a:p>
            <a:p>
              <a:pPr algn="ctr"/>
              <a:r>
                <a:rPr lang="fr-FR" sz="1400" b="1" dirty="0">
                  <a:solidFill>
                    <a:srgbClr val="FFFF00"/>
                  </a:solidFill>
                </a:rPr>
                <a:t>U S PAYS DE GEX RUGBY</a:t>
              </a:r>
            </a:p>
            <a:p>
              <a:pPr algn="ctr"/>
              <a:r>
                <a:rPr lang="fr-FR" sz="1400" b="1" dirty="0">
                  <a:solidFill>
                    <a:srgbClr val="FFFF00"/>
                  </a:solidFill>
                </a:rPr>
                <a:t>UNION SPORTIVE NANTUA HAUT BUGEY</a:t>
              </a:r>
              <a:endParaRPr lang="fr-FR" sz="1400" b="1" dirty="0"/>
            </a:p>
            <a:p>
              <a:pPr algn="ctr"/>
              <a:endParaRPr lang="fr-FR" sz="1400" b="1" dirty="0"/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4839202" y="4762455"/>
              <a:ext cx="320103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accent1">
                      <a:lumMod val="50000"/>
                    </a:schemeClr>
                  </a:solidFill>
                  <a:latin typeface="Arial Black" pitchFamily="34" charset="0"/>
                </a:rPr>
                <a:t>CTC</a:t>
              </a:r>
            </a:p>
            <a:p>
              <a:pPr algn="ctr"/>
              <a:r>
                <a:rPr lang="fr-FR" sz="1400" b="1" dirty="0">
                  <a:solidFill>
                    <a:schemeClr val="accent1">
                      <a:lumMod val="50000"/>
                    </a:schemeClr>
                  </a:solidFill>
                  <a:latin typeface="Arial Black" pitchFamily="34" charset="0"/>
                </a:rPr>
                <a:t>Maxime BERRY</a:t>
              </a:r>
            </a:p>
          </p:txBody>
        </p:sp>
      </p:grpSp>
      <p:sp>
        <p:nvSpPr>
          <p:cNvPr id="26" name="ZoneTexte 25"/>
          <p:cNvSpPr txBox="1"/>
          <p:nvPr/>
        </p:nvSpPr>
        <p:spPr>
          <a:xfrm>
            <a:off x="6921524" y="4319915"/>
            <a:ext cx="3378614" cy="112509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Arial Black" pitchFamily="34" charset="0"/>
              </a:rPr>
              <a:t>CTD 01 :</a:t>
            </a:r>
          </a:p>
          <a:p>
            <a:pPr algn="ctr"/>
            <a:r>
              <a:rPr lang="fr-FR" sz="2400" b="1" dirty="0">
                <a:solidFill>
                  <a:srgbClr val="FF0000"/>
                </a:solidFill>
                <a:latin typeface="Arial Black" pitchFamily="34" charset="0"/>
              </a:rPr>
              <a:t> Clément VITAL</a:t>
            </a:r>
          </a:p>
        </p:txBody>
      </p:sp>
      <p:pic>
        <p:nvPicPr>
          <p:cNvPr id="5" name="Image 4" descr="Logo Comité de l'Ain Rugby Final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819765" y="193040"/>
            <a:ext cx="1115695" cy="1010920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1175040" y="374779"/>
            <a:ext cx="8181532" cy="5029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fr-FR" sz="3200" b="1" dirty="0">
                <a:solidFill>
                  <a:srgbClr val="FF0000"/>
                </a:solidFill>
              </a:rPr>
              <a:t>L'encadrement technique </a:t>
            </a:r>
            <a:r>
              <a:rPr lang="fr-FR" sz="3200" b="1" dirty="0">
                <a:solidFill>
                  <a:srgbClr val="FF0000"/>
                </a:solidFill>
              </a:rPr>
              <a:t>des </a:t>
            </a:r>
            <a:r>
              <a:rPr lang="fr-FR" sz="3200" b="1" dirty="0" err="1">
                <a:solidFill>
                  <a:srgbClr val="FF0000"/>
                </a:solidFill>
              </a:rPr>
              <a:t>EdR</a:t>
            </a:r>
            <a:r>
              <a:rPr lang="fr-FR" sz="3200" b="1" dirty="0">
                <a:solidFill>
                  <a:srgbClr val="FF0000"/>
                </a:solidFill>
              </a:rPr>
              <a:t> </a:t>
            </a:r>
            <a:r>
              <a:rPr lang="fr-FR" sz="3200" b="1" dirty="0">
                <a:solidFill>
                  <a:srgbClr val="FF0000"/>
                </a:solidFill>
              </a:rPr>
              <a:t>CD01</a:t>
            </a:r>
          </a:p>
        </p:txBody>
      </p:sp>
      <p:grpSp>
        <p:nvGrpSpPr>
          <p:cNvPr id="17" name="Groupe 16"/>
          <p:cNvGrpSpPr/>
          <p:nvPr/>
        </p:nvGrpSpPr>
        <p:grpSpPr>
          <a:xfrm>
            <a:off x="1483985" y="4328616"/>
            <a:ext cx="2225407" cy="1564763"/>
            <a:chOff x="1872867" y="4307595"/>
            <a:chExt cx="2225407" cy="1564763"/>
          </a:xfrm>
        </p:grpSpPr>
        <p:sp>
          <p:nvSpPr>
            <p:cNvPr id="15" name="ZoneTexte 14"/>
            <p:cNvSpPr txBox="1"/>
            <p:nvPr/>
          </p:nvSpPr>
          <p:spPr>
            <a:xfrm>
              <a:off x="1872867" y="4307595"/>
              <a:ext cx="2225407" cy="1015663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FFFF00"/>
                  </a:solidFill>
                </a:rPr>
                <a:t>Bassin </a:t>
              </a:r>
              <a:r>
                <a:rPr lang="fr-FR" b="1" dirty="0">
                  <a:solidFill>
                    <a:srgbClr val="FFFF00"/>
                  </a:solidFill>
                </a:rPr>
                <a:t>8</a:t>
              </a:r>
              <a:endParaRPr lang="fr-FR" b="1" dirty="0">
                <a:solidFill>
                  <a:srgbClr val="FFFF00"/>
                </a:solidFill>
              </a:endParaRPr>
            </a:p>
            <a:p>
              <a:pPr algn="ctr"/>
              <a:r>
                <a:rPr lang="fr-FR" sz="1200" b="1" dirty="0">
                  <a:solidFill>
                    <a:srgbClr val="FFFF00"/>
                  </a:solidFill>
                </a:rPr>
                <a:t>XV de la Dombes</a:t>
              </a:r>
            </a:p>
            <a:p>
              <a:pPr algn="ctr"/>
              <a:r>
                <a:rPr lang="fr-FR" sz="1200" b="1" dirty="0">
                  <a:solidFill>
                    <a:srgbClr val="FFFF00"/>
                  </a:solidFill>
                </a:rPr>
                <a:t>Ovale Saône</a:t>
              </a:r>
            </a:p>
            <a:p>
              <a:pPr algn="ctr"/>
              <a:r>
                <a:rPr lang="fr-FR" dirty="0">
                  <a:solidFill>
                    <a:srgbClr val="FFFF00"/>
                  </a:solidFill>
                </a:rPr>
                <a:t> </a:t>
              </a:r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1927177" y="5349138"/>
              <a:ext cx="203522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accent1">
                      <a:lumMod val="50000"/>
                    </a:schemeClr>
                  </a:solidFill>
                  <a:latin typeface="Arial Black" pitchFamily="34" charset="0"/>
                </a:rPr>
                <a:t>CTC</a:t>
              </a:r>
            </a:p>
            <a:p>
              <a:pPr algn="ctr"/>
              <a:r>
                <a:rPr lang="fr-FR" sz="1400" dirty="0">
                  <a:solidFill>
                    <a:schemeClr val="accent1">
                      <a:lumMod val="50000"/>
                    </a:schemeClr>
                  </a:solidFill>
                  <a:latin typeface="Arial Black" pitchFamily="34" charset="0"/>
                </a:rPr>
                <a:t>Cédric CHAUBEAU</a:t>
              </a:r>
            </a:p>
          </p:txBody>
        </p:sp>
      </p:grpSp>
      <p:grpSp>
        <p:nvGrpSpPr>
          <p:cNvPr id="18" name="Groupe 17"/>
          <p:cNvGrpSpPr/>
          <p:nvPr/>
        </p:nvGrpSpPr>
        <p:grpSpPr>
          <a:xfrm>
            <a:off x="4031692" y="4342016"/>
            <a:ext cx="2225407" cy="1237103"/>
            <a:chOff x="4494147" y="4299975"/>
            <a:chExt cx="2225407" cy="1237103"/>
          </a:xfrm>
        </p:grpSpPr>
        <p:sp>
          <p:nvSpPr>
            <p:cNvPr id="13" name="ZoneTexte 12"/>
            <p:cNvSpPr txBox="1"/>
            <p:nvPr/>
          </p:nvSpPr>
          <p:spPr>
            <a:xfrm>
              <a:off x="4494147" y="4299975"/>
              <a:ext cx="2225407" cy="646331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FFFF00"/>
                  </a:solidFill>
                </a:rPr>
                <a:t>Bassin 23</a:t>
              </a:r>
              <a:endParaRPr lang="fr-FR" b="1" dirty="0">
                <a:solidFill>
                  <a:srgbClr val="FFFF00"/>
                </a:solidFill>
              </a:endParaRPr>
            </a:p>
            <a:p>
              <a:pPr algn="ctr"/>
              <a:r>
                <a:rPr lang="fr-FR" sz="1200" b="1" dirty="0">
                  <a:solidFill>
                    <a:srgbClr val="FFFF00"/>
                  </a:solidFill>
                </a:rPr>
                <a:t>Belley</a:t>
              </a:r>
              <a:r>
                <a:rPr lang="fr-FR" dirty="0">
                  <a:solidFill>
                    <a:srgbClr val="FFFF00"/>
                  </a:solidFill>
                </a:rPr>
                <a:t> </a:t>
              </a:r>
              <a:endParaRPr lang="fr-FR" dirty="0">
                <a:solidFill>
                  <a:srgbClr val="FFFF00"/>
                </a:solidFill>
              </a:endParaRPr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4563697" y="5013858"/>
              <a:ext cx="211904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accent1">
                      <a:lumMod val="50000"/>
                    </a:schemeClr>
                  </a:solidFill>
                  <a:latin typeface="Arial Black" pitchFamily="34" charset="0"/>
                </a:rPr>
                <a:t>CTC</a:t>
              </a:r>
            </a:p>
            <a:p>
              <a:pPr algn="ctr"/>
              <a:r>
                <a:rPr lang="fr-FR" sz="1400" b="1" dirty="0">
                  <a:solidFill>
                    <a:schemeClr val="accent1">
                      <a:lumMod val="50000"/>
                    </a:schemeClr>
                  </a:solidFill>
                  <a:latin typeface="Arial Black" pitchFamily="34" charset="0"/>
                </a:rPr>
                <a:t>Ousmane TOURE</a:t>
              </a:r>
              <a:endParaRPr lang="fr-FR" sz="1400" b="1" dirty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  <p:bldLst>
      <p:bldP spid="26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/>
          <p:cNvSpPr txBox="1"/>
          <p:nvPr/>
        </p:nvSpPr>
        <p:spPr>
          <a:xfrm>
            <a:off x="1722944" y="158750"/>
            <a:ext cx="68219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PHASE 1 CD01  : Les formes de jeu </a:t>
            </a:r>
          </a:p>
        </p:txBody>
      </p:sp>
      <p:sp>
        <p:nvSpPr>
          <p:cNvPr id="31" name="ZoneTexte 30"/>
          <p:cNvSpPr txBox="1"/>
          <p:nvPr/>
        </p:nvSpPr>
        <p:spPr>
          <a:xfrm>
            <a:off x="2927648" y="2492896"/>
            <a:ext cx="7488832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 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2063552" y="1484784"/>
            <a:ext cx="32403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  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1738281" y="893428"/>
            <a:ext cx="8683675" cy="1631216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FFFF00"/>
                </a:solidFill>
              </a:rPr>
              <a:t>  Poules réduites :</a:t>
            </a:r>
            <a:r>
              <a:rPr lang="fr-FR" sz="1400" b="1" dirty="0">
                <a:solidFill>
                  <a:schemeClr val="bg1"/>
                </a:solidFill>
              </a:rPr>
              <a:t> 3 ou 4 </a:t>
            </a:r>
            <a:r>
              <a:rPr lang="fr-FR" sz="1400" b="1" dirty="0" err="1">
                <a:solidFill>
                  <a:schemeClr val="bg1"/>
                </a:solidFill>
              </a:rPr>
              <a:t>EdR</a:t>
            </a:r>
            <a:r>
              <a:rPr lang="fr-FR" sz="1400" b="1" dirty="0">
                <a:solidFill>
                  <a:schemeClr val="bg1"/>
                </a:solidFill>
              </a:rPr>
              <a:t> par plateaux </a:t>
            </a:r>
            <a:r>
              <a:rPr lang="fr-FR" sz="1400" dirty="0">
                <a:solidFill>
                  <a:schemeClr val="bg1"/>
                </a:solidFill>
              </a:rPr>
              <a:t>(Dans la mesure du possible,  selon dispo terrains)</a:t>
            </a:r>
          </a:p>
          <a:p>
            <a:r>
              <a:rPr lang="fr-FR" sz="1400" b="1" dirty="0">
                <a:solidFill>
                  <a:schemeClr val="bg1"/>
                </a:solidFill>
              </a:rPr>
              <a:t>    -6 ans  et -8 associés</a:t>
            </a:r>
          </a:p>
          <a:p>
            <a:r>
              <a:rPr lang="fr-FR" sz="1400" b="1" dirty="0">
                <a:solidFill>
                  <a:srgbClr val="FFFF00"/>
                </a:solidFill>
              </a:rPr>
              <a:t>         5 dates de tournois (3 pour les -6)</a:t>
            </a:r>
            <a:endParaRPr lang="fr-FR" sz="1400" i="1" dirty="0">
              <a:solidFill>
                <a:srgbClr val="FFFF00"/>
              </a:solidFill>
            </a:endParaRPr>
          </a:p>
          <a:p>
            <a:r>
              <a:rPr lang="fr-FR" sz="1400" b="1" dirty="0">
                <a:solidFill>
                  <a:schemeClr val="bg1"/>
                </a:solidFill>
              </a:rPr>
              <a:t>             Poules </a:t>
            </a:r>
            <a:r>
              <a:rPr lang="fr-FR" sz="1400" b="1" dirty="0" err="1">
                <a:solidFill>
                  <a:schemeClr val="bg1"/>
                </a:solidFill>
              </a:rPr>
              <a:t>EdR</a:t>
            </a:r>
            <a:r>
              <a:rPr lang="fr-FR" sz="1400" b="1" dirty="0">
                <a:solidFill>
                  <a:schemeClr val="bg1"/>
                </a:solidFill>
              </a:rPr>
              <a:t> de proximité T1 T2 :</a:t>
            </a:r>
          </a:p>
          <a:p>
            <a:r>
              <a:rPr lang="fr-FR" sz="1400" b="1" dirty="0">
                <a:solidFill>
                  <a:schemeClr val="bg1"/>
                </a:solidFill>
              </a:rPr>
              <a:t>             Poules </a:t>
            </a:r>
            <a:r>
              <a:rPr lang="fr-FR" sz="1400" b="1" dirty="0" err="1">
                <a:solidFill>
                  <a:schemeClr val="bg1"/>
                </a:solidFill>
              </a:rPr>
              <a:t>EdR</a:t>
            </a:r>
            <a:r>
              <a:rPr lang="fr-FR" sz="1400" b="1" dirty="0">
                <a:solidFill>
                  <a:schemeClr val="bg1"/>
                </a:solidFill>
              </a:rPr>
              <a:t> de  secteurs, </a:t>
            </a:r>
            <a:r>
              <a:rPr lang="fr-FR" sz="1400" b="1" i="1" dirty="0">
                <a:solidFill>
                  <a:schemeClr val="bg1"/>
                </a:solidFill>
              </a:rPr>
              <a:t>élargies sur les T3, T4, T5 dans les limites du possible</a:t>
            </a:r>
            <a:r>
              <a:rPr lang="fr-FR" sz="1400" b="1" dirty="0">
                <a:solidFill>
                  <a:schemeClr val="bg1"/>
                </a:solidFill>
              </a:rPr>
              <a:t>.</a:t>
            </a:r>
            <a:endParaRPr lang="fr-FR" sz="1400" dirty="0">
              <a:solidFill>
                <a:schemeClr val="bg1"/>
              </a:solidFill>
            </a:endParaRPr>
          </a:p>
          <a:p>
            <a:r>
              <a:rPr lang="fr-FR" sz="1400" b="1" dirty="0">
                <a:solidFill>
                  <a:schemeClr val="bg1"/>
                </a:solidFill>
              </a:rPr>
              <a:t>             Formes de jeu :  Application 5x5 T2s et/ou JCA</a:t>
            </a:r>
          </a:p>
          <a:p>
            <a:r>
              <a:rPr lang="fr-FR" sz="1600" b="1" dirty="0">
                <a:solidFill>
                  <a:srgbClr val="FFFF00"/>
                </a:solidFill>
              </a:rPr>
              <a:t>                                                                                                               Aucun classement en phase 1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2423592" y="1844824"/>
            <a:ext cx="61206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 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755427" y="2595241"/>
            <a:ext cx="8661624" cy="3692525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indent="0">
              <a:buFont typeface="Wingdings" panose="05000000000000000000" pitchFamily="2" charset="2"/>
              <a:buNone/>
            </a:pPr>
            <a:r>
              <a:rPr lang="fr-FR" sz="2000" b="1" dirty="0">
                <a:solidFill>
                  <a:srgbClr val="FFFF00"/>
                </a:solidFill>
              </a:rPr>
              <a:t>-8-10-12 phase 1 : jeu à effectifs réduit 5x5</a:t>
            </a:r>
          </a:p>
          <a:p>
            <a:endParaRPr lang="fr-FR" sz="1600" b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fr-FR" sz="1600" b="1" dirty="0">
                <a:solidFill>
                  <a:srgbClr val="FFFF00"/>
                </a:solidFill>
              </a:rPr>
              <a:t>   -8 ans  : </a:t>
            </a:r>
            <a:r>
              <a:rPr lang="fr-FR" sz="1400" b="1" dirty="0">
                <a:solidFill>
                  <a:srgbClr val="FFFF00"/>
                </a:solidFill>
              </a:rPr>
              <a:t>Toucher  2s sur  les 5 dates.</a:t>
            </a:r>
            <a:endParaRPr lang="fr-FR" sz="1600" b="1" dirty="0">
              <a:solidFill>
                <a:srgbClr val="FFFF00"/>
              </a:solidFill>
            </a:endParaRPr>
          </a:p>
          <a:p>
            <a:pPr lvl="1"/>
            <a:endParaRPr lang="fr-FR" sz="1400" b="1" i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fr-FR" sz="1600" b="1" i="1" dirty="0">
                <a:solidFill>
                  <a:srgbClr val="FFFF00"/>
                </a:solidFill>
              </a:rPr>
              <a:t>  -10 et -12 ans : </a:t>
            </a:r>
            <a:endParaRPr lang="fr-FR" sz="1600" i="1" dirty="0">
              <a:solidFill>
                <a:srgbClr val="FFFF00"/>
              </a:solidFill>
            </a:endParaRPr>
          </a:p>
          <a:p>
            <a:r>
              <a:rPr lang="fr-FR" sz="1200" b="1" i="1" dirty="0">
                <a:solidFill>
                  <a:schemeClr val="bg1"/>
                </a:solidFill>
              </a:rPr>
              <a:t>     </a:t>
            </a:r>
            <a:r>
              <a:rPr lang="fr-FR" sz="1400" b="1" i="1" dirty="0">
                <a:solidFill>
                  <a:schemeClr val="bg1"/>
                </a:solidFill>
              </a:rPr>
              <a:t> Sur le 1</a:t>
            </a:r>
            <a:r>
              <a:rPr lang="fr-FR" sz="1400" b="1" i="1" baseline="30000" dirty="0">
                <a:solidFill>
                  <a:schemeClr val="bg1"/>
                </a:solidFill>
              </a:rPr>
              <a:t>er</a:t>
            </a:r>
            <a:r>
              <a:rPr lang="fr-FR" sz="1400" b="1" i="1" dirty="0">
                <a:solidFill>
                  <a:schemeClr val="bg1"/>
                </a:solidFill>
              </a:rPr>
              <a:t> premier tournoi T1 : </a:t>
            </a:r>
          </a:p>
          <a:p>
            <a:r>
              <a:rPr lang="fr-FR" sz="1400" b="1" i="1" dirty="0">
                <a:solidFill>
                  <a:schemeClr val="bg1"/>
                </a:solidFill>
              </a:rPr>
              <a:t>             Organisation du plateau en 2 rotations </a:t>
            </a:r>
            <a:r>
              <a:rPr lang="fr-FR" sz="1200" i="1" dirty="0">
                <a:solidFill>
                  <a:schemeClr val="bg1"/>
                </a:solidFill>
              </a:rPr>
              <a:t>(1 rotation = tous les équipes de la poule se rencontrent)</a:t>
            </a:r>
          </a:p>
          <a:p>
            <a:pPr lvl="2"/>
            <a:r>
              <a:rPr lang="fr-FR" sz="1400" b="1" i="1" dirty="0">
                <a:solidFill>
                  <a:schemeClr val="bg1"/>
                </a:solidFill>
              </a:rPr>
              <a:t>    Niveau A </a:t>
            </a:r>
            <a:r>
              <a:rPr lang="fr-FR" sz="1400" i="1" dirty="0">
                <a:solidFill>
                  <a:schemeClr val="bg1"/>
                </a:solidFill>
              </a:rPr>
              <a:t>: T2s sur la 1</a:t>
            </a:r>
            <a:r>
              <a:rPr lang="fr-FR" sz="1400" i="1" baseline="30000" dirty="0">
                <a:solidFill>
                  <a:schemeClr val="bg1"/>
                </a:solidFill>
              </a:rPr>
              <a:t>ère</a:t>
            </a:r>
            <a:r>
              <a:rPr lang="fr-FR" sz="1400" i="1" dirty="0">
                <a:solidFill>
                  <a:schemeClr val="bg1"/>
                </a:solidFill>
              </a:rPr>
              <a:t> rotation ; </a:t>
            </a:r>
            <a:r>
              <a:rPr lang="fr-FR" sz="1400" i="1" dirty="0">
                <a:solidFill>
                  <a:srgbClr val="FFFF00"/>
                </a:solidFill>
              </a:rPr>
              <a:t>JCA sur la 2</a:t>
            </a:r>
            <a:r>
              <a:rPr lang="fr-FR" sz="1400" i="1" baseline="30000" dirty="0">
                <a:solidFill>
                  <a:srgbClr val="FFFF00"/>
                </a:solidFill>
              </a:rPr>
              <a:t>ème</a:t>
            </a:r>
            <a:r>
              <a:rPr lang="fr-FR" sz="1400" i="1" dirty="0">
                <a:solidFill>
                  <a:srgbClr val="FFFF00"/>
                </a:solidFill>
              </a:rPr>
              <a:t> rotation    </a:t>
            </a:r>
          </a:p>
          <a:p>
            <a:pPr lvl="2"/>
            <a:r>
              <a:rPr lang="fr-FR" sz="1400" b="1" i="1" dirty="0">
                <a:solidFill>
                  <a:schemeClr val="bg1"/>
                </a:solidFill>
              </a:rPr>
              <a:t>    Niveau B : </a:t>
            </a:r>
            <a:r>
              <a:rPr lang="fr-FR" sz="1400" i="1" dirty="0">
                <a:solidFill>
                  <a:schemeClr val="bg1"/>
                </a:solidFill>
              </a:rPr>
              <a:t>T2s  sur les 2 rotations. </a:t>
            </a:r>
          </a:p>
          <a:p>
            <a:endParaRPr lang="fr-FR" sz="1200" i="1" dirty="0">
              <a:solidFill>
                <a:schemeClr val="bg1"/>
              </a:solidFill>
            </a:endParaRPr>
          </a:p>
          <a:p>
            <a:r>
              <a:rPr lang="fr-FR" sz="1400" b="1" i="1" dirty="0">
                <a:solidFill>
                  <a:schemeClr val="bg1"/>
                </a:solidFill>
              </a:rPr>
              <a:t>     Sur les tournois suivants T2, T3  T4 voire T5 </a:t>
            </a:r>
            <a:r>
              <a:rPr lang="fr-FR" sz="1400" i="1" dirty="0">
                <a:solidFill>
                  <a:schemeClr val="bg1"/>
                </a:solidFill>
              </a:rPr>
              <a:t>: (Toujours en 2 rotations)</a:t>
            </a:r>
          </a:p>
          <a:p>
            <a:pPr lvl="1"/>
            <a:r>
              <a:rPr lang="fr-FR" sz="1400" i="1" dirty="0">
                <a:solidFill>
                  <a:schemeClr val="bg1"/>
                </a:solidFill>
              </a:rPr>
              <a:t>Niveau A : </a:t>
            </a:r>
            <a:r>
              <a:rPr lang="fr-FR" sz="1400" b="1" i="1" dirty="0">
                <a:solidFill>
                  <a:schemeClr val="bg1"/>
                </a:solidFill>
              </a:rPr>
              <a:t>JCA sur les 2 rotations</a:t>
            </a:r>
            <a:r>
              <a:rPr lang="fr-FR" sz="1400" i="1" dirty="0">
                <a:solidFill>
                  <a:schemeClr val="bg1"/>
                </a:solidFill>
              </a:rPr>
              <a:t>. </a:t>
            </a:r>
          </a:p>
          <a:p>
            <a:pPr lvl="1"/>
            <a:r>
              <a:rPr lang="fr-FR" sz="1400" i="1" dirty="0">
                <a:solidFill>
                  <a:schemeClr val="bg1"/>
                </a:solidFill>
              </a:rPr>
              <a:t>Niveau B : T2s sur la 1</a:t>
            </a:r>
            <a:r>
              <a:rPr lang="fr-FR" sz="1400" i="1" baseline="30000" dirty="0">
                <a:solidFill>
                  <a:schemeClr val="bg1"/>
                </a:solidFill>
              </a:rPr>
              <a:t>ère</a:t>
            </a:r>
            <a:r>
              <a:rPr lang="fr-FR" sz="1400" i="1" dirty="0">
                <a:solidFill>
                  <a:schemeClr val="bg1"/>
                </a:solidFill>
              </a:rPr>
              <a:t> rotation * ; JC* sur la 2</a:t>
            </a:r>
            <a:r>
              <a:rPr lang="fr-FR" sz="1400" i="1" baseline="30000" dirty="0">
                <a:solidFill>
                  <a:schemeClr val="bg1"/>
                </a:solidFill>
              </a:rPr>
              <a:t>ème</a:t>
            </a:r>
            <a:r>
              <a:rPr lang="fr-FR" sz="1400" i="1" dirty="0">
                <a:solidFill>
                  <a:schemeClr val="bg1"/>
                </a:solidFill>
              </a:rPr>
              <a:t> rotation.</a:t>
            </a:r>
          </a:p>
          <a:p>
            <a:pPr lvl="4"/>
            <a:r>
              <a:rPr lang="fr-FR" sz="1100" i="1" dirty="0">
                <a:solidFill>
                  <a:schemeClr val="bg1"/>
                </a:solidFill>
              </a:rPr>
              <a:t> *</a:t>
            </a:r>
            <a:r>
              <a:rPr lang="fr-FR" sz="1100" i="1" dirty="0">
                <a:solidFill>
                  <a:srgbClr val="FFFF00"/>
                </a:solidFill>
              </a:rPr>
              <a:t>JC A voir entre éducateurs en fonction de la préparation du groupe au JC.</a:t>
            </a:r>
            <a:r>
              <a:rPr lang="fr-FR" sz="1400" i="1" dirty="0">
                <a:solidFill>
                  <a:srgbClr val="FFFF00"/>
                </a:solidFill>
              </a:rPr>
              <a:t> </a:t>
            </a:r>
          </a:p>
          <a:p>
            <a:pPr lvl="4"/>
            <a:endParaRPr lang="fr-FR" sz="1400" i="1" dirty="0">
              <a:solidFill>
                <a:schemeClr val="bg1"/>
              </a:solidFill>
            </a:endParaRPr>
          </a:p>
          <a:p>
            <a:pPr lvl="1" indent="0">
              <a:buFontTx/>
              <a:buNone/>
            </a:pPr>
            <a:r>
              <a:rPr lang="fr-FR" sz="1400" b="1" i="1" dirty="0">
                <a:solidFill>
                  <a:schemeClr val="bg1"/>
                </a:solidFill>
              </a:rPr>
              <a:t>En -12, leT5 se jouera en jeu 10x10</a:t>
            </a:r>
          </a:p>
        </p:txBody>
      </p:sp>
      <p:pic>
        <p:nvPicPr>
          <p:cNvPr id="2" name="Image 1" descr="Logo Comité de l'Ain Rugby Final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819765" y="193040"/>
            <a:ext cx="1115695" cy="101092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1738282" y="4572008"/>
            <a:ext cx="8715436" cy="1815882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fr-FR" sz="1600" dirty="0">
                <a:solidFill>
                  <a:schemeClr val="bg1"/>
                </a:solidFill>
              </a:rPr>
              <a:t>  </a:t>
            </a:r>
            <a:r>
              <a:rPr lang="fr-FR" sz="1600" b="1" dirty="0">
                <a:solidFill>
                  <a:srgbClr val="FFFF00"/>
                </a:solidFill>
              </a:rPr>
              <a:t>5 dates de tournois </a:t>
            </a:r>
            <a:endParaRPr lang="fr-FR" sz="1600" b="1" i="1" dirty="0">
              <a:solidFill>
                <a:srgbClr val="FFFF0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fr-FR" sz="1600" dirty="0">
                <a:solidFill>
                  <a:schemeClr val="bg1"/>
                </a:solidFill>
              </a:rPr>
              <a:t> -6 ans  et -8 associés * ; Poules de secteurs.</a:t>
            </a:r>
          </a:p>
          <a:p>
            <a:pPr lvl="1"/>
            <a:endParaRPr lang="fr-FR" sz="1600" dirty="0"/>
          </a:p>
          <a:p>
            <a:pPr lvl="1"/>
            <a:r>
              <a:rPr lang="fr-FR" sz="1600" dirty="0"/>
              <a:t>-</a:t>
            </a:r>
            <a:r>
              <a:rPr lang="fr-FR" sz="1600" dirty="0">
                <a:solidFill>
                  <a:schemeClr val="bg1"/>
                </a:solidFill>
              </a:rPr>
              <a:t>10  et -12 ans  : </a:t>
            </a:r>
            <a:r>
              <a:rPr lang="fr-FR" sz="1600" i="1" dirty="0">
                <a:solidFill>
                  <a:schemeClr val="bg1"/>
                </a:solidFill>
              </a:rPr>
              <a:t>Reprise du format départemental classique </a:t>
            </a:r>
            <a:endParaRPr lang="fr-FR" sz="1600" dirty="0">
              <a:solidFill>
                <a:schemeClr val="bg1"/>
              </a:solidFill>
            </a:endParaRPr>
          </a:p>
          <a:p>
            <a:pPr lvl="2"/>
            <a:r>
              <a:rPr lang="fr-FR" sz="1600" dirty="0">
                <a:solidFill>
                  <a:schemeClr val="bg1"/>
                </a:solidFill>
              </a:rPr>
              <a:t> </a:t>
            </a:r>
            <a:r>
              <a:rPr lang="fr-FR" sz="1600" i="1" dirty="0">
                <a:solidFill>
                  <a:schemeClr val="bg1"/>
                </a:solidFill>
              </a:rPr>
              <a:t>Poules tournantes CD01 </a:t>
            </a:r>
            <a:r>
              <a:rPr lang="fr-FR" sz="1600" b="1" dirty="0">
                <a:solidFill>
                  <a:schemeClr val="bg1"/>
                </a:solidFill>
              </a:rPr>
              <a:t> </a:t>
            </a:r>
            <a:r>
              <a:rPr lang="fr-FR" sz="1100" i="1" dirty="0">
                <a:solidFill>
                  <a:schemeClr val="bg1"/>
                </a:solidFill>
              </a:rPr>
              <a:t>« Tout le monde rencontre tout le monde »</a:t>
            </a:r>
            <a:endParaRPr lang="fr-FR" sz="1600" i="1" dirty="0">
              <a:solidFill>
                <a:schemeClr val="bg1"/>
              </a:solidFill>
            </a:endParaRPr>
          </a:p>
          <a:p>
            <a:pPr lvl="2"/>
            <a:r>
              <a:rPr lang="fr-FR" sz="1600" i="1" dirty="0">
                <a:solidFill>
                  <a:schemeClr val="bg1"/>
                </a:solidFill>
              </a:rPr>
              <a:t>Poules de 4, 5 voire 6 Equipes </a:t>
            </a:r>
            <a:r>
              <a:rPr lang="fr-FR" sz="1100" i="1" dirty="0">
                <a:solidFill>
                  <a:schemeClr val="bg1"/>
                </a:solidFill>
              </a:rPr>
              <a:t>(Selon dispo terrains)</a:t>
            </a:r>
            <a:endParaRPr lang="fr-FR" sz="1600" dirty="0">
              <a:solidFill>
                <a:schemeClr val="bg1"/>
              </a:solidFill>
            </a:endParaRPr>
          </a:p>
          <a:p>
            <a:pPr lvl="1"/>
            <a:r>
              <a:rPr lang="fr-FR" sz="1600" b="1" i="1" dirty="0">
                <a:solidFill>
                  <a:srgbClr val="FFFF00"/>
                </a:solidFill>
              </a:rPr>
              <a:t>Classements indicatifs</a:t>
            </a:r>
            <a:r>
              <a:rPr lang="fr-FR" sz="1600" b="1" i="1" dirty="0">
                <a:solidFill>
                  <a:schemeClr val="bg1"/>
                </a:solidFill>
              </a:rPr>
              <a:t>: </a:t>
            </a:r>
            <a:r>
              <a:rPr lang="fr-FR" sz="1200" i="1" dirty="0">
                <a:solidFill>
                  <a:schemeClr val="bg1"/>
                </a:solidFill>
              </a:rPr>
              <a:t>préparation poules de niveau départemental (Sauf -6)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1847528" y="116632"/>
            <a:ext cx="568863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PHASE 2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1809720" y="4071942"/>
            <a:ext cx="298261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buFont typeface="Wingdings" panose="05000000000000000000" pitchFamily="2" charset="2"/>
              <a:buNone/>
            </a:pPr>
            <a:r>
              <a:rPr lang="fr-FR" sz="2400" b="1" dirty="0">
                <a:solidFill>
                  <a:srgbClr val="FF0000"/>
                </a:solidFill>
              </a:rPr>
              <a:t> -6-8-10 -12  (</a:t>
            </a:r>
            <a:r>
              <a:rPr lang="fr-FR" sz="2400" b="1" dirty="0" err="1">
                <a:solidFill>
                  <a:srgbClr val="FF0000"/>
                </a:solidFill>
              </a:rPr>
              <a:t>Niv</a:t>
            </a:r>
            <a:r>
              <a:rPr lang="fr-FR" sz="2400" b="1" dirty="0">
                <a:solidFill>
                  <a:srgbClr val="FF0000"/>
                </a:solidFill>
              </a:rPr>
              <a:t> A,B)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1738282" y="1627177"/>
            <a:ext cx="3786214" cy="82994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C000"/>
                </a:solidFill>
              </a:rPr>
              <a:t>La problématique phase 2 en 2026 :</a:t>
            </a:r>
          </a:p>
          <a:p>
            <a:pPr>
              <a:buFontTx/>
              <a:buChar char="-"/>
            </a:pPr>
            <a:r>
              <a:rPr lang="fr-FR" sz="1600" b="1" dirty="0">
                <a:solidFill>
                  <a:srgbClr val="FFC000"/>
                </a:solidFill>
              </a:rPr>
              <a:t>   Baisse de participation -12 en phase 2</a:t>
            </a:r>
          </a:p>
          <a:p>
            <a:pPr>
              <a:buFontTx/>
              <a:buChar char="-"/>
            </a:pPr>
            <a:r>
              <a:rPr lang="fr-FR" sz="1600" b="1" dirty="0">
                <a:solidFill>
                  <a:srgbClr val="FFC000"/>
                </a:solidFill>
              </a:rPr>
              <a:t>   Engagement </a:t>
            </a:r>
            <a:r>
              <a:rPr lang="fr-FR" sz="1600" b="1" dirty="0" err="1">
                <a:solidFill>
                  <a:srgbClr val="FFC000"/>
                </a:solidFill>
              </a:rPr>
              <a:t>EdR</a:t>
            </a:r>
            <a:r>
              <a:rPr lang="fr-FR" sz="1600" b="1" dirty="0">
                <a:solidFill>
                  <a:srgbClr val="FFC000"/>
                </a:solidFill>
              </a:rPr>
              <a:t> Cd01 en A+</a:t>
            </a:r>
          </a:p>
        </p:txBody>
      </p:sp>
      <p:sp>
        <p:nvSpPr>
          <p:cNvPr id="13" name="Flèche droite 12"/>
          <p:cNvSpPr/>
          <p:nvPr/>
        </p:nvSpPr>
        <p:spPr>
          <a:xfrm>
            <a:off x="5562884" y="1885115"/>
            <a:ext cx="500066" cy="35719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FFC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096000" y="1546849"/>
            <a:ext cx="4429156" cy="95313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FFC000"/>
                </a:solidFill>
              </a:rPr>
              <a:t>Petits effectifs u12 sur les plateaux</a:t>
            </a:r>
          </a:p>
          <a:p>
            <a:r>
              <a:rPr lang="fr-FR" sz="1400" b="1" dirty="0">
                <a:solidFill>
                  <a:srgbClr val="FFC000"/>
                </a:solidFill>
              </a:rPr>
              <a:t>Poules uniques par plateau et niveaux </a:t>
            </a:r>
            <a:r>
              <a:rPr lang="fr-FR" sz="1400" b="1" dirty="0" err="1">
                <a:solidFill>
                  <a:srgbClr val="FFC000"/>
                </a:solidFill>
              </a:rPr>
              <a:t>Eq</a:t>
            </a:r>
            <a:r>
              <a:rPr lang="fr-FR" sz="1400" b="1" dirty="0">
                <a:solidFill>
                  <a:srgbClr val="FFC000"/>
                </a:solidFill>
              </a:rPr>
              <a:t> dépareillés</a:t>
            </a:r>
          </a:p>
          <a:p>
            <a:r>
              <a:rPr lang="fr-FR" sz="1400" b="1" dirty="0">
                <a:solidFill>
                  <a:srgbClr val="FFC000"/>
                </a:solidFill>
              </a:rPr>
              <a:t>Niveau de jeu faible</a:t>
            </a:r>
          </a:p>
          <a:p>
            <a:r>
              <a:rPr lang="fr-FR" sz="1400" b="1" dirty="0">
                <a:solidFill>
                  <a:srgbClr val="FFC000"/>
                </a:solidFill>
              </a:rPr>
              <a:t>Manque de rencontres développant le jeu vers le haut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666844" y="871839"/>
            <a:ext cx="5251749" cy="583565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lvl="1"/>
            <a:r>
              <a:rPr lang="fr-FR" sz="1600" b="1" i="1" u="sng" dirty="0">
                <a:solidFill>
                  <a:schemeClr val="bg1"/>
                </a:solidFill>
              </a:rPr>
              <a:t>Question </a:t>
            </a:r>
            <a:r>
              <a:rPr lang="fr-FR" sz="1600" b="1" i="1" u="sng" dirty="0" err="1">
                <a:solidFill>
                  <a:schemeClr val="bg1"/>
                </a:solidFill>
              </a:rPr>
              <a:t>EdR</a:t>
            </a:r>
            <a:r>
              <a:rPr lang="fr-FR" sz="1600" b="1" i="1" u="sng" dirty="0">
                <a:solidFill>
                  <a:schemeClr val="bg1"/>
                </a:solidFill>
              </a:rPr>
              <a:t> CD01: - 12 A+</a:t>
            </a:r>
          </a:p>
          <a:p>
            <a:pPr lvl="1"/>
            <a:r>
              <a:rPr lang="fr-FR" sz="1600" b="1" i="1" dirty="0">
                <a:solidFill>
                  <a:schemeClr val="bg1"/>
                </a:solidFill>
              </a:rPr>
              <a:t>Reconduction de la formule pour les clubs du CD01 ?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1737965" y="2665091"/>
            <a:ext cx="8858280" cy="119888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400" b="1" i="1" dirty="0">
                <a:solidFill>
                  <a:srgbClr val="FF0000"/>
                </a:solidFill>
              </a:rPr>
              <a:t>La non participation de 4 voire 5 </a:t>
            </a:r>
            <a:r>
              <a:rPr lang="fr-FR" sz="2400" b="1" i="1" dirty="0" err="1">
                <a:solidFill>
                  <a:srgbClr val="FF0000"/>
                </a:solidFill>
              </a:rPr>
              <a:t>EdR</a:t>
            </a:r>
            <a:r>
              <a:rPr lang="fr-FR" sz="2400" b="1" i="1" dirty="0">
                <a:solidFill>
                  <a:srgbClr val="FF0000"/>
                </a:solidFill>
              </a:rPr>
              <a:t> en A+ :</a:t>
            </a:r>
          </a:p>
          <a:p>
            <a:pPr algn="ctr"/>
            <a:r>
              <a:rPr lang="fr-FR" sz="2400" b="1" i="1" dirty="0">
                <a:solidFill>
                  <a:srgbClr val="FF0000"/>
                </a:solidFill>
              </a:rPr>
              <a:t> consoliderait le niveau CD01 </a:t>
            </a:r>
          </a:p>
          <a:p>
            <a:pPr algn="ctr"/>
            <a:r>
              <a:rPr lang="fr-FR" sz="2400" b="1" i="1" dirty="0">
                <a:solidFill>
                  <a:srgbClr val="FF0000"/>
                </a:solidFill>
              </a:rPr>
              <a:t> Redonnerait de l'attraction aux plateaux </a:t>
            </a:r>
            <a:r>
              <a:rPr lang="fr-FR" sz="2400" b="1" i="1" dirty="0" err="1">
                <a:solidFill>
                  <a:srgbClr val="FF0000"/>
                </a:solidFill>
              </a:rPr>
              <a:t>EdR</a:t>
            </a:r>
            <a:r>
              <a:rPr lang="fr-FR" sz="2400" b="1" i="1" dirty="0">
                <a:solidFill>
                  <a:srgbClr val="FF0000"/>
                </a:solidFill>
              </a:rPr>
              <a:t> Cd01 U12</a:t>
            </a:r>
          </a:p>
        </p:txBody>
      </p:sp>
      <p:pic>
        <p:nvPicPr>
          <p:cNvPr id="2" name="Image 1" descr="Logo Comité de l'Ain Rugby Final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819765" y="193040"/>
            <a:ext cx="1115695" cy="101092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 animBg="1"/>
      <p:bldP spid="26" grpId="0"/>
      <p:bldP spid="26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243012" y="182880"/>
            <a:ext cx="7056784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buFont typeface="Wingdings" panose="05000000000000000000" pitchFamily="2" charset="2"/>
              <a:buNone/>
            </a:pPr>
            <a:r>
              <a:rPr lang="fr-FR" sz="4000" b="1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CALENDRIER </a:t>
            </a:r>
            <a:endParaRPr lang="fr-FR" sz="2400" b="1" dirty="0">
              <a:solidFill>
                <a:srgbClr val="FF0000"/>
              </a:solidFill>
              <a:latin typeface="Impact" panose="020B0806030902050204" pitchFamily="34" charset="0"/>
              <a:cs typeface="Impact" panose="020B0806030902050204" pitchFamily="34" charset="0"/>
            </a:endParaRPr>
          </a:p>
        </p:txBody>
      </p:sp>
      <p:pic>
        <p:nvPicPr>
          <p:cNvPr id="23558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81110" y="1031856"/>
            <a:ext cx="8215370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Image 1" descr="Logo Comité de l'Ain Rugby Final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819765" y="193040"/>
            <a:ext cx="1115695" cy="1010920"/>
          </a:xfrm>
          <a:prstGeom prst="rect">
            <a:avLst/>
          </a:prstGeom>
        </p:spPr>
      </p:pic>
      <p:sp>
        <p:nvSpPr>
          <p:cNvPr id="6" name="Flèche droite à entaille 5"/>
          <p:cNvSpPr/>
          <p:nvPr/>
        </p:nvSpPr>
        <p:spPr>
          <a:xfrm rot="10800000">
            <a:off x="9816029" y="5431316"/>
            <a:ext cx="484742" cy="286439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3877177" y="701166"/>
            <a:ext cx="57486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>
                <a:solidFill>
                  <a:srgbClr val="002060"/>
                </a:solidFill>
                <a:latin typeface="Arial Black" pitchFamily="34" charset="0"/>
              </a:rPr>
              <a:t>  </a:t>
            </a:r>
            <a:r>
              <a:rPr lang="fr-FR" sz="3600" b="1" dirty="0">
                <a:solidFill>
                  <a:srgbClr val="002060"/>
                </a:solidFill>
                <a:latin typeface="Arial Black" pitchFamily="34" charset="0"/>
              </a:rPr>
              <a:t>Féminines</a:t>
            </a:r>
            <a:r>
              <a:rPr lang="fr-FR" sz="2800" b="1" dirty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fr-FR" sz="2800" b="1" dirty="0">
                <a:solidFill>
                  <a:srgbClr val="002060"/>
                </a:solidFill>
                <a:latin typeface="Arial Black" pitchFamily="34" charset="0"/>
              </a:rPr>
              <a:t>-8 -10 -12 ans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3877178" y="1716470"/>
            <a:ext cx="4820634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 </a:t>
            </a:r>
            <a:r>
              <a:rPr lang="fr-FR" sz="2800" b="1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Dates des rassemblements </a:t>
            </a:r>
            <a:r>
              <a:rPr lang="fr-FR" sz="4000" b="1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: </a:t>
            </a:r>
          </a:p>
          <a:p>
            <a:endParaRPr lang="fr-FR" sz="1400" b="1" dirty="0">
              <a:solidFill>
                <a:srgbClr val="FF0000"/>
              </a:solidFill>
              <a:latin typeface="Impact" panose="020B0806030902050204" pitchFamily="34" charset="0"/>
              <a:cs typeface="Impact" panose="020B0806030902050204" pitchFamily="34" charset="0"/>
            </a:endParaRPr>
          </a:p>
          <a:p>
            <a:pPr lvl="2"/>
            <a:r>
              <a:rPr lang="fr-FR" sz="2800" b="1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17 octobre 2026</a:t>
            </a:r>
          </a:p>
          <a:p>
            <a:pPr lvl="2"/>
            <a:r>
              <a:rPr lang="fr-FR" sz="2800" b="1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27 mars 2027</a:t>
            </a:r>
          </a:p>
          <a:p>
            <a:pPr lvl="2"/>
            <a:r>
              <a:rPr lang="fr-FR" sz="2800" b="1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6 mai 2027</a:t>
            </a:r>
          </a:p>
        </p:txBody>
      </p:sp>
      <p:pic>
        <p:nvPicPr>
          <p:cNvPr id="27" name="object 2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7768" y="274765"/>
            <a:ext cx="3204730" cy="1690670"/>
          </a:xfrm>
          <a:prstGeom prst="rect">
            <a:avLst/>
          </a:prstGeom>
        </p:spPr>
      </p:pic>
      <p:pic>
        <p:nvPicPr>
          <p:cNvPr id="3" name="Image 2" descr="Logo Comité de l'Ain Rugby Final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819765" y="193040"/>
            <a:ext cx="1115695" cy="1010920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887688" y="4096501"/>
            <a:ext cx="5244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Gestion et pilotage </a:t>
            </a:r>
            <a:r>
              <a:rPr lang="fr-FR" b="1" dirty="0">
                <a:solidFill>
                  <a:srgbClr val="002060"/>
                </a:solidFill>
              </a:rPr>
              <a:t> : Commission </a:t>
            </a:r>
            <a:r>
              <a:rPr lang="fr-FR" b="1" dirty="0">
                <a:solidFill>
                  <a:srgbClr val="002060"/>
                </a:solidFill>
              </a:rPr>
              <a:t>féminine </a:t>
            </a:r>
            <a:r>
              <a:rPr lang="fr-FR" b="1" dirty="0" err="1">
                <a:solidFill>
                  <a:srgbClr val="002060"/>
                </a:solidFill>
              </a:rPr>
              <a:t>EdR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6001407" y="4487916"/>
            <a:ext cx="20074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Sandrine </a:t>
            </a:r>
            <a:r>
              <a:rPr lang="fr-FR" sz="1400" b="1" dirty="0" err="1">
                <a:solidFill>
                  <a:srgbClr val="002060"/>
                </a:solidFill>
              </a:rPr>
              <a:t>Lonjon</a:t>
            </a:r>
            <a:endParaRPr lang="fr-FR" sz="1400" b="1" dirty="0">
              <a:solidFill>
                <a:srgbClr val="002060"/>
              </a:solidFill>
            </a:endParaRPr>
          </a:p>
          <a:p>
            <a:r>
              <a:rPr lang="fr-FR" sz="1400" b="1" dirty="0">
                <a:solidFill>
                  <a:srgbClr val="002060"/>
                </a:solidFill>
              </a:rPr>
              <a:t>Ghislaine </a:t>
            </a:r>
            <a:r>
              <a:rPr lang="fr-FR" sz="1400" b="1" dirty="0" err="1">
                <a:solidFill>
                  <a:srgbClr val="002060"/>
                </a:solidFill>
              </a:rPr>
              <a:t>Magdelaine</a:t>
            </a:r>
            <a:endParaRPr lang="fr-FR" sz="1400" b="1" dirty="0">
              <a:solidFill>
                <a:srgbClr val="002060"/>
              </a:solidFill>
            </a:endParaRPr>
          </a:p>
          <a:p>
            <a:r>
              <a:rPr lang="fr-FR" sz="1400" b="1" dirty="0">
                <a:solidFill>
                  <a:srgbClr val="002060"/>
                </a:solidFill>
              </a:rPr>
              <a:t>Clément Vital CTD</a:t>
            </a:r>
            <a:endParaRPr lang="fr-FR" sz="1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  <p:bldLst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309880" y="193675"/>
            <a:ext cx="5307330" cy="8528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0" rIns="0" bIns="0" numCol="1" anchor="b" anchorCtr="0" compatLnSpc="1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/>
          <a:p>
            <a:pPr indent="0" eaLnBrk="0" hangingPunct="0">
              <a:buFont typeface="Wingdings" panose="05000000000000000000" pitchFamily="2" charset="2"/>
              <a:buNone/>
            </a:pPr>
            <a:r>
              <a:rPr lang="fr-FR" sz="4000" dirty="0">
                <a:ln w="635">
                  <a:noFill/>
                </a:ln>
                <a:solidFill>
                  <a:srgbClr val="FF000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Impact" panose="020B0806030902050204" pitchFamily="34" charset="0"/>
                <a:ea typeface="+mj-ea"/>
                <a:cs typeface="Impact" panose="020B0806030902050204" pitchFamily="34" charset="0"/>
              </a:rPr>
              <a:t> LES</a:t>
            </a:r>
            <a:r>
              <a:rPr lang="fr-FR" sz="4000" dirty="0">
                <a:ln w="635">
                  <a:noFill/>
                </a:ln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fr-FR" sz="4000" dirty="0">
                <a:ln w="635">
                  <a:noFill/>
                </a:ln>
                <a:solidFill>
                  <a:srgbClr val="FF000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Impact" panose="020B0806030902050204" pitchFamily="34" charset="0"/>
                <a:ea typeface="+mj-ea"/>
                <a:cs typeface="Impact" panose="020B0806030902050204" pitchFamily="34" charset="0"/>
              </a:rPr>
              <a:t>INCONTOURNABLES</a:t>
            </a:r>
            <a:endParaRPr lang="fr-FR" sz="5400" dirty="0">
              <a:ln w="635">
                <a:noFill/>
              </a:ln>
              <a:solidFill>
                <a:srgbClr val="FF0000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Impact" panose="020B0806030902050204" pitchFamily="34" charset="0"/>
              <a:ea typeface="+mj-ea"/>
              <a:cs typeface="Impact" panose="020B0806030902050204" pitchFamily="34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2381224" y="2714620"/>
            <a:ext cx="381642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accent1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Règlements sportifs…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2166910" y="1714488"/>
            <a:ext cx="18002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accent1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Ethique…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3317328" y="3722732"/>
            <a:ext cx="2808312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accent1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Ateliers …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4181424" y="4658836"/>
            <a:ext cx="2808312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accent1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Labellisation …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3677368" y="4154780"/>
            <a:ext cx="2808312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accent1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Formations BF …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4469456" y="5018876"/>
            <a:ext cx="2808312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accent1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Communication…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4685480" y="5450924"/>
            <a:ext cx="381642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accent1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Tournois sur invitation…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2885280" y="3146668"/>
            <a:ext cx="554461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accent1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Documentation et bonnes pratiques…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2238348" y="2143116"/>
            <a:ext cx="42862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accent1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Les directeurs de tournois…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2095472" y="1285860"/>
            <a:ext cx="18002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accent1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La FDMD…</a:t>
            </a:r>
          </a:p>
        </p:txBody>
      </p:sp>
      <p:pic>
        <p:nvPicPr>
          <p:cNvPr id="2" name="Image 1" descr="Logo Comité de l'Ain Rugby Final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819765" y="193040"/>
            <a:ext cx="1115695" cy="101092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ject 13"/>
          <p:cNvPicPr/>
          <p:nvPr/>
        </p:nvPicPr>
        <p:blipFill>
          <a:blip r:embed="rId2" cstate="print"/>
          <a:srcRect t="20351"/>
          <a:stretch>
            <a:fillRect/>
          </a:stretch>
        </p:blipFill>
        <p:spPr>
          <a:xfrm>
            <a:off x="3343402" y="1367276"/>
            <a:ext cx="8586853" cy="1729740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58591" y="3310266"/>
            <a:ext cx="6597649" cy="1460499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7" name="Titre 16"/>
          <p:cNvSpPr>
            <a:spLocks noGrp="1"/>
          </p:cNvSpPr>
          <p:nvPr>
            <p:ph type="title"/>
          </p:nvPr>
        </p:nvSpPr>
        <p:spPr>
          <a:xfrm>
            <a:off x="397510" y="220981"/>
            <a:ext cx="1967318" cy="682910"/>
          </a:xfrm>
        </p:spPr>
        <p:txBody>
          <a:bodyPr/>
          <a:lstStyle/>
          <a:p>
            <a:r>
              <a:rPr lang="fr-FR" altLang="en-US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LA </a:t>
            </a:r>
            <a:r>
              <a:rPr lang="fr-FR" altLang="en-US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FDMD</a:t>
            </a:r>
            <a:endParaRPr lang="fr-FR" altLang="en-US" dirty="0">
              <a:solidFill>
                <a:srgbClr val="FF0000"/>
              </a:solidFill>
              <a:latin typeface="Impact" panose="020B0806030902050204" pitchFamily="34" charset="0"/>
              <a:cs typeface="Impact" panose="020B0806030902050204" pitchFamily="34" charset="0"/>
            </a:endParaRPr>
          </a:p>
        </p:txBody>
      </p:sp>
      <p:pic>
        <p:nvPicPr>
          <p:cNvPr id="18" name="Image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7510" y="2046605"/>
            <a:ext cx="2867025" cy="3932555"/>
          </a:xfrm>
          <a:prstGeom prst="rect">
            <a:avLst/>
          </a:prstGeom>
        </p:spPr>
      </p:pic>
      <p:pic>
        <p:nvPicPr>
          <p:cNvPr id="19" name="Image 18" descr="Logo Comité de l'Ain Rugby Final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819765" y="193040"/>
            <a:ext cx="1115695" cy="101092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62468" y="826955"/>
            <a:ext cx="34772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en-US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La Feuille De </a:t>
            </a:r>
            <a:r>
              <a:rPr lang="fr-FR" altLang="en-US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Match Dématérialisée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3689131" y="5055476"/>
            <a:ext cx="5328745" cy="9233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Formation à la démarche FDMD</a:t>
            </a:r>
          </a:p>
          <a:p>
            <a:r>
              <a:rPr lang="fr-FR" dirty="0" err="1">
                <a:solidFill>
                  <a:srgbClr val="002060"/>
                </a:solidFill>
              </a:rPr>
              <a:t>Webinaire</a:t>
            </a:r>
            <a:r>
              <a:rPr lang="fr-FR" dirty="0">
                <a:solidFill>
                  <a:srgbClr val="002060"/>
                </a:solidFill>
              </a:rPr>
              <a:t> FFR : </a:t>
            </a:r>
            <a:r>
              <a:rPr lang="fr-FR" b="1" i="1" dirty="0">
                <a:solidFill>
                  <a:srgbClr val="002060"/>
                </a:solidFill>
              </a:rPr>
              <a:t>https://www.youtube.com/watch?v=dodKPYy2Sts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/>
          <p:cNvSpPr txBox="1"/>
          <p:nvPr/>
        </p:nvSpPr>
        <p:spPr>
          <a:xfrm>
            <a:off x="2581910" y="440690"/>
            <a:ext cx="71401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002060"/>
                </a:solidFill>
              </a:rPr>
              <a:t>Attitudes, comportements des éducateurs… des parents…</a:t>
            </a:r>
          </a:p>
          <a:p>
            <a:r>
              <a:rPr lang="fr-FR" sz="2000" b="1" dirty="0">
                <a:solidFill>
                  <a:srgbClr val="002060"/>
                </a:solidFill>
              </a:rPr>
              <a:t>   </a:t>
            </a:r>
            <a:r>
              <a:rPr lang="fr-FR" sz="2000" b="1" dirty="0">
                <a:solidFill>
                  <a:srgbClr val="002060"/>
                </a:solidFill>
              </a:rPr>
              <a:t>                       </a:t>
            </a:r>
            <a:r>
              <a:rPr lang="fr-FR" sz="2000" b="1" dirty="0">
                <a:solidFill>
                  <a:srgbClr val="002060"/>
                </a:solidFill>
              </a:rPr>
              <a:t>Sur et en-dehors du terrain</a:t>
            </a:r>
          </a:p>
        </p:txBody>
      </p:sp>
      <p:grpSp>
        <p:nvGrpSpPr>
          <p:cNvPr id="2" name="Groupe 19"/>
          <p:cNvGrpSpPr/>
          <p:nvPr/>
        </p:nvGrpSpPr>
        <p:grpSpPr>
          <a:xfrm>
            <a:off x="1703512" y="1628800"/>
            <a:ext cx="9004882" cy="974725"/>
            <a:chOff x="205229" y="1628800"/>
            <a:chExt cx="8405172" cy="974725"/>
          </a:xfrm>
          <a:solidFill>
            <a:schemeClr val="accent1"/>
          </a:solidFill>
        </p:grpSpPr>
        <p:sp>
          <p:nvSpPr>
            <p:cNvPr id="32" name="ZoneTexte 31"/>
            <p:cNvSpPr txBox="1"/>
            <p:nvPr/>
          </p:nvSpPr>
          <p:spPr>
            <a:xfrm>
              <a:off x="205229" y="1628800"/>
              <a:ext cx="2201388" cy="92202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FFFF00"/>
                  </a:solidFill>
                </a:rPr>
                <a:t>Rappels préventifs</a:t>
              </a:r>
            </a:p>
            <a:p>
              <a:pPr algn="ctr"/>
              <a:r>
                <a:rPr lang="fr-FR" b="1" dirty="0">
                  <a:solidFill>
                    <a:srgbClr val="FFFF00"/>
                  </a:solidFill>
                </a:rPr>
                <a:t>Actions à mener par le club</a:t>
              </a:r>
            </a:p>
          </p:txBody>
        </p:sp>
        <p:sp>
          <p:nvSpPr>
            <p:cNvPr id="33" name="Flèche droite 32"/>
            <p:cNvSpPr/>
            <p:nvPr/>
          </p:nvSpPr>
          <p:spPr>
            <a:xfrm>
              <a:off x="2438135" y="2000240"/>
              <a:ext cx="432048" cy="360040"/>
            </a:xfrm>
            <a:prstGeom prst="rightArrow">
              <a:avLst>
                <a:gd name="adj1" fmla="val 62240"/>
                <a:gd name="adj2" fmla="val 5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ZoneTexte 33"/>
            <p:cNvSpPr txBox="1"/>
            <p:nvPr/>
          </p:nvSpPr>
          <p:spPr>
            <a:xfrm>
              <a:off x="2915816" y="1681505"/>
              <a:ext cx="1512168" cy="92202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rgbClr val="FFFF00"/>
                  </a:solidFill>
                </a:rPr>
                <a:t>Educateurs</a:t>
              </a:r>
            </a:p>
            <a:p>
              <a:r>
                <a:rPr lang="fr-FR" dirty="0">
                  <a:solidFill>
                    <a:srgbClr val="FFFF00"/>
                  </a:solidFill>
                </a:rPr>
                <a:t>   Dirigeants</a:t>
              </a:r>
            </a:p>
            <a:p>
              <a:r>
                <a:rPr lang="fr-FR" dirty="0">
                  <a:solidFill>
                    <a:srgbClr val="FFFF00"/>
                  </a:solidFill>
                </a:rPr>
                <a:t>     </a:t>
              </a:r>
              <a:r>
                <a:rPr lang="fr-FR" b="1" dirty="0">
                  <a:solidFill>
                    <a:srgbClr val="FFFF00"/>
                  </a:solidFill>
                </a:rPr>
                <a:t>Parents…</a:t>
              </a:r>
            </a:p>
          </p:txBody>
        </p:sp>
        <p:sp>
          <p:nvSpPr>
            <p:cNvPr id="37" name="Flèche droite 36"/>
            <p:cNvSpPr/>
            <p:nvPr/>
          </p:nvSpPr>
          <p:spPr>
            <a:xfrm>
              <a:off x="4438545" y="1928802"/>
              <a:ext cx="432048" cy="360040"/>
            </a:xfrm>
            <a:prstGeom prst="rightArrow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4930662" y="1727952"/>
              <a:ext cx="3679739" cy="583565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fr-FR" b="1" dirty="0"/>
                <a:t> </a:t>
              </a:r>
              <a:r>
                <a:rPr lang="fr-FR" sz="3200" b="1" dirty="0">
                  <a:solidFill>
                    <a:srgbClr val="FF0000"/>
                  </a:solidFill>
                  <a:latin typeface="Arial Black" panose="020B0A04020102020204" pitchFamily="34" charset="0"/>
                </a:rPr>
                <a:t>Irréprochables !</a:t>
              </a:r>
              <a:endParaRPr lang="fr-FR" b="1" dirty="0">
                <a:solidFill>
                  <a:srgbClr val="FF0000"/>
                </a:solidFill>
                <a:latin typeface="Arial Black" panose="020B0A04020102020204" pitchFamily="34" charset="0"/>
              </a:endParaRPr>
            </a:p>
          </p:txBody>
        </p:sp>
      </p:grpSp>
      <p:sp>
        <p:nvSpPr>
          <p:cNvPr id="42" name="Rectangle 41"/>
          <p:cNvSpPr/>
          <p:nvPr/>
        </p:nvSpPr>
        <p:spPr>
          <a:xfrm>
            <a:off x="1991544" y="2708920"/>
            <a:ext cx="7992888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La passion ne doit pas l'emporter sur l'enthousiasme !</a:t>
            </a:r>
          </a:p>
        </p:txBody>
      </p:sp>
      <p:grpSp>
        <p:nvGrpSpPr>
          <p:cNvPr id="4" name="Groupe 38"/>
          <p:cNvGrpSpPr/>
          <p:nvPr/>
        </p:nvGrpSpPr>
        <p:grpSpPr>
          <a:xfrm>
            <a:off x="1845501" y="4535948"/>
            <a:ext cx="8600483" cy="1198880"/>
            <a:chOff x="365569" y="3560941"/>
            <a:chExt cx="8600483" cy="1198880"/>
          </a:xfrm>
          <a:solidFill>
            <a:schemeClr val="accent1"/>
          </a:solidFill>
        </p:grpSpPr>
        <p:sp>
          <p:nvSpPr>
            <p:cNvPr id="40" name="ZoneTexte 39"/>
            <p:cNvSpPr txBox="1"/>
            <p:nvPr/>
          </p:nvSpPr>
          <p:spPr>
            <a:xfrm>
              <a:off x="2344862" y="3705218"/>
              <a:ext cx="1584176" cy="830997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rtlCol="0">
              <a:spAutoFit/>
            </a:bodyPr>
            <a:lstStyle/>
            <a:p>
              <a:r>
                <a:rPr lang="fr-FR" sz="1600" b="1" dirty="0">
                  <a:solidFill>
                    <a:srgbClr val="FFFF00"/>
                  </a:solidFill>
                </a:rPr>
                <a:t>Déclenchement </a:t>
              </a:r>
              <a:endParaRPr lang="fr-FR" sz="1600" b="1" dirty="0">
                <a:solidFill>
                  <a:srgbClr val="FFFF00"/>
                </a:solidFill>
              </a:endParaRPr>
            </a:p>
            <a:p>
              <a:r>
                <a:rPr lang="fr-FR" sz="1600" b="1" dirty="0">
                  <a:solidFill>
                    <a:srgbClr val="FFFF00"/>
                  </a:solidFill>
                </a:rPr>
                <a:t>Protocole d’intervention …</a:t>
              </a:r>
            </a:p>
          </p:txBody>
        </p:sp>
        <p:sp>
          <p:nvSpPr>
            <p:cNvPr id="41" name="Flèche droite 40"/>
            <p:cNvSpPr/>
            <p:nvPr/>
          </p:nvSpPr>
          <p:spPr>
            <a:xfrm>
              <a:off x="3995936" y="3789040"/>
              <a:ext cx="648072" cy="599139"/>
            </a:xfrm>
            <a:prstGeom prst="rightArrow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FFFF00"/>
                </a:solidFill>
              </a:endParaRPr>
            </a:p>
          </p:txBody>
        </p:sp>
        <p:sp>
          <p:nvSpPr>
            <p:cNvPr id="23" name="ZoneTexte 22"/>
            <p:cNvSpPr txBox="1"/>
            <p:nvPr/>
          </p:nvSpPr>
          <p:spPr>
            <a:xfrm>
              <a:off x="6877820" y="3560941"/>
              <a:ext cx="2088232" cy="1198880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FFFF00"/>
                  </a:solidFill>
                </a:rPr>
                <a:t>Quelles actions correctives et préventives à mettre en place ?</a:t>
              </a:r>
            </a:p>
          </p:txBody>
        </p:sp>
        <p:sp>
          <p:nvSpPr>
            <p:cNvPr id="24" name="ZoneTexte 23"/>
            <p:cNvSpPr txBox="1"/>
            <p:nvPr/>
          </p:nvSpPr>
          <p:spPr>
            <a:xfrm>
              <a:off x="365569" y="3785911"/>
              <a:ext cx="1152128" cy="645160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rtlCol="0">
              <a:spAutoFit/>
            </a:bodyPr>
            <a:lstStyle/>
            <a:p>
              <a:r>
                <a:rPr lang="fr-FR" b="1" dirty="0">
                  <a:solidFill>
                    <a:srgbClr val="FFFF00"/>
                  </a:solidFill>
                </a:rPr>
                <a:t>Incident</a:t>
              </a:r>
            </a:p>
            <a:p>
              <a:r>
                <a:rPr lang="fr-FR" b="1" dirty="0">
                  <a:solidFill>
                    <a:srgbClr val="FFFF00"/>
                  </a:solidFill>
                </a:rPr>
                <a:t>signalé</a:t>
              </a:r>
            </a:p>
          </p:txBody>
        </p:sp>
        <p:sp>
          <p:nvSpPr>
            <p:cNvPr id="25" name="Flèche droite 24"/>
            <p:cNvSpPr/>
            <p:nvPr/>
          </p:nvSpPr>
          <p:spPr>
            <a:xfrm>
              <a:off x="1619672" y="3789040"/>
              <a:ext cx="648072" cy="599139"/>
            </a:xfrm>
            <a:prstGeom prst="rightArrow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FFFF00"/>
                </a:solidFill>
              </a:endParaRPr>
            </a:p>
          </p:txBody>
        </p:sp>
        <p:sp>
          <p:nvSpPr>
            <p:cNvPr id="35" name="ZoneTexte 34"/>
            <p:cNvSpPr txBox="1"/>
            <p:nvPr/>
          </p:nvSpPr>
          <p:spPr>
            <a:xfrm>
              <a:off x="4716016" y="3573016"/>
              <a:ext cx="1296144" cy="830997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b="1" dirty="0">
                  <a:solidFill>
                    <a:srgbClr val="FFFF00"/>
                  </a:solidFill>
                </a:rPr>
                <a:t>Clubs concernés par l’incident</a:t>
              </a:r>
            </a:p>
          </p:txBody>
        </p:sp>
        <p:sp>
          <p:nvSpPr>
            <p:cNvPr id="36" name="Flèche droite 35"/>
            <p:cNvSpPr/>
            <p:nvPr/>
          </p:nvSpPr>
          <p:spPr>
            <a:xfrm>
              <a:off x="6156176" y="3789040"/>
              <a:ext cx="648072" cy="599139"/>
            </a:xfrm>
            <a:prstGeom prst="rightArrow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FFFF00"/>
                </a:solidFill>
              </a:endParaRPr>
            </a:p>
          </p:txBody>
        </p:sp>
      </p:grpSp>
      <p:sp>
        <p:nvSpPr>
          <p:cNvPr id="43" name="ZoneTexte 42"/>
          <p:cNvSpPr txBox="1"/>
          <p:nvPr/>
        </p:nvSpPr>
        <p:spPr>
          <a:xfrm>
            <a:off x="1689410" y="3958451"/>
            <a:ext cx="6466617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FF00"/>
                </a:solidFill>
              </a:rPr>
              <a:t>Le protocole de veille éthique </a:t>
            </a:r>
            <a:r>
              <a:rPr lang="fr-FR" sz="2400" b="1" dirty="0" err="1">
                <a:solidFill>
                  <a:srgbClr val="FFFF00"/>
                </a:solidFill>
              </a:rPr>
              <a:t>EdR</a:t>
            </a:r>
            <a:r>
              <a:rPr lang="fr-FR" sz="2400" b="1" dirty="0">
                <a:solidFill>
                  <a:srgbClr val="FFFF00"/>
                </a:solidFill>
              </a:rPr>
              <a:t> CD01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553720" y="224155"/>
            <a:ext cx="7056755" cy="7797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0" rIns="0" bIns="0" numCol="1" anchor="b" anchorCtr="0" compatLnSpc="1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/>
          <a:p>
            <a:pPr indent="0" eaLnBrk="0" hangingPunct="0">
              <a:buFont typeface="Wingdings" panose="05000000000000000000" pitchFamily="2" charset="2"/>
              <a:buNone/>
            </a:pPr>
            <a:r>
              <a:rPr lang="fr-FR" sz="4400" dirty="0">
                <a:ln w="635">
                  <a:noFill/>
                </a:ln>
                <a:solidFill>
                  <a:srgbClr val="FF000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Impact" panose="020B0806030902050204" pitchFamily="34" charset="0"/>
                <a:ea typeface="+mj-ea"/>
                <a:cs typeface="Impact" panose="020B0806030902050204" pitchFamily="34" charset="0"/>
              </a:rPr>
              <a:t> ETHIQUE</a:t>
            </a:r>
          </a:p>
        </p:txBody>
      </p:sp>
      <p:pic>
        <p:nvPicPr>
          <p:cNvPr id="5" name="Image 4" descr="Logo Comité de l'Ain Rugby Final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819765" y="193040"/>
            <a:ext cx="1115695" cy="101092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1694072" y="4857604"/>
            <a:ext cx="532977" cy="368300"/>
          </a:xfrm>
          <a:custGeom>
            <a:avLst/>
            <a:gdLst/>
            <a:ahLst/>
            <a:cxnLst/>
            <a:rect l="l" t="t" r="r" b="b"/>
            <a:pathLst>
              <a:path w="799464" h="552450">
                <a:moveTo>
                  <a:pt x="791900" y="551897"/>
                </a:moveTo>
                <a:lnTo>
                  <a:pt x="7576" y="551897"/>
                </a:lnTo>
                <a:lnTo>
                  <a:pt x="0" y="544320"/>
                </a:lnTo>
                <a:lnTo>
                  <a:pt x="0" y="7576"/>
                </a:lnTo>
                <a:lnTo>
                  <a:pt x="7576" y="0"/>
                </a:lnTo>
                <a:lnTo>
                  <a:pt x="530910" y="0"/>
                </a:lnTo>
                <a:lnTo>
                  <a:pt x="535700" y="8519"/>
                </a:lnTo>
                <a:lnTo>
                  <a:pt x="540719" y="17014"/>
                </a:lnTo>
                <a:lnTo>
                  <a:pt x="545941" y="25457"/>
                </a:lnTo>
                <a:lnTo>
                  <a:pt x="551340" y="33825"/>
                </a:lnTo>
                <a:lnTo>
                  <a:pt x="60072" y="33825"/>
                </a:lnTo>
                <a:lnTo>
                  <a:pt x="83586" y="55473"/>
                </a:lnTo>
                <a:lnTo>
                  <a:pt x="33824" y="55473"/>
                </a:lnTo>
                <a:lnTo>
                  <a:pt x="33824" y="493447"/>
                </a:lnTo>
                <a:lnTo>
                  <a:pt x="81086" y="493447"/>
                </a:lnTo>
                <a:lnTo>
                  <a:pt x="56960" y="518207"/>
                </a:lnTo>
                <a:lnTo>
                  <a:pt x="799342" y="518207"/>
                </a:lnTo>
                <a:lnTo>
                  <a:pt x="799342" y="544320"/>
                </a:lnTo>
                <a:lnTo>
                  <a:pt x="791900" y="551897"/>
                </a:lnTo>
                <a:close/>
              </a:path>
              <a:path w="799464" h="552450">
                <a:moveTo>
                  <a:pt x="81086" y="493447"/>
                </a:moveTo>
                <a:lnTo>
                  <a:pt x="33824" y="493447"/>
                </a:lnTo>
                <a:lnTo>
                  <a:pt x="258690" y="262621"/>
                </a:lnTo>
                <a:lnTo>
                  <a:pt x="33824" y="55473"/>
                </a:lnTo>
                <a:lnTo>
                  <a:pt x="83586" y="55473"/>
                </a:lnTo>
                <a:lnTo>
                  <a:pt x="333425" y="285487"/>
                </a:lnTo>
                <a:lnTo>
                  <a:pt x="283720" y="285487"/>
                </a:lnTo>
                <a:lnTo>
                  <a:pt x="81086" y="493447"/>
                </a:lnTo>
                <a:close/>
              </a:path>
              <a:path w="799464" h="552450">
                <a:moveTo>
                  <a:pt x="464491" y="332606"/>
                </a:moveTo>
                <a:lnTo>
                  <a:pt x="399603" y="332606"/>
                </a:lnTo>
                <a:lnTo>
                  <a:pt x="413344" y="330095"/>
                </a:lnTo>
                <a:lnTo>
                  <a:pt x="425513" y="322560"/>
                </a:lnTo>
                <a:lnTo>
                  <a:pt x="629678" y="134761"/>
                </a:lnTo>
                <a:lnTo>
                  <a:pt x="635204" y="140644"/>
                </a:lnTo>
                <a:lnTo>
                  <a:pt x="640806" y="146515"/>
                </a:lnTo>
                <a:lnTo>
                  <a:pt x="646459" y="152360"/>
                </a:lnTo>
                <a:lnTo>
                  <a:pt x="652949" y="158980"/>
                </a:lnTo>
                <a:lnTo>
                  <a:pt x="540516" y="262621"/>
                </a:lnTo>
                <a:lnTo>
                  <a:pt x="562805" y="285487"/>
                </a:lnTo>
                <a:lnTo>
                  <a:pt x="515621" y="285487"/>
                </a:lnTo>
                <a:lnTo>
                  <a:pt x="464491" y="332606"/>
                </a:lnTo>
                <a:close/>
              </a:path>
              <a:path w="799464" h="552450">
                <a:moveTo>
                  <a:pt x="799342" y="493447"/>
                </a:moveTo>
                <a:lnTo>
                  <a:pt x="765517" y="493447"/>
                </a:lnTo>
                <a:lnTo>
                  <a:pt x="765517" y="251932"/>
                </a:lnTo>
                <a:lnTo>
                  <a:pt x="773942" y="257439"/>
                </a:lnTo>
                <a:lnTo>
                  <a:pt x="782379" y="262807"/>
                </a:lnTo>
                <a:lnTo>
                  <a:pt x="790841" y="268048"/>
                </a:lnTo>
                <a:lnTo>
                  <a:pt x="799342" y="273175"/>
                </a:lnTo>
                <a:lnTo>
                  <a:pt x="799342" y="493447"/>
                </a:lnTo>
                <a:close/>
              </a:path>
              <a:path w="799464" h="552450">
                <a:moveTo>
                  <a:pt x="399806" y="366398"/>
                </a:moveTo>
                <a:lnTo>
                  <a:pt x="361887" y="355667"/>
                </a:lnTo>
                <a:lnTo>
                  <a:pt x="283720" y="285487"/>
                </a:lnTo>
                <a:lnTo>
                  <a:pt x="333425" y="285487"/>
                </a:lnTo>
                <a:lnTo>
                  <a:pt x="373693" y="322560"/>
                </a:lnTo>
                <a:lnTo>
                  <a:pt x="385862" y="330095"/>
                </a:lnTo>
                <a:lnTo>
                  <a:pt x="399603" y="332606"/>
                </a:lnTo>
                <a:lnTo>
                  <a:pt x="464491" y="332606"/>
                </a:lnTo>
                <a:lnTo>
                  <a:pt x="448378" y="347456"/>
                </a:lnTo>
                <a:lnTo>
                  <a:pt x="437572" y="355667"/>
                </a:lnTo>
                <a:lnTo>
                  <a:pt x="425666" y="361595"/>
                </a:lnTo>
                <a:lnTo>
                  <a:pt x="412962" y="365189"/>
                </a:lnTo>
                <a:lnTo>
                  <a:pt x="413103" y="365189"/>
                </a:lnTo>
                <a:lnTo>
                  <a:pt x="399806" y="366398"/>
                </a:lnTo>
                <a:close/>
              </a:path>
              <a:path w="799464" h="552450">
                <a:moveTo>
                  <a:pt x="799342" y="518207"/>
                </a:moveTo>
                <a:lnTo>
                  <a:pt x="742381" y="518207"/>
                </a:lnTo>
                <a:lnTo>
                  <a:pt x="515621" y="285487"/>
                </a:lnTo>
                <a:lnTo>
                  <a:pt x="562805" y="285487"/>
                </a:lnTo>
                <a:lnTo>
                  <a:pt x="765517" y="493447"/>
                </a:lnTo>
                <a:lnTo>
                  <a:pt x="799342" y="493447"/>
                </a:lnTo>
                <a:lnTo>
                  <a:pt x="799342" y="5182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grpSp>
        <p:nvGrpSpPr>
          <p:cNvPr id="10" name="object 10"/>
          <p:cNvGrpSpPr/>
          <p:nvPr/>
        </p:nvGrpSpPr>
        <p:grpSpPr>
          <a:xfrm>
            <a:off x="2023749" y="4540095"/>
            <a:ext cx="527897" cy="528320"/>
            <a:chOff x="3035623" y="6810142"/>
            <a:chExt cx="791845" cy="792480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19194" y="7063563"/>
              <a:ext cx="154645" cy="15465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035617" y="6810145"/>
              <a:ext cx="791845" cy="792480"/>
            </a:xfrm>
            <a:custGeom>
              <a:avLst/>
              <a:gdLst/>
              <a:ahLst/>
              <a:cxnLst/>
              <a:rect l="l" t="t" r="r" b="b"/>
              <a:pathLst>
                <a:path w="791845" h="792479">
                  <a:moveTo>
                    <a:pt x="665391" y="399008"/>
                  </a:moveTo>
                  <a:lnTo>
                    <a:pt x="655662" y="339953"/>
                  </a:lnTo>
                  <a:lnTo>
                    <a:pt x="638365" y="292798"/>
                  </a:lnTo>
                  <a:lnTo>
                    <a:pt x="613219" y="249288"/>
                  </a:lnTo>
                  <a:lnTo>
                    <a:pt x="580694" y="210527"/>
                  </a:lnTo>
                  <a:lnTo>
                    <a:pt x="542023" y="178092"/>
                  </a:lnTo>
                  <a:lnTo>
                    <a:pt x="498538" y="152958"/>
                  </a:lnTo>
                  <a:lnTo>
                    <a:pt x="451358" y="135648"/>
                  </a:lnTo>
                  <a:lnTo>
                    <a:pt x="401561" y="126644"/>
                  </a:lnTo>
                  <a:lnTo>
                    <a:pt x="392226" y="125704"/>
                  </a:lnTo>
                  <a:lnTo>
                    <a:pt x="384111" y="132600"/>
                  </a:lnTo>
                  <a:lnTo>
                    <a:pt x="383159" y="141935"/>
                  </a:lnTo>
                  <a:lnTo>
                    <a:pt x="382358" y="151269"/>
                  </a:lnTo>
                  <a:lnTo>
                    <a:pt x="389115" y="159385"/>
                  </a:lnTo>
                  <a:lnTo>
                    <a:pt x="398449" y="160337"/>
                  </a:lnTo>
                  <a:lnTo>
                    <a:pt x="442404" y="168249"/>
                  </a:lnTo>
                  <a:lnTo>
                    <a:pt x="484098" y="183553"/>
                  </a:lnTo>
                  <a:lnTo>
                    <a:pt x="522541" y="205790"/>
                  </a:lnTo>
                  <a:lnTo>
                    <a:pt x="556755" y="234480"/>
                  </a:lnTo>
                  <a:lnTo>
                    <a:pt x="585571" y="268693"/>
                  </a:lnTo>
                  <a:lnTo>
                    <a:pt x="607847" y="307136"/>
                  </a:lnTo>
                  <a:lnTo>
                    <a:pt x="623138" y="348830"/>
                  </a:lnTo>
                  <a:lnTo>
                    <a:pt x="631024" y="392785"/>
                  </a:lnTo>
                  <a:lnTo>
                    <a:pt x="631837" y="401574"/>
                  </a:lnTo>
                  <a:lnTo>
                    <a:pt x="639152" y="408203"/>
                  </a:lnTo>
                  <a:lnTo>
                    <a:pt x="648893" y="408203"/>
                  </a:lnTo>
                  <a:lnTo>
                    <a:pt x="649300" y="408076"/>
                  </a:lnTo>
                  <a:lnTo>
                    <a:pt x="658634" y="407263"/>
                  </a:lnTo>
                  <a:lnTo>
                    <a:pt x="665391" y="399008"/>
                  </a:lnTo>
                  <a:close/>
                </a:path>
                <a:path w="791845" h="792479">
                  <a:moveTo>
                    <a:pt x="693343" y="622719"/>
                  </a:moveTo>
                  <a:lnTo>
                    <a:pt x="677710" y="581571"/>
                  </a:lnTo>
                  <a:lnTo>
                    <a:pt x="659777" y="566077"/>
                  </a:lnTo>
                  <a:lnTo>
                    <a:pt x="659777" y="624611"/>
                  </a:lnTo>
                  <a:lnTo>
                    <a:pt x="659765" y="624814"/>
                  </a:lnTo>
                  <a:lnTo>
                    <a:pt x="599782" y="730910"/>
                  </a:lnTo>
                  <a:lnTo>
                    <a:pt x="564553" y="756386"/>
                  </a:lnTo>
                  <a:lnTo>
                    <a:pt x="549719" y="758240"/>
                  </a:lnTo>
                  <a:lnTo>
                    <a:pt x="547014" y="758240"/>
                  </a:lnTo>
                  <a:lnTo>
                    <a:pt x="545922" y="758101"/>
                  </a:lnTo>
                  <a:lnTo>
                    <a:pt x="528167" y="756716"/>
                  </a:lnTo>
                  <a:lnTo>
                    <a:pt x="489813" y="751954"/>
                  </a:lnTo>
                  <a:lnTo>
                    <a:pt x="426491" y="733653"/>
                  </a:lnTo>
                  <a:lnTo>
                    <a:pt x="380377" y="713651"/>
                  </a:lnTo>
                  <a:lnTo>
                    <a:pt x="334733" y="688657"/>
                  </a:lnTo>
                  <a:lnTo>
                    <a:pt x="290029" y="658952"/>
                  </a:lnTo>
                  <a:lnTo>
                    <a:pt x="246748" y="624814"/>
                  </a:lnTo>
                  <a:lnTo>
                    <a:pt x="205384" y="586536"/>
                  </a:lnTo>
                  <a:lnTo>
                    <a:pt x="167093" y="545172"/>
                  </a:lnTo>
                  <a:lnTo>
                    <a:pt x="132943" y="501904"/>
                  </a:lnTo>
                  <a:lnTo>
                    <a:pt x="103212" y="457200"/>
                  </a:lnTo>
                  <a:lnTo>
                    <a:pt x="78206" y="411581"/>
                  </a:lnTo>
                  <a:lnTo>
                    <a:pt x="58229" y="365493"/>
                  </a:lnTo>
                  <a:lnTo>
                    <a:pt x="43561" y="319455"/>
                  </a:lnTo>
                  <a:lnTo>
                    <a:pt x="35217" y="264045"/>
                  </a:lnTo>
                  <a:lnTo>
                    <a:pt x="33820" y="246392"/>
                  </a:lnTo>
                  <a:lnTo>
                    <a:pt x="34886" y="230708"/>
                  </a:lnTo>
                  <a:lnTo>
                    <a:pt x="60210" y="192811"/>
                  </a:lnTo>
                  <a:lnTo>
                    <a:pt x="149237" y="133413"/>
                  </a:lnTo>
                  <a:lnTo>
                    <a:pt x="156679" y="131241"/>
                  </a:lnTo>
                  <a:lnTo>
                    <a:pt x="167360" y="131241"/>
                  </a:lnTo>
                  <a:lnTo>
                    <a:pt x="264909" y="281025"/>
                  </a:lnTo>
                  <a:lnTo>
                    <a:pt x="254495" y="328650"/>
                  </a:lnTo>
                  <a:lnTo>
                    <a:pt x="202006" y="369519"/>
                  </a:lnTo>
                  <a:lnTo>
                    <a:pt x="195503" y="374650"/>
                  </a:lnTo>
                  <a:lnTo>
                    <a:pt x="214223" y="419862"/>
                  </a:lnTo>
                  <a:lnTo>
                    <a:pt x="255930" y="477164"/>
                  </a:lnTo>
                  <a:lnTo>
                    <a:pt x="284264" y="507657"/>
                  </a:lnTo>
                  <a:lnTo>
                    <a:pt x="314020" y="535343"/>
                  </a:lnTo>
                  <a:lnTo>
                    <a:pt x="370243" y="576567"/>
                  </a:lnTo>
                  <a:lnTo>
                    <a:pt x="406171" y="597357"/>
                  </a:lnTo>
                  <a:lnTo>
                    <a:pt x="415226" y="595464"/>
                  </a:lnTo>
                  <a:lnTo>
                    <a:pt x="420370" y="588975"/>
                  </a:lnTo>
                  <a:lnTo>
                    <a:pt x="445617" y="556641"/>
                  </a:lnTo>
                  <a:lnTo>
                    <a:pt x="461772" y="535940"/>
                  </a:lnTo>
                  <a:lnTo>
                    <a:pt x="471652" y="527024"/>
                  </a:lnTo>
                  <a:lnTo>
                    <a:pt x="483654" y="522147"/>
                  </a:lnTo>
                  <a:lnTo>
                    <a:pt x="496633" y="521563"/>
                  </a:lnTo>
                  <a:lnTo>
                    <a:pt x="509397" y="525513"/>
                  </a:lnTo>
                  <a:lnTo>
                    <a:pt x="639279" y="592632"/>
                  </a:lnTo>
                  <a:lnTo>
                    <a:pt x="659777" y="624611"/>
                  </a:lnTo>
                  <a:lnTo>
                    <a:pt x="659777" y="566077"/>
                  </a:lnTo>
                  <a:lnTo>
                    <a:pt x="654710" y="562724"/>
                  </a:lnTo>
                  <a:lnTo>
                    <a:pt x="575221" y="521563"/>
                  </a:lnTo>
                  <a:lnTo>
                    <a:pt x="524827" y="495477"/>
                  </a:lnTo>
                  <a:lnTo>
                    <a:pt x="500837" y="488048"/>
                  </a:lnTo>
                  <a:lnTo>
                    <a:pt x="476415" y="489153"/>
                  </a:lnTo>
                  <a:lnTo>
                    <a:pt x="453783" y="498335"/>
                  </a:lnTo>
                  <a:lnTo>
                    <a:pt x="435114" y="515099"/>
                  </a:lnTo>
                  <a:lnTo>
                    <a:pt x="402780" y="556641"/>
                  </a:lnTo>
                  <a:lnTo>
                    <a:pt x="379476" y="542251"/>
                  </a:lnTo>
                  <a:lnTo>
                    <a:pt x="332879" y="506844"/>
                  </a:lnTo>
                  <a:lnTo>
                    <a:pt x="284416" y="458381"/>
                  </a:lnTo>
                  <a:lnTo>
                    <a:pt x="248640" y="411060"/>
                  </a:lnTo>
                  <a:lnTo>
                    <a:pt x="234200" y="387108"/>
                  </a:lnTo>
                  <a:lnTo>
                    <a:pt x="275196" y="355041"/>
                  </a:lnTo>
                  <a:lnTo>
                    <a:pt x="291960" y="336372"/>
                  </a:lnTo>
                  <a:lnTo>
                    <a:pt x="302247" y="289318"/>
                  </a:lnTo>
                  <a:lnTo>
                    <a:pt x="227977" y="136385"/>
                  </a:lnTo>
                  <a:lnTo>
                    <a:pt x="196278" y="105130"/>
                  </a:lnTo>
                  <a:lnTo>
                    <a:pt x="167132" y="97624"/>
                  </a:lnTo>
                  <a:lnTo>
                    <a:pt x="152146" y="98590"/>
                  </a:lnTo>
                  <a:lnTo>
                    <a:pt x="41402" y="164795"/>
                  </a:lnTo>
                  <a:lnTo>
                    <a:pt x="9486" y="201269"/>
                  </a:lnTo>
                  <a:lnTo>
                    <a:pt x="0" y="248691"/>
                  </a:lnTo>
                  <a:lnTo>
                    <a:pt x="1524" y="267601"/>
                  </a:lnTo>
                  <a:lnTo>
                    <a:pt x="6794" y="308978"/>
                  </a:lnTo>
                  <a:lnTo>
                    <a:pt x="23799" y="369900"/>
                  </a:lnTo>
                  <a:lnTo>
                    <a:pt x="40894" y="411822"/>
                  </a:lnTo>
                  <a:lnTo>
                    <a:pt x="61925" y="453453"/>
                  </a:lnTo>
                  <a:lnTo>
                    <a:pt x="86690" y="494449"/>
                  </a:lnTo>
                  <a:lnTo>
                    <a:pt x="114998" y="534504"/>
                  </a:lnTo>
                  <a:lnTo>
                    <a:pt x="146646" y="573290"/>
                  </a:lnTo>
                  <a:lnTo>
                    <a:pt x="181432" y="610489"/>
                  </a:lnTo>
                  <a:lnTo>
                    <a:pt x="218630" y="645274"/>
                  </a:lnTo>
                  <a:lnTo>
                    <a:pt x="257416" y="676922"/>
                  </a:lnTo>
                  <a:lnTo>
                    <a:pt x="297472" y="705231"/>
                  </a:lnTo>
                  <a:lnTo>
                    <a:pt x="338467" y="729996"/>
                  </a:lnTo>
                  <a:lnTo>
                    <a:pt x="380060" y="751014"/>
                  </a:lnTo>
                  <a:lnTo>
                    <a:pt x="422021" y="768134"/>
                  </a:lnTo>
                  <a:lnTo>
                    <a:pt x="463943" y="781100"/>
                  </a:lnTo>
                  <a:lnTo>
                    <a:pt x="503847" y="788174"/>
                  </a:lnTo>
                  <a:lnTo>
                    <a:pt x="545795" y="791921"/>
                  </a:lnTo>
                  <a:lnTo>
                    <a:pt x="549719" y="791921"/>
                  </a:lnTo>
                  <a:lnTo>
                    <a:pt x="594487" y="780580"/>
                  </a:lnTo>
                  <a:lnTo>
                    <a:pt x="620649" y="758101"/>
                  </a:lnTo>
                  <a:lnTo>
                    <a:pt x="628192" y="749033"/>
                  </a:lnTo>
                  <a:lnTo>
                    <a:pt x="682040" y="665416"/>
                  </a:lnTo>
                  <a:lnTo>
                    <a:pt x="688797" y="651979"/>
                  </a:lnTo>
                  <a:lnTo>
                    <a:pt x="692594" y="637578"/>
                  </a:lnTo>
                  <a:lnTo>
                    <a:pt x="693343" y="622719"/>
                  </a:lnTo>
                  <a:close/>
                </a:path>
                <a:path w="791845" h="792479">
                  <a:moveTo>
                    <a:pt x="791362" y="399554"/>
                  </a:moveTo>
                  <a:lnTo>
                    <a:pt x="784682" y="340118"/>
                  </a:lnTo>
                  <a:lnTo>
                    <a:pt x="772617" y="291515"/>
                  </a:lnTo>
                  <a:lnTo>
                    <a:pt x="754875" y="244881"/>
                  </a:lnTo>
                  <a:lnTo>
                    <a:pt x="731672" y="200723"/>
                  </a:lnTo>
                  <a:lnTo>
                    <a:pt x="703211" y="159524"/>
                  </a:lnTo>
                  <a:lnTo>
                    <a:pt x="669721" y="121780"/>
                  </a:lnTo>
                  <a:lnTo>
                    <a:pt x="631939" y="88303"/>
                  </a:lnTo>
                  <a:lnTo>
                    <a:pt x="590727" y="59867"/>
                  </a:lnTo>
                  <a:lnTo>
                    <a:pt x="546569" y="36664"/>
                  </a:lnTo>
                  <a:lnTo>
                    <a:pt x="499960" y="18935"/>
                  </a:lnTo>
                  <a:lnTo>
                    <a:pt x="451370" y="6870"/>
                  </a:lnTo>
                  <a:lnTo>
                    <a:pt x="401294" y="685"/>
                  </a:lnTo>
                  <a:lnTo>
                    <a:pt x="392099" y="0"/>
                  </a:lnTo>
                  <a:lnTo>
                    <a:pt x="383971" y="7175"/>
                  </a:lnTo>
                  <a:lnTo>
                    <a:pt x="382892" y="25844"/>
                  </a:lnTo>
                  <a:lnTo>
                    <a:pt x="389928" y="33832"/>
                  </a:lnTo>
                  <a:lnTo>
                    <a:pt x="399262" y="34366"/>
                  </a:lnTo>
                  <a:lnTo>
                    <a:pt x="445274" y="40043"/>
                  </a:lnTo>
                  <a:lnTo>
                    <a:pt x="489915" y="51117"/>
                  </a:lnTo>
                  <a:lnTo>
                    <a:pt x="532739" y="67398"/>
                  </a:lnTo>
                  <a:lnTo>
                    <a:pt x="573303" y="88696"/>
                  </a:lnTo>
                  <a:lnTo>
                    <a:pt x="611187" y="114833"/>
                  </a:lnTo>
                  <a:lnTo>
                    <a:pt x="645909" y="145592"/>
                  </a:lnTo>
                  <a:lnTo>
                    <a:pt x="676681" y="180314"/>
                  </a:lnTo>
                  <a:lnTo>
                    <a:pt x="702830" y="218198"/>
                  </a:lnTo>
                  <a:lnTo>
                    <a:pt x="724154" y="258762"/>
                  </a:lnTo>
                  <a:lnTo>
                    <a:pt x="740448" y="301599"/>
                  </a:lnTo>
                  <a:lnTo>
                    <a:pt x="751497" y="346240"/>
                  </a:lnTo>
                  <a:lnTo>
                    <a:pt x="757123" y="392239"/>
                  </a:lnTo>
                  <a:lnTo>
                    <a:pt x="757669" y="401180"/>
                  </a:lnTo>
                  <a:lnTo>
                    <a:pt x="765111" y="408076"/>
                  </a:lnTo>
                  <a:lnTo>
                    <a:pt x="774992" y="408076"/>
                  </a:lnTo>
                  <a:lnTo>
                    <a:pt x="784326" y="407530"/>
                  </a:lnTo>
                  <a:lnTo>
                    <a:pt x="791362" y="39955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4445377" y="4539916"/>
            <a:ext cx="787400" cy="787400"/>
            <a:chOff x="6668065" y="6809874"/>
            <a:chExt cx="1181100" cy="1181100"/>
          </a:xfrm>
        </p:grpSpPr>
        <p:sp>
          <p:nvSpPr>
            <p:cNvPr id="14" name="object 14"/>
            <p:cNvSpPr/>
            <p:nvPr/>
          </p:nvSpPr>
          <p:spPr>
            <a:xfrm>
              <a:off x="6668065" y="6809874"/>
              <a:ext cx="1181100" cy="1181100"/>
            </a:xfrm>
            <a:custGeom>
              <a:avLst/>
              <a:gdLst/>
              <a:ahLst/>
              <a:cxnLst/>
              <a:rect l="l" t="t" r="r" b="b"/>
              <a:pathLst>
                <a:path w="1181100" h="1181100">
                  <a:moveTo>
                    <a:pt x="590549" y="1181087"/>
                  </a:moveTo>
                  <a:lnTo>
                    <a:pt x="542116" y="1179130"/>
                  </a:lnTo>
                  <a:lnTo>
                    <a:pt x="494760" y="1173358"/>
                  </a:lnTo>
                  <a:lnTo>
                    <a:pt x="448635" y="1163925"/>
                  </a:lnTo>
                  <a:lnTo>
                    <a:pt x="403892" y="1150981"/>
                  </a:lnTo>
                  <a:lnTo>
                    <a:pt x="360683" y="1134680"/>
                  </a:lnTo>
                  <a:lnTo>
                    <a:pt x="319160" y="1115173"/>
                  </a:lnTo>
                  <a:lnTo>
                    <a:pt x="279475" y="1092611"/>
                  </a:lnTo>
                  <a:lnTo>
                    <a:pt x="241781" y="1067148"/>
                  </a:lnTo>
                  <a:lnTo>
                    <a:pt x="206228" y="1038935"/>
                  </a:lnTo>
                  <a:lnTo>
                    <a:pt x="172970" y="1008123"/>
                  </a:lnTo>
                  <a:lnTo>
                    <a:pt x="142157" y="974866"/>
                  </a:lnTo>
                  <a:lnTo>
                    <a:pt x="113943" y="939314"/>
                  </a:lnTo>
                  <a:lnTo>
                    <a:pt x="88479" y="901620"/>
                  </a:lnTo>
                  <a:lnTo>
                    <a:pt x="65917" y="861936"/>
                  </a:lnTo>
                  <a:lnTo>
                    <a:pt x="46409" y="820414"/>
                  </a:lnTo>
                  <a:lnTo>
                    <a:pt x="30107" y="777206"/>
                  </a:lnTo>
                  <a:lnTo>
                    <a:pt x="17163" y="732463"/>
                  </a:lnTo>
                  <a:lnTo>
                    <a:pt x="7729" y="686338"/>
                  </a:lnTo>
                  <a:lnTo>
                    <a:pt x="1957" y="638983"/>
                  </a:lnTo>
                  <a:lnTo>
                    <a:pt x="0" y="590549"/>
                  </a:lnTo>
                  <a:lnTo>
                    <a:pt x="1957" y="542116"/>
                  </a:lnTo>
                  <a:lnTo>
                    <a:pt x="7729" y="494760"/>
                  </a:lnTo>
                  <a:lnTo>
                    <a:pt x="17163" y="448635"/>
                  </a:lnTo>
                  <a:lnTo>
                    <a:pt x="30106" y="403892"/>
                  </a:lnTo>
                  <a:lnTo>
                    <a:pt x="46408" y="360683"/>
                  </a:lnTo>
                  <a:lnTo>
                    <a:pt x="65916" y="319160"/>
                  </a:lnTo>
                  <a:lnTo>
                    <a:pt x="88478" y="279475"/>
                  </a:lnTo>
                  <a:lnTo>
                    <a:pt x="113942" y="241781"/>
                  </a:lnTo>
                  <a:lnTo>
                    <a:pt x="142156" y="206228"/>
                  </a:lnTo>
                  <a:lnTo>
                    <a:pt x="172968" y="172970"/>
                  </a:lnTo>
                  <a:lnTo>
                    <a:pt x="206226" y="142157"/>
                  </a:lnTo>
                  <a:lnTo>
                    <a:pt x="241779" y="113943"/>
                  </a:lnTo>
                  <a:lnTo>
                    <a:pt x="279474" y="88479"/>
                  </a:lnTo>
                  <a:lnTo>
                    <a:pt x="319158" y="65917"/>
                  </a:lnTo>
                  <a:lnTo>
                    <a:pt x="360681" y="46409"/>
                  </a:lnTo>
                  <a:lnTo>
                    <a:pt x="403891" y="30107"/>
                  </a:lnTo>
                  <a:lnTo>
                    <a:pt x="448634" y="17163"/>
                  </a:lnTo>
                  <a:lnTo>
                    <a:pt x="494760" y="7729"/>
                  </a:lnTo>
                  <a:lnTo>
                    <a:pt x="542115" y="1957"/>
                  </a:lnTo>
                  <a:lnTo>
                    <a:pt x="590549" y="0"/>
                  </a:lnTo>
                  <a:lnTo>
                    <a:pt x="638983" y="1957"/>
                  </a:lnTo>
                  <a:lnTo>
                    <a:pt x="686339" y="7729"/>
                  </a:lnTo>
                  <a:lnTo>
                    <a:pt x="732464" y="17163"/>
                  </a:lnTo>
                  <a:lnTo>
                    <a:pt x="777207" y="30106"/>
                  </a:lnTo>
                  <a:lnTo>
                    <a:pt x="820416" y="46408"/>
                  </a:lnTo>
                  <a:lnTo>
                    <a:pt x="861939" y="65916"/>
                  </a:lnTo>
                  <a:lnTo>
                    <a:pt x="901623" y="88478"/>
                  </a:lnTo>
                  <a:lnTo>
                    <a:pt x="939317" y="113942"/>
                  </a:lnTo>
                  <a:lnTo>
                    <a:pt x="974869" y="142156"/>
                  </a:lnTo>
                  <a:lnTo>
                    <a:pt x="1008127" y="172968"/>
                  </a:lnTo>
                  <a:lnTo>
                    <a:pt x="1038938" y="206226"/>
                  </a:lnTo>
                  <a:lnTo>
                    <a:pt x="1067152" y="241779"/>
                  </a:lnTo>
                  <a:lnTo>
                    <a:pt x="1092615" y="279474"/>
                  </a:lnTo>
                  <a:lnTo>
                    <a:pt x="1115177" y="319158"/>
                  </a:lnTo>
                  <a:lnTo>
                    <a:pt x="1134684" y="360681"/>
                  </a:lnTo>
                  <a:lnTo>
                    <a:pt x="1150985" y="403891"/>
                  </a:lnTo>
                  <a:lnTo>
                    <a:pt x="1163929" y="448634"/>
                  </a:lnTo>
                  <a:lnTo>
                    <a:pt x="1173362" y="494760"/>
                  </a:lnTo>
                  <a:lnTo>
                    <a:pt x="1179134" y="542115"/>
                  </a:lnTo>
                  <a:lnTo>
                    <a:pt x="1181091" y="590549"/>
                  </a:lnTo>
                  <a:lnTo>
                    <a:pt x="1179134" y="638983"/>
                  </a:lnTo>
                  <a:lnTo>
                    <a:pt x="1173362" y="686339"/>
                  </a:lnTo>
                  <a:lnTo>
                    <a:pt x="1163929" y="732464"/>
                  </a:lnTo>
                  <a:lnTo>
                    <a:pt x="1150985" y="777207"/>
                  </a:lnTo>
                  <a:lnTo>
                    <a:pt x="1134684" y="820416"/>
                  </a:lnTo>
                  <a:lnTo>
                    <a:pt x="1115176" y="861938"/>
                  </a:lnTo>
                  <a:lnTo>
                    <a:pt x="1092614" y="901622"/>
                  </a:lnTo>
                  <a:lnTo>
                    <a:pt x="1067151" y="939316"/>
                  </a:lnTo>
                  <a:lnTo>
                    <a:pt x="1038937" y="974867"/>
                  </a:lnTo>
                  <a:lnTo>
                    <a:pt x="1008125" y="1008125"/>
                  </a:lnTo>
                  <a:lnTo>
                    <a:pt x="974867" y="1038936"/>
                  </a:lnTo>
                  <a:lnTo>
                    <a:pt x="939315" y="1067149"/>
                  </a:lnTo>
                  <a:lnTo>
                    <a:pt x="901621" y="1092612"/>
                  </a:lnTo>
                  <a:lnTo>
                    <a:pt x="861937" y="1115174"/>
                  </a:lnTo>
                  <a:lnTo>
                    <a:pt x="820415" y="1134681"/>
                  </a:lnTo>
                  <a:lnTo>
                    <a:pt x="777206" y="1150982"/>
                  </a:lnTo>
                  <a:lnTo>
                    <a:pt x="732463" y="1163925"/>
                  </a:lnTo>
                  <a:lnTo>
                    <a:pt x="686338" y="1173358"/>
                  </a:lnTo>
                  <a:lnTo>
                    <a:pt x="638983" y="1179130"/>
                  </a:lnTo>
                  <a:lnTo>
                    <a:pt x="590549" y="1181087"/>
                  </a:lnTo>
                  <a:close/>
                </a:path>
              </a:pathLst>
            </a:custGeom>
            <a:solidFill>
              <a:srgbClr val="040404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15" name="object 15"/>
            <p:cNvSpPr/>
            <p:nvPr/>
          </p:nvSpPr>
          <p:spPr>
            <a:xfrm>
              <a:off x="6879566" y="7060437"/>
              <a:ext cx="758190" cy="680085"/>
            </a:xfrm>
            <a:custGeom>
              <a:avLst/>
              <a:gdLst/>
              <a:ahLst/>
              <a:cxnLst/>
              <a:rect l="l" t="t" r="r" b="b"/>
              <a:pathLst>
                <a:path w="758190" h="680084">
                  <a:moveTo>
                    <a:pt x="599737" y="67694"/>
                  </a:moveTo>
                  <a:lnTo>
                    <a:pt x="488355" y="67694"/>
                  </a:lnTo>
                  <a:lnTo>
                    <a:pt x="490201" y="62975"/>
                  </a:lnTo>
                  <a:lnTo>
                    <a:pt x="490679" y="51670"/>
                  </a:lnTo>
                  <a:lnTo>
                    <a:pt x="490679" y="6049"/>
                  </a:lnTo>
                  <a:lnTo>
                    <a:pt x="496732" y="0"/>
                  </a:lnTo>
                  <a:lnTo>
                    <a:pt x="593653" y="0"/>
                  </a:lnTo>
                  <a:lnTo>
                    <a:pt x="599698" y="6049"/>
                  </a:lnTo>
                  <a:lnTo>
                    <a:pt x="599737" y="67694"/>
                  </a:lnTo>
                  <a:close/>
                </a:path>
                <a:path w="758190" h="680084">
                  <a:moveTo>
                    <a:pt x="366780" y="83267"/>
                  </a:moveTo>
                  <a:lnTo>
                    <a:pt x="303011" y="83267"/>
                  </a:lnTo>
                  <a:lnTo>
                    <a:pt x="285239" y="59984"/>
                  </a:lnTo>
                  <a:lnTo>
                    <a:pt x="286272" y="59194"/>
                  </a:lnTo>
                  <a:lnTo>
                    <a:pt x="287336" y="58488"/>
                  </a:lnTo>
                  <a:lnTo>
                    <a:pt x="288433" y="57858"/>
                  </a:lnTo>
                  <a:lnTo>
                    <a:pt x="315340" y="41347"/>
                  </a:lnTo>
                  <a:lnTo>
                    <a:pt x="340218" y="30102"/>
                  </a:lnTo>
                  <a:lnTo>
                    <a:pt x="363765" y="23935"/>
                  </a:lnTo>
                  <a:lnTo>
                    <a:pt x="386677" y="22660"/>
                  </a:lnTo>
                  <a:lnTo>
                    <a:pt x="409494" y="26162"/>
                  </a:lnTo>
                  <a:lnTo>
                    <a:pt x="431797" y="34261"/>
                  </a:lnTo>
                  <a:lnTo>
                    <a:pt x="454393" y="46765"/>
                  </a:lnTo>
                  <a:lnTo>
                    <a:pt x="478087" y="63485"/>
                  </a:lnTo>
                  <a:lnTo>
                    <a:pt x="484522" y="67355"/>
                  </a:lnTo>
                  <a:lnTo>
                    <a:pt x="488355" y="67694"/>
                  </a:lnTo>
                  <a:lnTo>
                    <a:pt x="599737" y="67694"/>
                  </a:lnTo>
                  <a:lnTo>
                    <a:pt x="599745" y="81014"/>
                  </a:lnTo>
                  <a:lnTo>
                    <a:pt x="383926" y="81014"/>
                  </a:lnTo>
                  <a:lnTo>
                    <a:pt x="370768" y="82051"/>
                  </a:lnTo>
                  <a:lnTo>
                    <a:pt x="366780" y="83267"/>
                  </a:lnTo>
                  <a:close/>
                </a:path>
                <a:path w="758190" h="680084">
                  <a:moveTo>
                    <a:pt x="25084" y="316548"/>
                  </a:moveTo>
                  <a:lnTo>
                    <a:pt x="62" y="284766"/>
                  </a:lnTo>
                  <a:lnTo>
                    <a:pt x="0" y="283698"/>
                  </a:lnTo>
                  <a:lnTo>
                    <a:pt x="3584" y="273082"/>
                  </a:lnTo>
                  <a:lnTo>
                    <a:pt x="11233" y="264351"/>
                  </a:lnTo>
                  <a:lnTo>
                    <a:pt x="45937" y="238078"/>
                  </a:lnTo>
                  <a:lnTo>
                    <a:pt x="216980" y="111406"/>
                  </a:lnTo>
                  <a:lnTo>
                    <a:pt x="285351" y="59984"/>
                  </a:lnTo>
                  <a:lnTo>
                    <a:pt x="287523" y="62975"/>
                  </a:lnTo>
                  <a:lnTo>
                    <a:pt x="303011" y="83267"/>
                  </a:lnTo>
                  <a:lnTo>
                    <a:pt x="366780" y="83267"/>
                  </a:lnTo>
                  <a:lnTo>
                    <a:pt x="356253" y="86477"/>
                  </a:lnTo>
                  <a:lnTo>
                    <a:pt x="339955" y="94426"/>
                  </a:lnTo>
                  <a:lnTo>
                    <a:pt x="321445" y="106031"/>
                  </a:lnTo>
                  <a:lnTo>
                    <a:pt x="320999" y="106386"/>
                  </a:lnTo>
                  <a:lnTo>
                    <a:pt x="316198" y="109935"/>
                  </a:lnTo>
                  <a:lnTo>
                    <a:pt x="251814" y="158340"/>
                  </a:lnTo>
                  <a:lnTo>
                    <a:pt x="81100" y="284766"/>
                  </a:lnTo>
                  <a:lnTo>
                    <a:pt x="46698" y="310806"/>
                  </a:lnTo>
                  <a:lnTo>
                    <a:pt x="36266" y="315887"/>
                  </a:lnTo>
                  <a:lnTo>
                    <a:pt x="25084" y="316548"/>
                  </a:lnTo>
                  <a:close/>
                </a:path>
                <a:path w="758190" h="680084">
                  <a:moveTo>
                    <a:pt x="733011" y="316548"/>
                  </a:moveTo>
                  <a:lnTo>
                    <a:pt x="721813" y="315887"/>
                  </a:lnTo>
                  <a:lnTo>
                    <a:pt x="711383" y="310806"/>
                  </a:lnTo>
                  <a:lnTo>
                    <a:pt x="675821" y="283848"/>
                  </a:lnTo>
                  <a:lnTo>
                    <a:pt x="510941" y="161412"/>
                  </a:lnTo>
                  <a:lnTo>
                    <a:pt x="442610" y="109935"/>
                  </a:lnTo>
                  <a:lnTo>
                    <a:pt x="425962" y="97970"/>
                  </a:lnTo>
                  <a:lnTo>
                    <a:pt x="410890" y="89064"/>
                  </a:lnTo>
                  <a:lnTo>
                    <a:pt x="396772" y="83267"/>
                  </a:lnTo>
                  <a:lnTo>
                    <a:pt x="396470" y="83267"/>
                  </a:lnTo>
                  <a:lnTo>
                    <a:pt x="383926" y="81014"/>
                  </a:lnTo>
                  <a:lnTo>
                    <a:pt x="599745" y="81014"/>
                  </a:lnTo>
                  <a:lnTo>
                    <a:pt x="599781" y="137849"/>
                  </a:lnTo>
                  <a:lnTo>
                    <a:pt x="600947" y="148614"/>
                  </a:lnTo>
                  <a:lnTo>
                    <a:pt x="604568" y="156648"/>
                  </a:lnTo>
                  <a:lnTo>
                    <a:pt x="612015" y="163611"/>
                  </a:lnTo>
                  <a:lnTo>
                    <a:pt x="712184" y="238078"/>
                  </a:lnTo>
                  <a:lnTo>
                    <a:pt x="746859" y="264351"/>
                  </a:lnTo>
                  <a:lnTo>
                    <a:pt x="754504" y="273082"/>
                  </a:lnTo>
                  <a:lnTo>
                    <a:pt x="758087" y="283698"/>
                  </a:lnTo>
                  <a:lnTo>
                    <a:pt x="757429" y="294882"/>
                  </a:lnTo>
                  <a:lnTo>
                    <a:pt x="752400" y="305219"/>
                  </a:lnTo>
                  <a:lnTo>
                    <a:pt x="743622" y="312965"/>
                  </a:lnTo>
                  <a:lnTo>
                    <a:pt x="733011" y="316548"/>
                  </a:lnTo>
                  <a:close/>
                </a:path>
                <a:path w="758190" h="680084">
                  <a:moveTo>
                    <a:pt x="241687" y="679969"/>
                  </a:moveTo>
                  <a:lnTo>
                    <a:pt x="129424" y="679969"/>
                  </a:lnTo>
                  <a:lnTo>
                    <a:pt x="117586" y="677829"/>
                  </a:lnTo>
                  <a:lnTo>
                    <a:pt x="107881" y="672001"/>
                  </a:lnTo>
                  <a:lnTo>
                    <a:pt x="101439" y="663531"/>
                  </a:lnTo>
                  <a:lnTo>
                    <a:pt x="101323" y="663376"/>
                  </a:lnTo>
                  <a:lnTo>
                    <a:pt x="98915" y="652842"/>
                  </a:lnTo>
                  <a:lnTo>
                    <a:pt x="98915" y="312138"/>
                  </a:lnTo>
                  <a:lnTo>
                    <a:pt x="103345" y="304545"/>
                  </a:lnTo>
                  <a:lnTo>
                    <a:pt x="110231" y="299561"/>
                  </a:lnTo>
                  <a:lnTo>
                    <a:pt x="321107" y="140663"/>
                  </a:lnTo>
                  <a:lnTo>
                    <a:pt x="354968" y="121855"/>
                  </a:lnTo>
                  <a:lnTo>
                    <a:pt x="383810" y="116709"/>
                  </a:lnTo>
                  <a:lnTo>
                    <a:pt x="411271" y="124195"/>
                  </a:lnTo>
                  <a:lnTo>
                    <a:pt x="440987" y="143283"/>
                  </a:lnTo>
                  <a:lnTo>
                    <a:pt x="648752" y="300243"/>
                  </a:lnTo>
                  <a:lnTo>
                    <a:pt x="655132" y="305219"/>
                  </a:lnTo>
                  <a:lnTo>
                    <a:pt x="659167" y="312516"/>
                  </a:lnTo>
                  <a:lnTo>
                    <a:pt x="659165" y="376320"/>
                  </a:lnTo>
                  <a:lnTo>
                    <a:pt x="306807" y="376320"/>
                  </a:lnTo>
                  <a:lnTo>
                    <a:pt x="297623" y="378187"/>
                  </a:lnTo>
                  <a:lnTo>
                    <a:pt x="290103" y="383267"/>
                  </a:lnTo>
                  <a:lnTo>
                    <a:pt x="285023" y="390786"/>
                  </a:lnTo>
                  <a:lnTo>
                    <a:pt x="283157" y="399966"/>
                  </a:lnTo>
                  <a:lnTo>
                    <a:pt x="283157" y="644353"/>
                  </a:lnTo>
                  <a:lnTo>
                    <a:pt x="281783" y="663376"/>
                  </a:lnTo>
                  <a:lnTo>
                    <a:pt x="281772" y="663531"/>
                  </a:lnTo>
                  <a:lnTo>
                    <a:pt x="275999" y="674263"/>
                  </a:lnTo>
                  <a:lnTo>
                    <a:pt x="263416" y="678945"/>
                  </a:lnTo>
                  <a:lnTo>
                    <a:pt x="241687" y="679969"/>
                  </a:lnTo>
                  <a:close/>
                </a:path>
                <a:path w="758190" h="680084">
                  <a:moveTo>
                    <a:pt x="628615" y="679969"/>
                  </a:moveTo>
                  <a:lnTo>
                    <a:pt x="510106" y="679969"/>
                  </a:lnTo>
                  <a:lnTo>
                    <a:pt x="490866" y="678945"/>
                  </a:lnTo>
                  <a:lnTo>
                    <a:pt x="492452" y="678945"/>
                  </a:lnTo>
                  <a:lnTo>
                    <a:pt x="481950" y="674785"/>
                  </a:lnTo>
                  <a:lnTo>
                    <a:pt x="476531" y="664979"/>
                  </a:lnTo>
                  <a:lnTo>
                    <a:pt x="475108" y="647407"/>
                  </a:lnTo>
                  <a:lnTo>
                    <a:pt x="475302" y="596628"/>
                  </a:lnTo>
                  <a:lnTo>
                    <a:pt x="475294" y="547339"/>
                  </a:lnTo>
                  <a:lnTo>
                    <a:pt x="475170" y="498694"/>
                  </a:lnTo>
                  <a:lnTo>
                    <a:pt x="475016" y="449851"/>
                  </a:lnTo>
                  <a:lnTo>
                    <a:pt x="474917" y="399966"/>
                  </a:lnTo>
                  <a:lnTo>
                    <a:pt x="473043" y="390786"/>
                  </a:lnTo>
                  <a:lnTo>
                    <a:pt x="467961" y="383267"/>
                  </a:lnTo>
                  <a:lnTo>
                    <a:pt x="460443" y="378187"/>
                  </a:lnTo>
                  <a:lnTo>
                    <a:pt x="451263" y="376320"/>
                  </a:lnTo>
                  <a:lnTo>
                    <a:pt x="659165" y="376320"/>
                  </a:lnTo>
                  <a:lnTo>
                    <a:pt x="659156" y="652842"/>
                  </a:lnTo>
                  <a:lnTo>
                    <a:pt x="656746" y="663376"/>
                  </a:lnTo>
                  <a:lnTo>
                    <a:pt x="650185" y="672001"/>
                  </a:lnTo>
                  <a:lnTo>
                    <a:pt x="640474" y="677829"/>
                  </a:lnTo>
                  <a:lnTo>
                    <a:pt x="628615" y="6799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</p:grpSp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96250" y="4539933"/>
            <a:ext cx="857236" cy="855133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>
          <a:xfrm>
            <a:off x="9875302" y="4579339"/>
            <a:ext cx="711200" cy="711200"/>
            <a:chOff x="14812953" y="6869009"/>
            <a:chExt cx="1066800" cy="1066800"/>
          </a:xfrm>
        </p:grpSpPr>
        <p:sp>
          <p:nvSpPr>
            <p:cNvPr id="18" name="object 18"/>
            <p:cNvSpPr/>
            <p:nvPr/>
          </p:nvSpPr>
          <p:spPr>
            <a:xfrm>
              <a:off x="14812953" y="6869009"/>
              <a:ext cx="1066800" cy="1066800"/>
            </a:xfrm>
            <a:custGeom>
              <a:avLst/>
              <a:gdLst/>
              <a:ahLst/>
              <a:cxnLst/>
              <a:rect l="l" t="t" r="r" b="b"/>
              <a:pathLst>
                <a:path w="1066800" h="1066800">
                  <a:moveTo>
                    <a:pt x="533376" y="1066734"/>
                  </a:moveTo>
                  <a:lnTo>
                    <a:pt x="484819" y="1064554"/>
                  </a:lnTo>
                  <a:lnTo>
                    <a:pt x="437493" y="1058140"/>
                  </a:lnTo>
                  <a:lnTo>
                    <a:pt x="391577" y="1047681"/>
                  </a:lnTo>
                  <a:lnTo>
                    <a:pt x="347258" y="1033365"/>
                  </a:lnTo>
                  <a:lnTo>
                    <a:pt x="304725" y="1015379"/>
                  </a:lnTo>
                  <a:lnTo>
                    <a:pt x="264166" y="993913"/>
                  </a:lnTo>
                  <a:lnTo>
                    <a:pt x="225770" y="969155"/>
                  </a:lnTo>
                  <a:lnTo>
                    <a:pt x="189725" y="941292"/>
                  </a:lnTo>
                  <a:lnTo>
                    <a:pt x="156219" y="910514"/>
                  </a:lnTo>
                  <a:lnTo>
                    <a:pt x="125441" y="877008"/>
                  </a:lnTo>
                  <a:lnTo>
                    <a:pt x="97578" y="840963"/>
                  </a:lnTo>
                  <a:lnTo>
                    <a:pt x="72820" y="802567"/>
                  </a:lnTo>
                  <a:lnTo>
                    <a:pt x="51354" y="762008"/>
                  </a:lnTo>
                  <a:lnTo>
                    <a:pt x="33368" y="719475"/>
                  </a:lnTo>
                  <a:lnTo>
                    <a:pt x="19052" y="675156"/>
                  </a:lnTo>
                  <a:lnTo>
                    <a:pt x="8593" y="629240"/>
                  </a:lnTo>
                  <a:lnTo>
                    <a:pt x="2179" y="581914"/>
                  </a:lnTo>
                  <a:lnTo>
                    <a:pt x="0" y="533367"/>
                  </a:lnTo>
                  <a:lnTo>
                    <a:pt x="2179" y="484819"/>
                  </a:lnTo>
                  <a:lnTo>
                    <a:pt x="8593" y="437493"/>
                  </a:lnTo>
                  <a:lnTo>
                    <a:pt x="19052" y="391577"/>
                  </a:lnTo>
                  <a:lnTo>
                    <a:pt x="33368" y="347258"/>
                  </a:lnTo>
                  <a:lnTo>
                    <a:pt x="51354" y="304725"/>
                  </a:lnTo>
                  <a:lnTo>
                    <a:pt x="72820" y="264166"/>
                  </a:lnTo>
                  <a:lnTo>
                    <a:pt x="97578" y="225770"/>
                  </a:lnTo>
                  <a:lnTo>
                    <a:pt x="125441" y="189725"/>
                  </a:lnTo>
                  <a:lnTo>
                    <a:pt x="156219" y="156219"/>
                  </a:lnTo>
                  <a:lnTo>
                    <a:pt x="189725" y="125441"/>
                  </a:lnTo>
                  <a:lnTo>
                    <a:pt x="225770" y="97578"/>
                  </a:lnTo>
                  <a:lnTo>
                    <a:pt x="264166" y="72820"/>
                  </a:lnTo>
                  <a:lnTo>
                    <a:pt x="304725" y="51354"/>
                  </a:lnTo>
                  <a:lnTo>
                    <a:pt x="347258" y="33368"/>
                  </a:lnTo>
                  <a:lnTo>
                    <a:pt x="391577" y="19052"/>
                  </a:lnTo>
                  <a:lnTo>
                    <a:pt x="437493" y="8593"/>
                  </a:lnTo>
                  <a:lnTo>
                    <a:pt x="484819" y="2179"/>
                  </a:lnTo>
                  <a:lnTo>
                    <a:pt x="533376" y="0"/>
                  </a:lnTo>
                  <a:lnTo>
                    <a:pt x="581923" y="2179"/>
                  </a:lnTo>
                  <a:lnTo>
                    <a:pt x="629249" y="8593"/>
                  </a:lnTo>
                  <a:lnTo>
                    <a:pt x="675166" y="19052"/>
                  </a:lnTo>
                  <a:lnTo>
                    <a:pt x="719485" y="33368"/>
                  </a:lnTo>
                  <a:lnTo>
                    <a:pt x="762018" y="51354"/>
                  </a:lnTo>
                  <a:lnTo>
                    <a:pt x="802576" y="72820"/>
                  </a:lnTo>
                  <a:lnTo>
                    <a:pt x="840972" y="97578"/>
                  </a:lnTo>
                  <a:lnTo>
                    <a:pt x="877017" y="125441"/>
                  </a:lnTo>
                  <a:lnTo>
                    <a:pt x="910523" y="156219"/>
                  </a:lnTo>
                  <a:lnTo>
                    <a:pt x="941302" y="189725"/>
                  </a:lnTo>
                  <a:lnTo>
                    <a:pt x="969164" y="225770"/>
                  </a:lnTo>
                  <a:lnTo>
                    <a:pt x="993923" y="264166"/>
                  </a:lnTo>
                  <a:lnTo>
                    <a:pt x="1015389" y="304725"/>
                  </a:lnTo>
                  <a:lnTo>
                    <a:pt x="1033374" y="347258"/>
                  </a:lnTo>
                  <a:lnTo>
                    <a:pt x="1047691" y="391577"/>
                  </a:lnTo>
                  <a:lnTo>
                    <a:pt x="1058150" y="437493"/>
                  </a:lnTo>
                  <a:lnTo>
                    <a:pt x="1064564" y="484819"/>
                  </a:lnTo>
                  <a:lnTo>
                    <a:pt x="1066743" y="533367"/>
                  </a:lnTo>
                  <a:lnTo>
                    <a:pt x="1064564" y="581914"/>
                  </a:lnTo>
                  <a:lnTo>
                    <a:pt x="1058150" y="629240"/>
                  </a:lnTo>
                  <a:lnTo>
                    <a:pt x="1047691" y="675156"/>
                  </a:lnTo>
                  <a:lnTo>
                    <a:pt x="1033374" y="719475"/>
                  </a:lnTo>
                  <a:lnTo>
                    <a:pt x="1015389" y="762008"/>
                  </a:lnTo>
                  <a:lnTo>
                    <a:pt x="993923" y="802567"/>
                  </a:lnTo>
                  <a:lnTo>
                    <a:pt x="969164" y="840963"/>
                  </a:lnTo>
                  <a:lnTo>
                    <a:pt x="941302" y="877008"/>
                  </a:lnTo>
                  <a:lnTo>
                    <a:pt x="910523" y="910514"/>
                  </a:lnTo>
                  <a:lnTo>
                    <a:pt x="877017" y="941292"/>
                  </a:lnTo>
                  <a:lnTo>
                    <a:pt x="840972" y="969155"/>
                  </a:lnTo>
                  <a:lnTo>
                    <a:pt x="802576" y="993913"/>
                  </a:lnTo>
                  <a:lnTo>
                    <a:pt x="762018" y="1015379"/>
                  </a:lnTo>
                  <a:lnTo>
                    <a:pt x="719485" y="1033365"/>
                  </a:lnTo>
                  <a:lnTo>
                    <a:pt x="675166" y="1047681"/>
                  </a:lnTo>
                  <a:lnTo>
                    <a:pt x="629249" y="1058140"/>
                  </a:lnTo>
                  <a:lnTo>
                    <a:pt x="581923" y="1064554"/>
                  </a:lnTo>
                  <a:lnTo>
                    <a:pt x="533376" y="1066734"/>
                  </a:lnTo>
                  <a:close/>
                </a:path>
              </a:pathLst>
            </a:custGeom>
            <a:solidFill>
              <a:srgbClr val="20B424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19" name="object 19"/>
            <p:cNvSpPr/>
            <p:nvPr/>
          </p:nvSpPr>
          <p:spPr>
            <a:xfrm>
              <a:off x="14981480" y="7083925"/>
              <a:ext cx="730250" cy="636905"/>
            </a:xfrm>
            <a:custGeom>
              <a:avLst/>
              <a:gdLst/>
              <a:ahLst/>
              <a:cxnLst/>
              <a:rect l="l" t="t" r="r" b="b"/>
              <a:pathLst>
                <a:path w="730250" h="636904">
                  <a:moveTo>
                    <a:pt x="314732" y="636902"/>
                  </a:moveTo>
                  <a:lnTo>
                    <a:pt x="0" y="391655"/>
                  </a:lnTo>
                  <a:lnTo>
                    <a:pt x="80767" y="288003"/>
                  </a:lnTo>
                  <a:lnTo>
                    <a:pt x="289446" y="450604"/>
                  </a:lnTo>
                  <a:lnTo>
                    <a:pt x="624206" y="0"/>
                  </a:lnTo>
                  <a:lnTo>
                    <a:pt x="729688" y="78365"/>
                  </a:lnTo>
                  <a:lnTo>
                    <a:pt x="314732" y="63690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</p:grpSp>
      <p:pic>
        <p:nvPicPr>
          <p:cNvPr id="20" name="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82008" y="238981"/>
            <a:ext cx="1898649" cy="1250949"/>
          </a:xfrm>
          <a:prstGeom prst="rect">
            <a:avLst/>
          </a:prstGeom>
        </p:spPr>
      </p:pic>
      <p:sp>
        <p:nvSpPr>
          <p:cNvPr id="22" name="object 22" descr="$PPTXTitle"/>
          <p:cNvSpPr txBox="1">
            <a:spLocks noGrp="1"/>
          </p:cNvSpPr>
          <p:nvPr>
            <p:ph type="title"/>
          </p:nvPr>
        </p:nvSpPr>
        <p:spPr>
          <a:xfrm>
            <a:off x="2998347" y="442182"/>
            <a:ext cx="5102860" cy="838835"/>
          </a:xfrm>
          <a:prstGeom prst="rect">
            <a:avLst/>
          </a:prstGeom>
        </p:spPr>
        <p:txBody>
          <a:bodyPr vert="horz" wrap="square" lIns="0" tIns="8466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spc="-385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P</a:t>
            </a:r>
            <a:r>
              <a:rPr lang="fr-FR" sz="5400" spc="-385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 L A T E A U X </a:t>
            </a:r>
            <a:r>
              <a:rPr sz="5400" spc="-459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 </a:t>
            </a:r>
            <a:r>
              <a:rPr sz="5400" spc="-745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E</a:t>
            </a:r>
            <a:r>
              <a:rPr lang="fr-FR" sz="5400" spc="-745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  </a:t>
            </a:r>
            <a:r>
              <a:rPr sz="5400" spc="-745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D</a:t>
            </a:r>
            <a:r>
              <a:rPr lang="fr-FR" sz="5400" spc="-745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  </a:t>
            </a:r>
            <a:r>
              <a:rPr sz="5400" spc="-745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R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981681" y="5340865"/>
            <a:ext cx="1871557" cy="1008380"/>
          </a:xfrm>
          <a:prstGeom prst="rect">
            <a:avLst/>
          </a:prstGeom>
        </p:spPr>
        <p:txBody>
          <a:bodyPr vert="horz" wrap="square" lIns="0" tIns="8466" rIns="0" bIns="0" rtlCol="0">
            <a:spAutoFit/>
          </a:bodyPr>
          <a:lstStyle/>
          <a:p>
            <a:pPr marL="12700" marR="5080" indent="-635" algn="ctr">
              <a:lnSpc>
                <a:spcPct val="116000"/>
              </a:lnSpc>
              <a:spcBef>
                <a:spcPts val="100"/>
              </a:spcBef>
            </a:pPr>
            <a:r>
              <a:rPr sz="1865" spc="114" dirty="0">
                <a:latin typeface="Tahoma" panose="020B0604030504040204"/>
                <a:cs typeface="Tahoma" panose="020B0604030504040204"/>
              </a:rPr>
              <a:t>Prendre</a:t>
            </a:r>
            <a:r>
              <a:rPr sz="1865" spc="-135" dirty="0">
                <a:latin typeface="Tahoma" panose="020B0604030504040204"/>
                <a:cs typeface="Tahoma" panose="020B0604030504040204"/>
              </a:rPr>
              <a:t> </a:t>
            </a:r>
            <a:r>
              <a:rPr sz="1865" spc="60" dirty="0">
                <a:latin typeface="Tahoma" panose="020B0604030504040204"/>
                <a:cs typeface="Tahoma" panose="020B0604030504040204"/>
              </a:rPr>
              <a:t>contact </a:t>
            </a:r>
            <a:r>
              <a:rPr sz="1865" dirty="0">
                <a:latin typeface="Tahoma" panose="020B0604030504040204"/>
                <a:cs typeface="Tahoma" panose="020B0604030504040204"/>
              </a:rPr>
              <a:t>avec</a:t>
            </a:r>
            <a:r>
              <a:rPr sz="1865" spc="-85" dirty="0">
                <a:latin typeface="Tahoma" panose="020B0604030504040204"/>
                <a:cs typeface="Tahoma" panose="020B0604030504040204"/>
              </a:rPr>
              <a:t> </a:t>
            </a:r>
            <a:r>
              <a:rPr sz="1865" spc="75" dirty="0">
                <a:latin typeface="Tahoma" panose="020B0604030504040204"/>
                <a:cs typeface="Tahoma" panose="020B0604030504040204"/>
              </a:rPr>
              <a:t>les</a:t>
            </a:r>
            <a:r>
              <a:rPr sz="1865" spc="-80" dirty="0">
                <a:latin typeface="Tahoma" panose="020B0604030504040204"/>
                <a:cs typeface="Tahoma" panose="020B0604030504040204"/>
              </a:rPr>
              <a:t> </a:t>
            </a:r>
            <a:r>
              <a:rPr sz="1865" spc="90" dirty="0">
                <a:latin typeface="Tahoma" panose="020B0604030504040204"/>
                <a:cs typeface="Tahoma" panose="020B0604030504040204"/>
              </a:rPr>
              <a:t>clubs</a:t>
            </a:r>
            <a:r>
              <a:rPr sz="1865" spc="-85" dirty="0">
                <a:latin typeface="Tahoma" panose="020B0604030504040204"/>
                <a:cs typeface="Tahoma" panose="020B0604030504040204"/>
              </a:rPr>
              <a:t> </a:t>
            </a:r>
            <a:r>
              <a:rPr sz="1865" spc="120" dirty="0">
                <a:latin typeface="Tahoma" panose="020B0604030504040204"/>
                <a:cs typeface="Tahoma" panose="020B0604030504040204"/>
              </a:rPr>
              <a:t>du </a:t>
            </a:r>
            <a:r>
              <a:rPr sz="1865" spc="75" dirty="0">
                <a:latin typeface="Tahoma" panose="020B0604030504040204"/>
                <a:cs typeface="Tahoma" panose="020B0604030504040204"/>
              </a:rPr>
              <a:t>plateau</a:t>
            </a:r>
            <a:endParaRPr sz="1865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35639" y="5518665"/>
            <a:ext cx="2106083" cy="1008380"/>
          </a:xfrm>
          <a:prstGeom prst="rect">
            <a:avLst/>
          </a:prstGeom>
        </p:spPr>
        <p:txBody>
          <a:bodyPr vert="horz" wrap="square" lIns="0" tIns="8466" rIns="0" bIns="0" rtlCol="0">
            <a:spAutoFit/>
          </a:bodyPr>
          <a:lstStyle/>
          <a:p>
            <a:pPr marL="798195" marR="5080" indent="-786130">
              <a:lnSpc>
                <a:spcPct val="116000"/>
              </a:lnSpc>
              <a:spcBef>
                <a:spcPts val="100"/>
              </a:spcBef>
            </a:pPr>
            <a:r>
              <a:rPr sz="1865" spc="95" dirty="0">
                <a:latin typeface="Tahoma" panose="020B0604030504040204"/>
                <a:cs typeface="Tahoma" panose="020B0604030504040204"/>
              </a:rPr>
              <a:t>Garantir</a:t>
            </a:r>
            <a:r>
              <a:rPr sz="1865" spc="-145" dirty="0">
                <a:latin typeface="Tahoma" panose="020B0604030504040204"/>
                <a:cs typeface="Tahoma" panose="020B0604030504040204"/>
              </a:rPr>
              <a:t> </a:t>
            </a:r>
            <a:r>
              <a:rPr sz="1865" spc="135" dirty="0">
                <a:latin typeface="Tahoma" panose="020B0604030504040204"/>
                <a:cs typeface="Tahoma" panose="020B0604030504040204"/>
              </a:rPr>
              <a:t>un</a:t>
            </a:r>
            <a:r>
              <a:rPr sz="1865" spc="-140" dirty="0">
                <a:latin typeface="Tahoma" panose="020B0604030504040204"/>
                <a:cs typeface="Tahoma" panose="020B0604030504040204"/>
              </a:rPr>
              <a:t> </a:t>
            </a:r>
            <a:r>
              <a:rPr sz="1865" spc="60" dirty="0">
                <a:latin typeface="Tahoma" panose="020B0604030504040204"/>
                <a:cs typeface="Tahoma" panose="020B0604030504040204"/>
              </a:rPr>
              <a:t>accueil </a:t>
            </a:r>
            <a:r>
              <a:rPr sz="1865" spc="70" dirty="0">
                <a:latin typeface="Tahoma" panose="020B0604030504040204"/>
                <a:cs typeface="Tahoma" panose="020B0604030504040204"/>
              </a:rPr>
              <a:t>favorable</a:t>
            </a:r>
            <a:endParaRPr sz="1865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252872" y="5518665"/>
            <a:ext cx="2280497" cy="1008380"/>
          </a:xfrm>
          <a:prstGeom prst="rect">
            <a:avLst/>
          </a:prstGeom>
        </p:spPr>
        <p:txBody>
          <a:bodyPr vert="horz" wrap="square" lIns="0" tIns="8466" rIns="0" bIns="0" rtlCol="0">
            <a:spAutoFit/>
          </a:bodyPr>
          <a:lstStyle/>
          <a:p>
            <a:pPr marL="12700" marR="5080" indent="-635" algn="ctr">
              <a:lnSpc>
                <a:spcPct val="116000"/>
              </a:lnSpc>
              <a:spcBef>
                <a:spcPts val="100"/>
              </a:spcBef>
            </a:pPr>
            <a:r>
              <a:rPr sz="1865" spc="120" dirty="0">
                <a:latin typeface="Tahoma" panose="020B0604030504040204"/>
                <a:cs typeface="Tahoma" panose="020B0604030504040204"/>
              </a:rPr>
              <a:t>Mettre</a:t>
            </a:r>
            <a:r>
              <a:rPr sz="1865" spc="-145" dirty="0">
                <a:latin typeface="Tahoma" panose="020B0604030504040204"/>
                <a:cs typeface="Tahoma" panose="020B0604030504040204"/>
              </a:rPr>
              <a:t> </a:t>
            </a:r>
            <a:r>
              <a:rPr sz="1865" spc="110" dirty="0">
                <a:latin typeface="Tahoma" panose="020B0604030504040204"/>
                <a:cs typeface="Tahoma" panose="020B0604030504040204"/>
              </a:rPr>
              <a:t>en</a:t>
            </a:r>
            <a:r>
              <a:rPr sz="1865" spc="-145" dirty="0">
                <a:latin typeface="Tahoma" panose="020B0604030504040204"/>
                <a:cs typeface="Tahoma" panose="020B0604030504040204"/>
              </a:rPr>
              <a:t> </a:t>
            </a:r>
            <a:r>
              <a:rPr sz="1865" spc="80" dirty="0">
                <a:latin typeface="Tahoma" panose="020B0604030504040204"/>
                <a:cs typeface="Tahoma" panose="020B0604030504040204"/>
              </a:rPr>
              <a:t>place</a:t>
            </a:r>
            <a:r>
              <a:rPr sz="1865" spc="-145" dirty="0">
                <a:latin typeface="Tahoma" panose="020B0604030504040204"/>
                <a:cs typeface="Tahoma" panose="020B0604030504040204"/>
              </a:rPr>
              <a:t> </a:t>
            </a:r>
            <a:r>
              <a:rPr sz="1865" spc="45" dirty="0">
                <a:latin typeface="Tahoma" panose="020B0604030504040204"/>
                <a:cs typeface="Tahoma" panose="020B0604030504040204"/>
              </a:rPr>
              <a:t>la </a:t>
            </a:r>
            <a:r>
              <a:rPr sz="1865" spc="114" dirty="0">
                <a:latin typeface="Tahoma" panose="020B0604030504040204"/>
                <a:cs typeface="Tahoma" panose="020B0604030504040204"/>
              </a:rPr>
              <a:t>réunion</a:t>
            </a:r>
            <a:r>
              <a:rPr sz="1865" spc="-135" dirty="0">
                <a:latin typeface="Tahoma" panose="020B0604030504040204"/>
                <a:cs typeface="Tahoma" panose="020B0604030504040204"/>
              </a:rPr>
              <a:t> </a:t>
            </a:r>
            <a:r>
              <a:rPr sz="1865" spc="114" dirty="0">
                <a:latin typeface="Tahoma" panose="020B0604030504040204"/>
                <a:cs typeface="Tahoma" panose="020B0604030504040204"/>
              </a:rPr>
              <a:t>de</a:t>
            </a:r>
            <a:r>
              <a:rPr sz="1865" spc="-135" dirty="0">
                <a:latin typeface="Tahoma" panose="020B0604030504040204"/>
                <a:cs typeface="Tahoma" panose="020B0604030504040204"/>
              </a:rPr>
              <a:t> </a:t>
            </a:r>
            <a:r>
              <a:rPr sz="1865" spc="110" dirty="0">
                <a:latin typeface="Tahoma" panose="020B0604030504040204"/>
                <a:cs typeface="Tahoma" panose="020B0604030504040204"/>
              </a:rPr>
              <a:t>début</a:t>
            </a:r>
            <a:r>
              <a:rPr sz="1865" spc="-135" dirty="0">
                <a:latin typeface="Tahoma" panose="020B0604030504040204"/>
                <a:cs typeface="Tahoma" panose="020B0604030504040204"/>
              </a:rPr>
              <a:t> </a:t>
            </a:r>
            <a:r>
              <a:rPr sz="1865" spc="80" dirty="0">
                <a:latin typeface="Tahoma" panose="020B0604030504040204"/>
                <a:cs typeface="Tahoma" panose="020B0604030504040204"/>
              </a:rPr>
              <a:t>de </a:t>
            </a:r>
            <a:r>
              <a:rPr sz="1865" spc="75" dirty="0">
                <a:latin typeface="Tahoma" panose="020B0604030504040204"/>
                <a:cs typeface="Tahoma" panose="020B0604030504040204"/>
              </a:rPr>
              <a:t>plateau</a:t>
            </a:r>
            <a:endParaRPr sz="1865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147787" y="5518665"/>
            <a:ext cx="2550583" cy="1008380"/>
          </a:xfrm>
          <a:prstGeom prst="rect">
            <a:avLst/>
          </a:prstGeom>
        </p:spPr>
        <p:txBody>
          <a:bodyPr vert="horz" wrap="square" lIns="0" tIns="8466" rIns="0" bIns="0" rtlCol="0">
            <a:spAutoFit/>
          </a:bodyPr>
          <a:lstStyle/>
          <a:p>
            <a:pPr marL="12065" marR="5080" algn="ctr">
              <a:lnSpc>
                <a:spcPct val="116000"/>
              </a:lnSpc>
              <a:spcBef>
                <a:spcPts val="100"/>
              </a:spcBef>
            </a:pPr>
            <a:r>
              <a:rPr sz="1865" spc="60" dirty="0">
                <a:latin typeface="Tahoma" panose="020B0604030504040204"/>
                <a:cs typeface="Tahoma" panose="020B0604030504040204"/>
              </a:rPr>
              <a:t>Faire</a:t>
            </a:r>
            <a:r>
              <a:rPr sz="1865" spc="-135" dirty="0">
                <a:latin typeface="Tahoma" panose="020B0604030504040204"/>
                <a:cs typeface="Tahoma" panose="020B0604030504040204"/>
              </a:rPr>
              <a:t> </a:t>
            </a:r>
            <a:r>
              <a:rPr sz="1865" spc="105" dirty="0">
                <a:latin typeface="Tahoma" panose="020B0604030504040204"/>
                <a:cs typeface="Tahoma" panose="020B0604030504040204"/>
              </a:rPr>
              <a:t>adopter</a:t>
            </a:r>
            <a:r>
              <a:rPr sz="1865" spc="-135" dirty="0">
                <a:latin typeface="Tahoma" panose="020B0604030504040204"/>
                <a:cs typeface="Tahoma" panose="020B0604030504040204"/>
              </a:rPr>
              <a:t> </a:t>
            </a:r>
            <a:r>
              <a:rPr sz="1865" spc="75" dirty="0">
                <a:latin typeface="Tahoma" panose="020B0604030504040204"/>
                <a:cs typeface="Tahoma" panose="020B0604030504040204"/>
              </a:rPr>
              <a:t>les</a:t>
            </a:r>
            <a:r>
              <a:rPr sz="1865" spc="-135" dirty="0">
                <a:latin typeface="Tahoma" panose="020B0604030504040204"/>
                <a:cs typeface="Tahoma" panose="020B0604030504040204"/>
              </a:rPr>
              <a:t> </a:t>
            </a:r>
            <a:r>
              <a:rPr sz="1865" spc="105" dirty="0">
                <a:latin typeface="Tahoma" panose="020B0604030504040204"/>
                <a:cs typeface="Tahoma" panose="020B0604030504040204"/>
              </a:rPr>
              <a:t>bons </a:t>
            </a:r>
            <a:r>
              <a:rPr sz="1865" spc="114" dirty="0">
                <a:latin typeface="Tahoma" panose="020B0604030504040204"/>
                <a:cs typeface="Tahoma" panose="020B0604030504040204"/>
              </a:rPr>
              <a:t>comportements</a:t>
            </a:r>
            <a:r>
              <a:rPr sz="1865" spc="-135" dirty="0">
                <a:latin typeface="Tahoma" panose="020B0604030504040204"/>
                <a:cs typeface="Tahoma" panose="020B0604030504040204"/>
              </a:rPr>
              <a:t> </a:t>
            </a:r>
            <a:r>
              <a:rPr sz="1865" spc="110" dirty="0">
                <a:latin typeface="Tahoma" panose="020B0604030504040204"/>
                <a:cs typeface="Tahoma" panose="020B0604030504040204"/>
              </a:rPr>
              <a:t>en</a:t>
            </a:r>
            <a:r>
              <a:rPr sz="1865" spc="-130" dirty="0">
                <a:latin typeface="Tahoma" panose="020B0604030504040204"/>
                <a:cs typeface="Tahoma" panose="020B0604030504040204"/>
              </a:rPr>
              <a:t> </a:t>
            </a:r>
            <a:r>
              <a:rPr sz="1865" spc="30" dirty="0">
                <a:latin typeface="Tahoma" panose="020B0604030504040204"/>
                <a:cs typeface="Tahoma" panose="020B0604030504040204"/>
              </a:rPr>
              <a:t>cas </a:t>
            </a:r>
            <a:r>
              <a:rPr sz="1865" spc="114" dirty="0">
                <a:latin typeface="Tahoma" panose="020B0604030504040204"/>
                <a:cs typeface="Tahoma" panose="020B0604030504040204"/>
              </a:rPr>
              <a:t>de</a:t>
            </a:r>
            <a:r>
              <a:rPr sz="1865" spc="-145" dirty="0">
                <a:latin typeface="Tahoma" panose="020B0604030504040204"/>
                <a:cs typeface="Tahoma" panose="020B0604030504040204"/>
              </a:rPr>
              <a:t> </a:t>
            </a:r>
            <a:r>
              <a:rPr sz="1865" spc="114" dirty="0">
                <a:latin typeface="Tahoma" panose="020B0604030504040204"/>
                <a:cs typeface="Tahoma" panose="020B0604030504040204"/>
              </a:rPr>
              <a:t>débordement</a:t>
            </a:r>
            <a:endParaRPr sz="1865">
              <a:latin typeface="Tahoma" panose="020B0604030504040204"/>
              <a:cs typeface="Tahoma" panose="020B0604030504040204"/>
            </a:endParaRPr>
          </a:p>
        </p:txBody>
      </p:sp>
      <p:pic>
        <p:nvPicPr>
          <p:cNvPr id="27" name="Image 26" descr="Logo Comité de l'Ain Rugby Final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819765" y="193040"/>
            <a:ext cx="1115695" cy="1010920"/>
          </a:xfrm>
          <a:prstGeom prst="rect">
            <a:avLst/>
          </a:prstGeom>
        </p:spPr>
      </p:pic>
      <p:sp>
        <p:nvSpPr>
          <p:cNvPr id="28" name="ZoneTexte 27"/>
          <p:cNvSpPr txBox="1"/>
          <p:nvPr/>
        </p:nvSpPr>
        <p:spPr>
          <a:xfrm>
            <a:off x="1024568" y="1509311"/>
            <a:ext cx="71829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Le directeur de tournoi / Responsable du tournoi</a:t>
            </a:r>
          </a:p>
          <a:p>
            <a:r>
              <a:rPr lang="fr-FR" sz="1600" dirty="0">
                <a:solidFill>
                  <a:srgbClr val="FF0000"/>
                </a:solidFill>
              </a:rPr>
              <a:t>Chasuble rouge</a:t>
            </a:r>
          </a:p>
        </p:txBody>
      </p:sp>
      <p:sp>
        <p:nvSpPr>
          <p:cNvPr id="29" name="ZoneTexte 28"/>
          <p:cNvSpPr txBox="1"/>
          <p:nvPr/>
        </p:nvSpPr>
        <p:spPr>
          <a:xfrm>
            <a:off x="1156771" y="2622015"/>
            <a:ext cx="3172858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FFFF00"/>
                </a:solidFill>
              </a:rPr>
              <a:t>A charge le pilotage du tournoi</a:t>
            </a:r>
          </a:p>
          <a:p>
            <a:pPr algn="ctr"/>
            <a:r>
              <a:rPr lang="fr-FR" b="1" dirty="0">
                <a:solidFill>
                  <a:srgbClr val="FFFF00"/>
                </a:solidFill>
              </a:rPr>
              <a:t>Avant : Pendant ; Après</a:t>
            </a:r>
          </a:p>
        </p:txBody>
      </p:sp>
      <p:sp>
        <p:nvSpPr>
          <p:cNvPr id="30" name="ZoneTexte 29"/>
          <p:cNvSpPr txBox="1"/>
          <p:nvPr/>
        </p:nvSpPr>
        <p:spPr>
          <a:xfrm>
            <a:off x="6101508" y="2465942"/>
            <a:ext cx="4155196" cy="369332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FF00"/>
                </a:solidFill>
              </a:rPr>
              <a:t>Climat serein sur et en dehors des terrains</a:t>
            </a:r>
          </a:p>
        </p:txBody>
      </p:sp>
      <p:sp>
        <p:nvSpPr>
          <p:cNvPr id="31" name="ZoneTexte 30"/>
          <p:cNvSpPr txBox="1"/>
          <p:nvPr/>
        </p:nvSpPr>
        <p:spPr>
          <a:xfrm>
            <a:off x="6088656" y="2959865"/>
            <a:ext cx="4840078" cy="369332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FF00"/>
                </a:solidFill>
              </a:rPr>
              <a:t>Environnement épanouissant pour les enfants</a:t>
            </a:r>
          </a:p>
        </p:txBody>
      </p:sp>
      <p:sp>
        <p:nvSpPr>
          <p:cNvPr id="32" name="Flèche droite 31"/>
          <p:cNvSpPr/>
          <p:nvPr/>
        </p:nvSpPr>
        <p:spPr>
          <a:xfrm>
            <a:off x="4759287" y="2677099"/>
            <a:ext cx="848299" cy="4957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1764502" y="1251197"/>
          <a:ext cx="8640445" cy="138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3645"/>
                <a:gridCol w="3671570"/>
                <a:gridCol w="3745230"/>
              </a:tblGrid>
              <a:tr h="441960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Quand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2000" dirty="0">
                          <a:solidFill>
                            <a:srgbClr val="FFFF00"/>
                          </a:solidFill>
                        </a:rPr>
                        <a:t>J’organise le plateau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rgbClr val="FFFF00"/>
                          </a:solidFill>
                        </a:rPr>
                        <a:t>Je me déplace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FFFF00"/>
                          </a:solidFill>
                        </a:rPr>
                        <a:t>1 semaine</a:t>
                      </a:r>
                    </a:p>
                    <a:p>
                      <a:pPr algn="ctr"/>
                      <a:r>
                        <a:rPr lang="fr-FR" sz="1600" b="1" dirty="0">
                          <a:solidFill>
                            <a:srgbClr val="FFFF00"/>
                          </a:solidFill>
                        </a:rPr>
                        <a:t> avant</a:t>
                      </a: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solidFill>
                            <a:schemeClr val="bg1"/>
                          </a:solidFill>
                        </a:rPr>
                        <a:t>- </a:t>
                      </a:r>
                      <a:r>
                        <a:rPr lang="fr-FR" sz="1400" b="1" dirty="0">
                          <a:solidFill>
                            <a:srgbClr val="FFFF00"/>
                          </a:solidFill>
                        </a:rPr>
                        <a:t>Courrier @ prévisionnel</a:t>
                      </a:r>
                      <a:r>
                        <a:rPr lang="fr-FR" sz="1400" b="1" baseline="0" dirty="0">
                          <a:solidFill>
                            <a:srgbClr val="FFFF00"/>
                          </a:solidFill>
                        </a:rPr>
                        <a:t> </a:t>
                      </a:r>
                      <a:r>
                        <a:rPr lang="fr-FR" sz="1400" baseline="0" dirty="0">
                          <a:solidFill>
                            <a:schemeClr val="bg1"/>
                          </a:solidFill>
                        </a:rPr>
                        <a:t>effectifs / équipes / niveau, organisation, lieu, horaire…</a:t>
                      </a:r>
                    </a:p>
                    <a:p>
                      <a:r>
                        <a:rPr lang="fr-FR" sz="1400" baseline="0" dirty="0">
                          <a:solidFill>
                            <a:schemeClr val="bg1"/>
                          </a:solidFill>
                        </a:rPr>
                        <a:t>- </a:t>
                      </a:r>
                      <a:r>
                        <a:rPr lang="fr-FR" sz="1400" b="1" baseline="0" dirty="0">
                          <a:solidFill>
                            <a:schemeClr val="bg1"/>
                          </a:solidFill>
                        </a:rPr>
                        <a:t>A qui </a:t>
                      </a:r>
                      <a:r>
                        <a:rPr lang="fr-FR" sz="1400" baseline="0" dirty="0">
                          <a:solidFill>
                            <a:schemeClr val="bg1"/>
                          </a:solidFill>
                        </a:rPr>
                        <a:t>? </a:t>
                      </a:r>
                      <a:r>
                        <a:rPr lang="fr-FR" sz="1400" b="1" baseline="0" dirty="0">
                          <a:solidFill>
                            <a:schemeClr val="bg1"/>
                          </a:solidFill>
                        </a:rPr>
                        <a:t>Responsable </a:t>
                      </a:r>
                      <a:r>
                        <a:rPr lang="fr-FR" sz="1400" b="1" baseline="0" dirty="0" err="1">
                          <a:solidFill>
                            <a:schemeClr val="bg1"/>
                          </a:solidFill>
                        </a:rPr>
                        <a:t>EdR</a:t>
                      </a:r>
                      <a:r>
                        <a:rPr lang="fr-FR" sz="1400" b="1" baseline="0" dirty="0">
                          <a:solidFill>
                            <a:schemeClr val="bg1"/>
                          </a:solidFill>
                        </a:rPr>
                        <a:t> / Directeur de tournoi + référent catégorie 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solidFill>
                            <a:schemeClr val="bg1"/>
                          </a:solidFill>
                        </a:rPr>
                        <a:t>- </a:t>
                      </a:r>
                      <a:r>
                        <a:rPr lang="fr-FR" sz="1400" b="1" dirty="0">
                          <a:solidFill>
                            <a:srgbClr val="FFFF00"/>
                          </a:solidFill>
                        </a:rPr>
                        <a:t>Réponse des prévisionnels </a:t>
                      </a:r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le jeudi matin au plus tard </a:t>
                      </a:r>
                      <a:r>
                        <a:rPr lang="fr-FR" sz="1400" dirty="0">
                          <a:solidFill>
                            <a:schemeClr val="bg1"/>
                          </a:solidFill>
                        </a:rPr>
                        <a:t>(Effectifs, nb</a:t>
                      </a:r>
                      <a:r>
                        <a:rPr lang="fr-FR" sz="1400" baseline="0" dirty="0">
                          <a:solidFill>
                            <a:schemeClr val="bg1"/>
                          </a:solidFill>
                        </a:rPr>
                        <a:t> équipes, niveaux, éducateurs…)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733690" y="768488"/>
            <a:ext cx="49399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buFont typeface="Wingdings" panose="05000000000000000000" pitchFamily="2" charset="2"/>
              <a:buNone/>
            </a:pPr>
            <a:r>
              <a:rPr lang="fr-FR" sz="2000" dirty="0">
                <a:solidFill>
                  <a:srgbClr val="00206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 Mémo organisation d'un plateau </a:t>
            </a:r>
            <a:r>
              <a:rPr lang="fr-FR" sz="2000" dirty="0" err="1">
                <a:solidFill>
                  <a:srgbClr val="00206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EdR</a:t>
            </a:r>
            <a:r>
              <a:rPr lang="fr-FR" sz="2000" dirty="0">
                <a:solidFill>
                  <a:srgbClr val="00206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 Cd01</a:t>
            </a:r>
            <a:endParaRPr lang="fr-FR" sz="1200" b="1" dirty="0">
              <a:solidFill>
                <a:srgbClr val="002060"/>
              </a:solidFill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787112" y="2805843"/>
          <a:ext cx="8731250" cy="243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4435"/>
                <a:gridCol w="3655695"/>
                <a:gridCol w="3881120"/>
              </a:tblGrid>
              <a:tr h="370840"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fr-FR" sz="1600" kern="12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Le jour même</a:t>
                      </a: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fr-FR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fr-FR" sz="1400" kern="12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Mise</a:t>
                      </a:r>
                      <a:r>
                        <a:rPr kumimoji="0" lang="fr-FR" sz="1400" kern="1200" baseline="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 en place du plateau</a:t>
                      </a:r>
                      <a:endParaRPr kumimoji="0" lang="fr-FR" sz="1400" kern="1200" dirty="0">
                        <a:solidFill>
                          <a:srgbClr val="FFFF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rtl="0" eaLnBrk="1" latinLnBrk="0" hangingPunct="1"/>
                      <a:r>
                        <a:rPr kumimoji="0" lang="fr-FR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-  </a:t>
                      </a:r>
                      <a:r>
                        <a:rPr kumimoji="0" lang="fr-FR" sz="1400" kern="12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Accueil</a:t>
                      </a:r>
                      <a:r>
                        <a:rPr kumimoji="0" lang="fr-FR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400" kern="12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des </a:t>
                      </a:r>
                      <a:r>
                        <a:rPr kumimoji="0" lang="fr-FR" sz="1400" kern="1200" dirty="0" err="1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EdR</a:t>
                      </a:r>
                      <a:endParaRPr kumimoji="0" lang="fr-FR" sz="1400" kern="1200" dirty="0">
                        <a:solidFill>
                          <a:srgbClr val="FFFF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rtl="0" eaLnBrk="1" latinLnBrk="0" hangingPunct="1">
                        <a:buFontTx/>
                        <a:buChar char="-"/>
                      </a:pPr>
                      <a:r>
                        <a:rPr kumimoji="0" lang="fr-FR" sz="1400" kern="12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Au démarrage du plateau </a:t>
                      </a:r>
                      <a:r>
                        <a:rPr kumimoji="0" lang="fr-FR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fr-FR" sz="14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Briefing éducateurs, présentation, déroulement, consignes…</a:t>
                      </a:r>
                    </a:p>
                    <a:p>
                      <a:pPr marL="0" algn="l" rtl="0" eaLnBrk="1" latinLnBrk="0" hangingPunct="1">
                        <a:buFontTx/>
                        <a:buChar char="-"/>
                      </a:pPr>
                      <a:r>
                        <a:rPr kumimoji="0" lang="fr-FR" sz="14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400" b="1" kern="12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Pendant le plateau </a:t>
                      </a:r>
                      <a:r>
                        <a:rPr kumimoji="0" lang="fr-FR" sz="14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fr-FR" sz="14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Régule le </a:t>
                      </a:r>
                      <a:r>
                        <a:rPr kumimoji="0" lang="fr-FR" sz="1400" b="0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déroulement des oppositions, régule le bon état d'esprit entre éducateurs…</a:t>
                      </a:r>
                      <a:endParaRPr kumimoji="0" lang="fr-FR" sz="1400" b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rtl="0" eaLnBrk="1" latinLnBrk="0" hangingPunct="1">
                        <a:buFontTx/>
                        <a:buChar char="-"/>
                      </a:pPr>
                      <a:r>
                        <a:rPr kumimoji="0" lang="fr-FR" sz="1400" kern="12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Après le plateau </a:t>
                      </a:r>
                      <a:r>
                        <a:rPr kumimoji="0" lang="fr-FR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fr-FR" sz="14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anime le débriefing éducateurs / réception.</a:t>
                      </a:r>
                    </a:p>
                    <a:p>
                      <a:pPr marL="0" indent="0" algn="l" rtl="0" eaLnBrk="1" latinLnBrk="0" hangingPunct="1">
                        <a:buFontTx/>
                        <a:buNone/>
                      </a:pPr>
                      <a:endParaRPr kumimoji="0" lang="fr-FR" sz="1400" b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fr-FR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fr-FR" sz="1400" kern="12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A mon départ </a:t>
                      </a:r>
                      <a:r>
                        <a:rPr kumimoji="0" lang="fr-FR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fr-FR" sz="14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Communication des effectifs / équipes  </a:t>
                      </a:r>
                      <a:r>
                        <a:rPr kumimoji="0" lang="fr-FR" sz="11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(Si modification)</a:t>
                      </a:r>
                      <a:endParaRPr kumimoji="0" lang="fr-FR" sz="14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rtl="0" eaLnBrk="1" latinLnBrk="0" hangingPunct="1"/>
                      <a:r>
                        <a:rPr kumimoji="0" lang="fr-FR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fr-FR" sz="1400" kern="12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A mon arrivée à l’accueil </a:t>
                      </a:r>
                      <a:r>
                        <a:rPr kumimoji="0" lang="fr-FR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fr-FR" sz="14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Confirmation des effectifs et équipes, </a:t>
                      </a:r>
                      <a:r>
                        <a:rPr kumimoji="0" lang="fr-FR" sz="14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feuille de présences …</a:t>
                      </a:r>
                    </a:p>
                    <a:p>
                      <a:pPr marL="0" algn="l" rtl="0" eaLnBrk="1" latinLnBrk="0" hangingPunct="1"/>
                      <a:r>
                        <a:rPr kumimoji="0" lang="fr-FR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fr-FR" sz="1400" kern="12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Au démarrage </a:t>
                      </a:r>
                      <a:r>
                        <a:rPr kumimoji="0" lang="fr-FR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fr-FR" sz="14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Participation au briefing éducateurs, chasubles…</a:t>
                      </a:r>
                    </a:p>
                    <a:p>
                      <a:pPr marL="0" algn="l" rtl="0" eaLnBrk="1" latinLnBrk="0" hangingPunct="1">
                        <a:buFontTx/>
                        <a:buChar char="-"/>
                      </a:pPr>
                      <a:r>
                        <a:rPr kumimoji="0" lang="fr-FR" sz="1400" kern="12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Après le plateau </a:t>
                      </a:r>
                      <a:r>
                        <a:rPr kumimoji="0" lang="fr-FR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fr-FR" sz="14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participation au débriefing éducateurs.</a:t>
                      </a:r>
                    </a:p>
                    <a:p>
                      <a:pPr marL="0" algn="l" rtl="0" eaLnBrk="1" latinLnBrk="0" hangingPunct="1">
                        <a:buFontTx/>
                        <a:buNone/>
                      </a:pPr>
                      <a:r>
                        <a:rPr kumimoji="0" lang="fr-FR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- Je laisse mon vestiaire propre.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798764" y="4941540"/>
          <a:ext cx="8730615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8730"/>
                <a:gridCol w="3606165"/>
                <a:gridCol w="3855720"/>
              </a:tblGrid>
              <a:tr h="944880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rgbClr val="FFFF00"/>
                          </a:solidFill>
                        </a:rPr>
                        <a:t>Dans les 2 jours suivant</a:t>
                      </a: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FontTx/>
                        <a:buChar char="-"/>
                      </a:pPr>
                      <a:r>
                        <a:rPr lang="fr-FR" sz="1400" dirty="0">
                          <a:solidFill>
                            <a:srgbClr val="FFFF00"/>
                          </a:solidFill>
                        </a:rPr>
                        <a:t>Envoi du</a:t>
                      </a:r>
                      <a:r>
                        <a:rPr lang="fr-FR" sz="1400" baseline="0" dirty="0">
                          <a:solidFill>
                            <a:srgbClr val="FFFF00"/>
                          </a:solidFill>
                        </a:rPr>
                        <a:t> CR de plateau </a:t>
                      </a:r>
                    </a:p>
                    <a:p>
                      <a:pPr algn="ctr">
                        <a:buFontTx/>
                        <a:buNone/>
                      </a:pPr>
                      <a:r>
                        <a:rPr lang="fr-FR" sz="1600" b="0" i="1" baseline="0" dirty="0">
                          <a:solidFill>
                            <a:schemeClr val="bg1"/>
                          </a:solidFill>
                        </a:rPr>
                        <a:t>edr@cd01rugby.com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defRPr/>
                      </a:pPr>
                      <a:r>
                        <a:rPr lang="fr-FR" sz="1400" b="0" dirty="0">
                          <a:solidFill>
                            <a:srgbClr val="FFFF00"/>
                          </a:solidFill>
                        </a:rPr>
                        <a:t>Je signale les éventuels problèmes d’ordre éthique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fr-FR" sz="14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Je signale les éventuels problèmes d’ordre éthique à la commission.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400" b="0" i="1" baseline="0" dirty="0">
                          <a:solidFill>
                            <a:schemeClr val="bg1"/>
                          </a:solidFill>
                        </a:rPr>
                        <a:t>edr@cd01rugby.com</a:t>
                      </a:r>
                    </a:p>
                    <a:p>
                      <a:endParaRPr kumimoji="0" lang="fr-FR" sz="1400" b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pic>
        <p:nvPicPr>
          <p:cNvPr id="2" name="Image 1" descr="Logo Comité de l'Ain Rugby Final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819765" y="193040"/>
            <a:ext cx="1115695" cy="1010920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10774496" y="5541483"/>
            <a:ext cx="8703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/>
              <a:t>Document </a:t>
            </a:r>
            <a:r>
              <a:rPr lang="fr-FR" sz="1000" dirty="0" err="1"/>
              <a:t>EdR</a:t>
            </a:r>
            <a:r>
              <a:rPr lang="fr-FR" sz="1000" dirty="0"/>
              <a:t> Cd01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55585" y="204791"/>
            <a:ext cx="4825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buFont typeface="Wingdings" panose="05000000000000000000" pitchFamily="2" charset="2"/>
              <a:buNone/>
            </a:pPr>
            <a:r>
              <a:rPr lang="fr-FR" sz="3200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 Responsable de tournoi</a:t>
            </a:r>
            <a:endParaRPr lang="fr-FR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05E31D2-9BB7-4184-B231-80B9242E1D20}" type="datetime1"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18/09/2026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COMMISSION EDR CD 01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96CAC38-5842-484C-8098-FAC631A24EC8}" type="slidenum"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19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364958" y="229785"/>
            <a:ext cx="10515600" cy="1325563"/>
          </a:xfrm>
        </p:spPr>
        <p:txBody>
          <a:bodyPr/>
          <a:lstStyle/>
          <a:p>
            <a:r>
              <a:rPr lang="fr-FR" dirty="0"/>
              <a:t>Les clés d’un briefing réussi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838200" y="6463505"/>
            <a:ext cx="821267" cy="1825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10646833" y="6478460"/>
            <a:ext cx="821267" cy="1825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9639759" y="6114361"/>
            <a:ext cx="1850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002060"/>
                </a:solidFill>
              </a:rPr>
              <a:t>Document  CTC CD01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52850" y="409575"/>
            <a:ext cx="6993255" cy="2118995"/>
          </a:xfrm>
          <a:prstGeom prst="rect">
            <a:avLst/>
          </a:prstGeom>
        </p:spPr>
      </p:pic>
      <p:sp>
        <p:nvSpPr>
          <p:cNvPr id="10" name="object 10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474345" y="338455"/>
            <a:ext cx="3660775" cy="685165"/>
          </a:xfrm>
          <a:prstGeom prst="rect">
            <a:avLst/>
          </a:prstGeom>
        </p:spPr>
        <p:txBody>
          <a:bodyPr vert="horz" wrap="square" lIns="0" tIns="8466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spc="-385" dirty="0"/>
              <a:t>P</a:t>
            </a:r>
            <a:r>
              <a:rPr lang="fr-FR" spc="-385" dirty="0"/>
              <a:t> </a:t>
            </a:r>
            <a:r>
              <a:rPr spc="-385" dirty="0"/>
              <a:t>l</a:t>
            </a:r>
            <a:r>
              <a:rPr lang="fr-FR" spc="-385" dirty="0"/>
              <a:t> </a:t>
            </a:r>
            <a:r>
              <a:rPr spc="-385" dirty="0"/>
              <a:t>a</a:t>
            </a:r>
            <a:r>
              <a:rPr lang="fr-FR" spc="-385" dirty="0"/>
              <a:t> </a:t>
            </a:r>
            <a:r>
              <a:rPr spc="-385" dirty="0"/>
              <a:t>t</a:t>
            </a:r>
            <a:r>
              <a:rPr lang="fr-FR" spc="-385" dirty="0"/>
              <a:t> </a:t>
            </a:r>
            <a:r>
              <a:rPr spc="-385" dirty="0"/>
              <a:t>e</a:t>
            </a:r>
            <a:r>
              <a:rPr lang="fr-FR" spc="-385" dirty="0"/>
              <a:t> </a:t>
            </a:r>
            <a:r>
              <a:rPr spc="-385" dirty="0"/>
              <a:t>a</a:t>
            </a:r>
            <a:r>
              <a:rPr lang="fr-FR" spc="-385" dirty="0"/>
              <a:t> </a:t>
            </a:r>
            <a:r>
              <a:rPr spc="-385" dirty="0"/>
              <a:t>u</a:t>
            </a:r>
            <a:r>
              <a:rPr lang="fr-FR" spc="-385" dirty="0"/>
              <a:t> </a:t>
            </a:r>
            <a:r>
              <a:rPr spc="-385" dirty="0"/>
              <a:t>x</a:t>
            </a:r>
            <a:r>
              <a:rPr spc="-459" dirty="0"/>
              <a:t> </a:t>
            </a:r>
            <a:r>
              <a:rPr lang="fr-FR" spc="-459" dirty="0"/>
              <a:t>  </a:t>
            </a:r>
            <a:r>
              <a:rPr spc="-745" dirty="0"/>
              <a:t>E</a:t>
            </a:r>
            <a:r>
              <a:rPr lang="fr-FR" spc="-745" dirty="0"/>
              <a:t>                                         </a:t>
            </a:r>
            <a:r>
              <a:rPr spc="-745" dirty="0"/>
              <a:t>D</a:t>
            </a:r>
            <a:r>
              <a:rPr lang="fr-FR" spc="-745" dirty="0"/>
              <a:t>                                  </a:t>
            </a:r>
            <a:r>
              <a:rPr spc="-745" dirty="0"/>
              <a:t>R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body" idx="4294967295"/>
          </p:nvPr>
        </p:nvSpPr>
        <p:spPr>
          <a:xfrm>
            <a:off x="233680" y="2356485"/>
            <a:ext cx="11530330" cy="3281045"/>
          </a:xfrm>
          <a:prstGeom prst="rect">
            <a:avLst/>
          </a:prstGeom>
        </p:spPr>
        <p:txBody>
          <a:bodyPr vert="horz" wrap="square" lIns="0" tIns="8466" rIns="0" bIns="0" rtlCol="0">
            <a:spAutoFit/>
          </a:bodyPr>
          <a:lstStyle/>
          <a:p>
            <a:pPr marL="302895" indent="0">
              <a:lnSpc>
                <a:spcPts val="4065"/>
              </a:lnSpc>
              <a:spcBef>
                <a:spcPts val="100"/>
              </a:spcBef>
              <a:buNone/>
            </a:pPr>
            <a:r>
              <a:rPr spc="-185" dirty="0">
                <a:latin typeface="Impact" panose="020B0806030902050204" pitchFamily="34" charset="0"/>
                <a:cs typeface="Impact" panose="020B0806030902050204" pitchFamily="34" charset="0"/>
              </a:rPr>
              <a:t>Représentant</a:t>
            </a:r>
            <a:r>
              <a:rPr spc="-215" dirty="0">
                <a:latin typeface="Impact" panose="020B0806030902050204" pitchFamily="34" charset="0"/>
                <a:cs typeface="Impact" panose="020B0806030902050204" pitchFamily="34" charset="0"/>
              </a:rPr>
              <a:t> </a:t>
            </a:r>
            <a:r>
              <a:rPr spc="-55" dirty="0">
                <a:latin typeface="Impact" panose="020B0806030902050204" pitchFamily="34" charset="0"/>
                <a:cs typeface="Impact" panose="020B0806030902050204" pitchFamily="34" charset="0"/>
              </a:rPr>
              <a:t>départemental</a:t>
            </a:r>
          </a:p>
          <a:p>
            <a:pPr marL="1241425" indent="0">
              <a:lnSpc>
                <a:spcPts val="4065"/>
              </a:lnSpc>
              <a:buNone/>
            </a:pPr>
            <a:r>
              <a:rPr spc="95" dirty="0">
                <a:latin typeface="Impact" panose="020B0806030902050204" pitchFamily="34" charset="0"/>
                <a:cs typeface="Impact" panose="020B0806030902050204" pitchFamily="34" charset="0"/>
              </a:rPr>
              <a:t>Désigné</a:t>
            </a:r>
            <a:r>
              <a:rPr spc="-170" dirty="0">
                <a:latin typeface="Impact" panose="020B0806030902050204" pitchFamily="34" charset="0"/>
                <a:cs typeface="Impact" panose="020B0806030902050204" pitchFamily="34" charset="0"/>
              </a:rPr>
              <a:t> </a:t>
            </a:r>
            <a:r>
              <a:rPr spc="145" dirty="0">
                <a:latin typeface="Impact" panose="020B0806030902050204" pitchFamily="34" charset="0"/>
                <a:cs typeface="Impact" panose="020B0806030902050204" pitchFamily="34" charset="0"/>
              </a:rPr>
              <a:t>par</a:t>
            </a:r>
            <a:r>
              <a:rPr spc="-170" dirty="0">
                <a:latin typeface="Impact" panose="020B0806030902050204" pitchFamily="34" charset="0"/>
                <a:cs typeface="Impact" panose="020B0806030902050204" pitchFamily="34" charset="0"/>
              </a:rPr>
              <a:t> </a:t>
            </a:r>
            <a:r>
              <a:rPr spc="90" dirty="0">
                <a:latin typeface="Impact" panose="020B0806030902050204" pitchFamily="34" charset="0"/>
                <a:cs typeface="Impact" panose="020B0806030902050204" pitchFamily="34" charset="0"/>
              </a:rPr>
              <a:t>le</a:t>
            </a:r>
            <a:r>
              <a:rPr spc="-165" dirty="0">
                <a:latin typeface="Impact" panose="020B0806030902050204" pitchFamily="34" charset="0"/>
                <a:cs typeface="Impact" panose="020B0806030902050204" pitchFamily="34" charset="0"/>
              </a:rPr>
              <a:t> </a:t>
            </a:r>
            <a:r>
              <a:rPr spc="85" dirty="0">
                <a:latin typeface="Impact" panose="020B0806030902050204" pitchFamily="34" charset="0"/>
                <a:cs typeface="Impact" panose="020B0806030902050204" pitchFamily="34" charset="0"/>
              </a:rPr>
              <a:t>CD</a:t>
            </a:r>
            <a:r>
              <a:rPr lang="fr-FR" spc="85" dirty="0">
                <a:latin typeface="Impact" panose="020B0806030902050204" pitchFamily="34" charset="0"/>
                <a:cs typeface="Impact" panose="020B0806030902050204" pitchFamily="34" charset="0"/>
              </a:rPr>
              <a:t>01</a:t>
            </a:r>
            <a:endParaRPr spc="85" dirty="0">
              <a:latin typeface="Impact" panose="020B0806030902050204" pitchFamily="34" charset="0"/>
              <a:cs typeface="Impact" panose="020B0806030902050204" pitchFamily="34" charset="0"/>
            </a:endParaRPr>
          </a:p>
          <a:p>
            <a:pPr>
              <a:lnSpc>
                <a:spcPct val="100000"/>
              </a:lnSpc>
              <a:spcBef>
                <a:spcPts val="615"/>
              </a:spcBef>
            </a:pPr>
            <a:endParaRPr>
              <a:latin typeface="Impact" panose="020B0806030902050204" pitchFamily="34" charset="0"/>
              <a:cs typeface="Impact" panose="020B0806030902050204" pitchFamily="34" charset="0"/>
            </a:endParaRPr>
          </a:p>
          <a:p>
            <a:pPr marL="12065" marR="5080" algn="ctr">
              <a:lnSpc>
                <a:spcPct val="117000"/>
              </a:lnSpc>
            </a:pPr>
            <a:r>
              <a:rPr sz="2000" spc="75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Le</a:t>
            </a:r>
            <a:r>
              <a:rPr sz="2000" spc="-150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 </a:t>
            </a:r>
            <a:r>
              <a:rPr sz="2000" spc="110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représentant</a:t>
            </a:r>
            <a:r>
              <a:rPr sz="2000" spc="-150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 </a:t>
            </a:r>
            <a:r>
              <a:rPr sz="2000" spc="114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départemental</a:t>
            </a:r>
            <a:r>
              <a:rPr sz="2000" spc="-150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 </a:t>
            </a:r>
            <a:r>
              <a:rPr sz="2000" spc="-250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«</a:t>
            </a:r>
            <a:r>
              <a:rPr sz="2000" spc="-150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 </a:t>
            </a:r>
            <a:r>
              <a:rPr lang="fr-FR" sz="2000" spc="-150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 </a:t>
            </a:r>
            <a:r>
              <a:rPr sz="2000" spc="95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école</a:t>
            </a:r>
            <a:r>
              <a:rPr sz="2000" spc="-145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 </a:t>
            </a:r>
            <a:r>
              <a:rPr sz="2000" spc="125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de</a:t>
            </a:r>
            <a:r>
              <a:rPr sz="2000" spc="-150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 </a:t>
            </a:r>
            <a:r>
              <a:rPr sz="2000" spc="90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rugby</a:t>
            </a:r>
            <a:r>
              <a:rPr sz="2000" spc="-150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 </a:t>
            </a:r>
            <a:r>
              <a:rPr sz="2000" spc="-250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»</a:t>
            </a:r>
            <a:r>
              <a:rPr sz="2000" spc="-150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 </a:t>
            </a:r>
            <a:r>
              <a:rPr lang="fr-FR" sz="2000" spc="-150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 </a:t>
            </a:r>
            <a:r>
              <a:rPr sz="2000" spc="110" dirty="0">
                <a:latin typeface="Impact" panose="020B0806030902050204" pitchFamily="34" charset="0"/>
                <a:cs typeface="Impact" panose="020B0806030902050204" pitchFamily="34" charset="0"/>
              </a:rPr>
              <a:t>doit</a:t>
            </a:r>
            <a:r>
              <a:rPr sz="2000" spc="-150" dirty="0">
                <a:latin typeface="Impact" panose="020B0806030902050204" pitchFamily="34" charset="0"/>
                <a:cs typeface="Impact" panose="020B0806030902050204" pitchFamily="34" charset="0"/>
              </a:rPr>
              <a:t> </a:t>
            </a:r>
            <a:r>
              <a:rPr sz="2000" spc="150" dirty="0">
                <a:latin typeface="Impact" panose="020B0806030902050204" pitchFamily="34" charset="0"/>
                <a:cs typeface="Impact" panose="020B0806030902050204" pitchFamily="34" charset="0"/>
              </a:rPr>
              <a:t>notamment</a:t>
            </a:r>
            <a:r>
              <a:rPr sz="2000" spc="-150" dirty="0">
                <a:latin typeface="Impact" panose="020B0806030902050204" pitchFamily="34" charset="0"/>
                <a:cs typeface="Impact" panose="020B0806030902050204" pitchFamily="34" charset="0"/>
              </a:rPr>
              <a:t> </a:t>
            </a:r>
            <a:r>
              <a:rPr sz="2000" spc="90" dirty="0">
                <a:latin typeface="Impact" panose="020B0806030902050204" pitchFamily="34" charset="0"/>
                <a:cs typeface="Impact" panose="020B0806030902050204" pitchFamily="34" charset="0"/>
              </a:rPr>
              <a:t>s’assurer</a:t>
            </a:r>
            <a:r>
              <a:rPr sz="2000" spc="-145" dirty="0">
                <a:latin typeface="Impact" panose="020B0806030902050204" pitchFamily="34" charset="0"/>
                <a:cs typeface="Impact" panose="020B0806030902050204" pitchFamily="34" charset="0"/>
              </a:rPr>
              <a:t> </a:t>
            </a:r>
            <a:r>
              <a:rPr sz="2000" spc="145" dirty="0">
                <a:latin typeface="Impact" panose="020B0806030902050204" pitchFamily="34" charset="0"/>
                <a:cs typeface="Impact" panose="020B0806030902050204" pitchFamily="34" charset="0"/>
              </a:rPr>
              <a:t>que</a:t>
            </a:r>
            <a:r>
              <a:rPr sz="2000" spc="-150" dirty="0">
                <a:latin typeface="Impact" panose="020B0806030902050204" pitchFamily="34" charset="0"/>
                <a:cs typeface="Impact" panose="020B0806030902050204" pitchFamily="34" charset="0"/>
              </a:rPr>
              <a:t> </a:t>
            </a:r>
            <a:r>
              <a:rPr sz="2000" spc="75" dirty="0">
                <a:latin typeface="Impact" panose="020B0806030902050204" pitchFamily="34" charset="0"/>
                <a:cs typeface="Impact" panose="020B0806030902050204" pitchFamily="34" charset="0"/>
              </a:rPr>
              <a:t>la</a:t>
            </a:r>
            <a:r>
              <a:rPr sz="2000" spc="-150" dirty="0">
                <a:latin typeface="Impact" panose="020B0806030902050204" pitchFamily="34" charset="0"/>
                <a:cs typeface="Impact" panose="020B0806030902050204" pitchFamily="34" charset="0"/>
              </a:rPr>
              <a:t> </a:t>
            </a:r>
            <a:r>
              <a:rPr sz="2000" spc="100" dirty="0">
                <a:latin typeface="Impact" panose="020B0806030902050204" pitchFamily="34" charset="0"/>
                <a:cs typeface="Impact" panose="020B0806030902050204" pitchFamily="34" charset="0"/>
              </a:rPr>
              <a:t>manifestation </a:t>
            </a:r>
            <a:r>
              <a:rPr sz="2000" spc="85" dirty="0">
                <a:latin typeface="Impact" panose="020B0806030902050204" pitchFamily="34" charset="0"/>
                <a:cs typeface="Impact" panose="020B0806030902050204" pitchFamily="34" charset="0"/>
              </a:rPr>
              <a:t>se</a:t>
            </a:r>
            <a:r>
              <a:rPr sz="2000" spc="-145" dirty="0">
                <a:latin typeface="Impact" panose="020B0806030902050204" pitchFamily="34" charset="0"/>
                <a:cs typeface="Impact" panose="020B0806030902050204" pitchFamily="34" charset="0"/>
              </a:rPr>
              <a:t> </a:t>
            </a:r>
            <a:r>
              <a:rPr sz="2000" spc="125" dirty="0">
                <a:latin typeface="Impact" panose="020B0806030902050204" pitchFamily="34" charset="0"/>
                <a:cs typeface="Impact" panose="020B0806030902050204" pitchFamily="34" charset="0"/>
              </a:rPr>
              <a:t>déroule</a:t>
            </a:r>
            <a:r>
              <a:rPr sz="2000" spc="-140" dirty="0">
                <a:latin typeface="Impact" panose="020B0806030902050204" pitchFamily="34" charset="0"/>
                <a:cs typeface="Impact" panose="020B0806030902050204" pitchFamily="34" charset="0"/>
              </a:rPr>
              <a:t> </a:t>
            </a:r>
            <a:r>
              <a:rPr sz="2000" spc="140" dirty="0">
                <a:latin typeface="Impact" panose="020B0806030902050204" pitchFamily="34" charset="0"/>
                <a:cs typeface="Impact" panose="020B0806030902050204" pitchFamily="34" charset="0"/>
              </a:rPr>
              <a:t>conformément</a:t>
            </a:r>
            <a:r>
              <a:rPr sz="2000" spc="-140" dirty="0">
                <a:latin typeface="Impact" panose="020B0806030902050204" pitchFamily="34" charset="0"/>
                <a:cs typeface="Impact" panose="020B0806030902050204" pitchFamily="34" charset="0"/>
              </a:rPr>
              <a:t> </a:t>
            </a:r>
            <a:r>
              <a:rPr sz="2000" spc="75" dirty="0">
                <a:latin typeface="Impact" panose="020B0806030902050204" pitchFamily="34" charset="0"/>
                <a:cs typeface="Impact" panose="020B0806030902050204" pitchFamily="34" charset="0"/>
              </a:rPr>
              <a:t>à</a:t>
            </a:r>
            <a:r>
              <a:rPr sz="2000" spc="-145" dirty="0">
                <a:latin typeface="Impact" panose="020B0806030902050204" pitchFamily="34" charset="0"/>
                <a:cs typeface="Impact" panose="020B0806030902050204" pitchFamily="34" charset="0"/>
              </a:rPr>
              <a:t> </a:t>
            </a:r>
            <a:r>
              <a:rPr sz="2000" spc="75" dirty="0">
                <a:latin typeface="Impact" panose="020B0806030902050204" pitchFamily="34" charset="0"/>
                <a:cs typeface="Impact" panose="020B0806030902050204" pitchFamily="34" charset="0"/>
              </a:rPr>
              <a:t>la</a:t>
            </a:r>
            <a:r>
              <a:rPr sz="2000" spc="-140" dirty="0">
                <a:latin typeface="Impact" panose="020B0806030902050204" pitchFamily="34" charset="0"/>
                <a:cs typeface="Impact" panose="020B0806030902050204" pitchFamily="34" charset="0"/>
              </a:rPr>
              <a:t> </a:t>
            </a:r>
            <a:r>
              <a:rPr sz="2000" spc="110" dirty="0">
                <a:latin typeface="Impact" panose="020B0806030902050204" pitchFamily="34" charset="0"/>
                <a:cs typeface="Impact" panose="020B0806030902050204" pitchFamily="34" charset="0"/>
              </a:rPr>
              <a:t>règlementation</a:t>
            </a:r>
            <a:r>
              <a:rPr sz="2000" spc="-140" dirty="0">
                <a:latin typeface="Impact" panose="020B0806030902050204" pitchFamily="34" charset="0"/>
                <a:cs typeface="Impact" panose="020B0806030902050204" pitchFamily="34" charset="0"/>
              </a:rPr>
              <a:t> </a:t>
            </a:r>
            <a:r>
              <a:rPr sz="2000" spc="130" dirty="0">
                <a:latin typeface="Impact" panose="020B0806030902050204" pitchFamily="34" charset="0"/>
                <a:cs typeface="Impact" panose="020B0806030902050204" pitchFamily="34" charset="0"/>
              </a:rPr>
              <a:t>en</a:t>
            </a:r>
            <a:r>
              <a:rPr sz="2000" spc="-145" dirty="0">
                <a:latin typeface="Impact" panose="020B0806030902050204" pitchFamily="34" charset="0"/>
                <a:cs typeface="Impact" panose="020B0806030902050204" pitchFamily="34" charset="0"/>
              </a:rPr>
              <a:t> </a:t>
            </a:r>
            <a:r>
              <a:rPr sz="2000" spc="80" dirty="0">
                <a:latin typeface="Impact" panose="020B0806030902050204" pitchFamily="34" charset="0"/>
                <a:cs typeface="Impact" panose="020B0806030902050204" pitchFamily="34" charset="0"/>
              </a:rPr>
              <a:t>vigueur</a:t>
            </a:r>
            <a:r>
              <a:rPr sz="2000" spc="-140" dirty="0">
                <a:latin typeface="Impact" panose="020B0806030902050204" pitchFamily="34" charset="0"/>
                <a:cs typeface="Impact" panose="020B0806030902050204" pitchFamily="34" charset="0"/>
              </a:rPr>
              <a:t> </a:t>
            </a:r>
            <a:r>
              <a:rPr sz="2000" spc="75" dirty="0">
                <a:latin typeface="Impact" panose="020B0806030902050204" pitchFamily="34" charset="0"/>
                <a:cs typeface="Impact" panose="020B0806030902050204" pitchFamily="34" charset="0"/>
              </a:rPr>
              <a:t>et</a:t>
            </a:r>
            <a:r>
              <a:rPr sz="2000" spc="-140" dirty="0">
                <a:latin typeface="Impact" panose="020B0806030902050204" pitchFamily="34" charset="0"/>
                <a:cs typeface="Impact" panose="020B0806030902050204" pitchFamily="34" charset="0"/>
              </a:rPr>
              <a:t> </a:t>
            </a:r>
            <a:r>
              <a:rPr sz="2000" spc="85" dirty="0">
                <a:latin typeface="Impact" panose="020B0806030902050204" pitchFamily="34" charset="0"/>
                <a:cs typeface="Impact" panose="020B0806030902050204" pitchFamily="34" charset="0"/>
              </a:rPr>
              <a:t>signaler</a:t>
            </a:r>
            <a:r>
              <a:rPr sz="2000" spc="-140" dirty="0">
                <a:latin typeface="Impact" panose="020B0806030902050204" pitchFamily="34" charset="0"/>
                <a:cs typeface="Impact" panose="020B0806030902050204" pitchFamily="34" charset="0"/>
              </a:rPr>
              <a:t> </a:t>
            </a:r>
            <a:r>
              <a:rPr sz="2000" spc="125" dirty="0">
                <a:latin typeface="Impact" panose="020B0806030902050204" pitchFamily="34" charset="0"/>
                <a:cs typeface="Impact" panose="020B0806030902050204" pitchFamily="34" charset="0"/>
              </a:rPr>
              <a:t>dans</a:t>
            </a:r>
            <a:r>
              <a:rPr sz="2000" spc="-145" dirty="0">
                <a:latin typeface="Impact" panose="020B0806030902050204" pitchFamily="34" charset="0"/>
                <a:cs typeface="Impact" panose="020B0806030902050204" pitchFamily="34" charset="0"/>
              </a:rPr>
              <a:t> </a:t>
            </a:r>
            <a:r>
              <a:rPr sz="2000" spc="135" dirty="0">
                <a:latin typeface="Impact" panose="020B0806030902050204" pitchFamily="34" charset="0"/>
                <a:cs typeface="Impact" panose="020B0806030902050204" pitchFamily="34" charset="0"/>
              </a:rPr>
              <a:t>son</a:t>
            </a:r>
            <a:r>
              <a:rPr sz="2000" spc="-140" dirty="0">
                <a:latin typeface="Impact" panose="020B0806030902050204" pitchFamily="34" charset="0"/>
                <a:cs typeface="Impact" panose="020B0806030902050204" pitchFamily="34" charset="0"/>
              </a:rPr>
              <a:t> </a:t>
            </a:r>
            <a:r>
              <a:rPr sz="2000" spc="90" dirty="0">
                <a:latin typeface="Impact" panose="020B0806030902050204" pitchFamily="34" charset="0"/>
                <a:cs typeface="Impact" panose="020B0806030902050204" pitchFamily="34" charset="0"/>
              </a:rPr>
              <a:t>rapport,</a:t>
            </a:r>
            <a:r>
              <a:rPr sz="2000" spc="-140" dirty="0">
                <a:latin typeface="Impact" panose="020B0806030902050204" pitchFamily="34" charset="0"/>
                <a:cs typeface="Impact" panose="020B0806030902050204" pitchFamily="34" charset="0"/>
              </a:rPr>
              <a:t> </a:t>
            </a:r>
            <a:r>
              <a:rPr sz="2000" spc="85" dirty="0">
                <a:latin typeface="Impact" panose="020B0806030902050204" pitchFamily="34" charset="0"/>
                <a:cs typeface="Impact" panose="020B0806030902050204" pitchFamily="34" charset="0"/>
              </a:rPr>
              <a:t>tout </a:t>
            </a:r>
            <a:r>
              <a:rPr sz="2000" spc="100" dirty="0">
                <a:latin typeface="Impact" panose="020B0806030902050204" pitchFamily="34" charset="0"/>
                <a:cs typeface="Impact" panose="020B0806030902050204" pitchFamily="34" charset="0"/>
              </a:rPr>
              <a:t>incident</a:t>
            </a:r>
            <a:r>
              <a:rPr sz="2000" spc="-130" dirty="0">
                <a:latin typeface="Impact" panose="020B0806030902050204" pitchFamily="34" charset="0"/>
                <a:cs typeface="Impact" panose="020B0806030902050204" pitchFamily="34" charset="0"/>
              </a:rPr>
              <a:t> </a:t>
            </a:r>
            <a:r>
              <a:rPr sz="2000" spc="120" dirty="0">
                <a:latin typeface="Impact" panose="020B0806030902050204" pitchFamily="34" charset="0"/>
                <a:cs typeface="Impact" panose="020B0806030902050204" pitchFamily="34" charset="0"/>
              </a:rPr>
              <a:t>survenu</a:t>
            </a:r>
            <a:r>
              <a:rPr sz="2000" spc="-125" dirty="0">
                <a:latin typeface="Impact" panose="020B0806030902050204" pitchFamily="34" charset="0"/>
                <a:cs typeface="Impact" panose="020B0806030902050204" pitchFamily="34" charset="0"/>
              </a:rPr>
              <a:t> </a:t>
            </a:r>
            <a:r>
              <a:rPr sz="2000" dirty="0">
                <a:latin typeface="Impact" panose="020B0806030902050204" pitchFamily="34" charset="0"/>
                <a:cs typeface="Impact" panose="020B0806030902050204" pitchFamily="34" charset="0"/>
              </a:rPr>
              <a:t>avant,</a:t>
            </a:r>
            <a:r>
              <a:rPr sz="2000" spc="-130" dirty="0">
                <a:latin typeface="Impact" panose="020B0806030902050204" pitchFamily="34" charset="0"/>
                <a:cs typeface="Impact" panose="020B0806030902050204" pitchFamily="34" charset="0"/>
              </a:rPr>
              <a:t> </a:t>
            </a:r>
            <a:r>
              <a:rPr sz="2000" spc="120" dirty="0">
                <a:latin typeface="Impact" panose="020B0806030902050204" pitchFamily="34" charset="0"/>
                <a:cs typeface="Impact" panose="020B0806030902050204" pitchFamily="34" charset="0"/>
              </a:rPr>
              <a:t>pendant</a:t>
            </a:r>
            <a:r>
              <a:rPr sz="2000" spc="-125" dirty="0">
                <a:latin typeface="Impact" panose="020B0806030902050204" pitchFamily="34" charset="0"/>
                <a:cs typeface="Impact" panose="020B0806030902050204" pitchFamily="34" charset="0"/>
              </a:rPr>
              <a:t> </a:t>
            </a:r>
            <a:r>
              <a:rPr sz="2000" spc="165" dirty="0">
                <a:latin typeface="Impact" panose="020B0806030902050204" pitchFamily="34" charset="0"/>
                <a:cs typeface="Impact" panose="020B0806030902050204" pitchFamily="34" charset="0"/>
              </a:rPr>
              <a:t>ou</a:t>
            </a:r>
            <a:r>
              <a:rPr sz="2000" spc="-125" dirty="0">
                <a:latin typeface="Impact" panose="020B0806030902050204" pitchFamily="34" charset="0"/>
                <a:cs typeface="Impact" panose="020B0806030902050204" pitchFamily="34" charset="0"/>
              </a:rPr>
              <a:t> </a:t>
            </a:r>
            <a:r>
              <a:rPr sz="2000" spc="114" dirty="0">
                <a:latin typeface="Impact" panose="020B0806030902050204" pitchFamily="34" charset="0"/>
                <a:cs typeface="Impact" panose="020B0806030902050204" pitchFamily="34" charset="0"/>
              </a:rPr>
              <a:t>après</a:t>
            </a:r>
            <a:r>
              <a:rPr sz="2000" spc="-130" dirty="0">
                <a:latin typeface="Impact" panose="020B0806030902050204" pitchFamily="34" charset="0"/>
                <a:cs typeface="Impact" panose="020B0806030902050204" pitchFamily="34" charset="0"/>
              </a:rPr>
              <a:t> </a:t>
            </a:r>
            <a:r>
              <a:rPr sz="2000" spc="75" dirty="0">
                <a:latin typeface="Impact" panose="020B0806030902050204" pitchFamily="34" charset="0"/>
                <a:cs typeface="Impact" panose="020B0806030902050204" pitchFamily="34" charset="0"/>
              </a:rPr>
              <a:t>la</a:t>
            </a:r>
            <a:r>
              <a:rPr sz="2000" spc="-125" dirty="0">
                <a:latin typeface="Impact" panose="020B0806030902050204" pitchFamily="34" charset="0"/>
                <a:cs typeface="Impact" panose="020B0806030902050204" pitchFamily="34" charset="0"/>
              </a:rPr>
              <a:t> </a:t>
            </a:r>
            <a:r>
              <a:rPr sz="2000" spc="85" dirty="0">
                <a:latin typeface="Impact" panose="020B0806030902050204" pitchFamily="34" charset="0"/>
                <a:cs typeface="Impact" panose="020B0806030902050204" pitchFamily="34" charset="0"/>
              </a:rPr>
              <a:t>rencontre.</a:t>
            </a:r>
            <a:endParaRPr sz="2000">
              <a:latin typeface="Impact" panose="020B0806030902050204" pitchFamily="34" charset="0"/>
              <a:cs typeface="Impact" panose="020B0806030902050204" pitchFamily="34" charset="0"/>
            </a:endParaRPr>
          </a:p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sz="2000" spc="-114" dirty="0">
                <a:latin typeface="Impact" panose="020B0806030902050204" pitchFamily="34" charset="0"/>
                <a:cs typeface="Impact" panose="020B0806030902050204" pitchFamily="34" charset="0"/>
              </a:rPr>
              <a:t>Il</a:t>
            </a:r>
            <a:r>
              <a:rPr sz="2000" spc="-150" dirty="0">
                <a:latin typeface="Impact" panose="020B0806030902050204" pitchFamily="34" charset="0"/>
                <a:cs typeface="Impact" panose="020B0806030902050204" pitchFamily="34" charset="0"/>
              </a:rPr>
              <a:t> </a:t>
            </a:r>
            <a:r>
              <a:rPr sz="2000" spc="75" dirty="0">
                <a:latin typeface="Impact" panose="020B0806030902050204" pitchFamily="34" charset="0"/>
                <a:cs typeface="Impact" panose="020B0806030902050204" pitchFamily="34" charset="0"/>
              </a:rPr>
              <a:t>est</a:t>
            </a:r>
            <a:r>
              <a:rPr sz="2000" spc="-145" dirty="0">
                <a:latin typeface="Impact" panose="020B0806030902050204" pitchFamily="34" charset="0"/>
                <a:cs typeface="Impact" panose="020B0806030902050204" pitchFamily="34" charset="0"/>
              </a:rPr>
              <a:t> </a:t>
            </a:r>
            <a:r>
              <a:rPr sz="2000" spc="75" dirty="0">
                <a:latin typeface="Impact" panose="020B0806030902050204" pitchFamily="34" charset="0"/>
                <a:cs typeface="Impact" panose="020B0806030902050204" pitchFamily="34" charset="0"/>
              </a:rPr>
              <a:t>là</a:t>
            </a:r>
            <a:r>
              <a:rPr sz="2000" spc="-150" dirty="0">
                <a:latin typeface="Impact" panose="020B0806030902050204" pitchFamily="34" charset="0"/>
                <a:cs typeface="Impact" panose="020B0806030902050204" pitchFamily="34" charset="0"/>
              </a:rPr>
              <a:t> </a:t>
            </a:r>
            <a:r>
              <a:rPr sz="2000" spc="165" dirty="0">
                <a:latin typeface="Impact" panose="020B0806030902050204" pitchFamily="34" charset="0"/>
                <a:cs typeface="Impact" panose="020B0806030902050204" pitchFamily="34" charset="0"/>
              </a:rPr>
              <a:t>pour</a:t>
            </a:r>
            <a:r>
              <a:rPr sz="2000" spc="-145" dirty="0">
                <a:latin typeface="Impact" panose="020B0806030902050204" pitchFamily="34" charset="0"/>
                <a:cs typeface="Impact" panose="020B0806030902050204" pitchFamily="34" charset="0"/>
              </a:rPr>
              <a:t> </a:t>
            </a:r>
            <a:r>
              <a:rPr sz="2000" spc="114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aider</a:t>
            </a:r>
            <a:r>
              <a:rPr sz="2000" spc="-145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 </a:t>
            </a:r>
            <a:r>
              <a:rPr sz="2000" spc="75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le</a:t>
            </a:r>
            <a:r>
              <a:rPr sz="2000" spc="-150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 </a:t>
            </a:r>
            <a:r>
              <a:rPr sz="2000" spc="100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directeur</a:t>
            </a:r>
            <a:r>
              <a:rPr sz="2000" spc="-145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 </a:t>
            </a:r>
            <a:r>
              <a:rPr sz="2000" spc="125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de</a:t>
            </a:r>
            <a:r>
              <a:rPr sz="2000" spc="-145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 </a:t>
            </a:r>
            <a:r>
              <a:rPr sz="2000" spc="90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tournoi.</a:t>
            </a:r>
          </a:p>
        </p:txBody>
      </p:sp>
      <p:pic>
        <p:nvPicPr>
          <p:cNvPr id="12" name="Image 11" descr="Logo Comité de l'Ain Rugby Final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819765" y="193040"/>
            <a:ext cx="1115695" cy="101092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585024" y="170815"/>
            <a:ext cx="460851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ATELIERS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1955032" y="1214422"/>
            <a:ext cx="8427248" cy="276998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FF00"/>
                </a:solidFill>
              </a:rPr>
              <a:t>Continuité du principe mis en place dans le CD01 depuis plusieurs saisons :</a:t>
            </a:r>
          </a:p>
          <a:p>
            <a:endParaRPr lang="fr-FR" sz="1600" b="1" dirty="0">
              <a:solidFill>
                <a:srgbClr val="FFFF00"/>
              </a:solidFill>
            </a:endParaRPr>
          </a:p>
          <a:p>
            <a:pPr lvl="1"/>
            <a:r>
              <a:rPr lang="fr-FR" sz="1600" b="1" i="1" dirty="0">
                <a:solidFill>
                  <a:schemeClr val="bg1"/>
                </a:solidFill>
              </a:rPr>
              <a:t>«  </a:t>
            </a:r>
            <a:r>
              <a:rPr lang="fr-FR" sz="1600" b="1" i="1" dirty="0">
                <a:solidFill>
                  <a:srgbClr val="FFFF00"/>
                </a:solidFill>
              </a:rPr>
              <a:t>Au plus près des attentes des encadrements </a:t>
            </a:r>
            <a:r>
              <a:rPr lang="fr-FR" sz="1600" b="1" i="1" dirty="0" err="1">
                <a:solidFill>
                  <a:srgbClr val="FFFF00"/>
                </a:solidFill>
              </a:rPr>
              <a:t>EdR</a:t>
            </a:r>
            <a:r>
              <a:rPr lang="fr-FR" sz="1600" b="1" i="1" dirty="0">
                <a:solidFill>
                  <a:schemeClr val="bg1"/>
                </a:solidFill>
              </a:rPr>
              <a:t> »</a:t>
            </a:r>
          </a:p>
          <a:p>
            <a:pPr lvl="1"/>
            <a:endParaRPr lang="fr-FR" sz="1600" b="1" dirty="0">
              <a:solidFill>
                <a:schemeClr val="bg1"/>
              </a:solidFill>
            </a:endParaRPr>
          </a:p>
          <a:p>
            <a:pPr lvl="1"/>
            <a:r>
              <a:rPr lang="fr-FR" sz="1600" b="1" dirty="0">
                <a:solidFill>
                  <a:schemeClr val="bg1"/>
                </a:solidFill>
              </a:rPr>
              <a:t>A adapter 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1600" b="1" dirty="0">
                <a:solidFill>
                  <a:schemeClr val="bg1"/>
                </a:solidFill>
              </a:rPr>
              <a:t>  Selon les besoins terrains exprimés par les éducateurs.</a:t>
            </a:r>
          </a:p>
          <a:p>
            <a:pPr lvl="2"/>
            <a:r>
              <a:rPr lang="fr-FR" sz="1600" b="1" dirty="0">
                <a:solidFill>
                  <a:schemeClr val="bg1"/>
                </a:solidFill>
              </a:rPr>
              <a:t> </a:t>
            </a:r>
            <a:r>
              <a:rPr lang="fr-FR" sz="1400" dirty="0">
                <a:solidFill>
                  <a:schemeClr val="bg1"/>
                </a:solidFill>
              </a:rPr>
              <a:t>Applications terrains</a:t>
            </a:r>
            <a:r>
              <a:rPr lang="fr-FR" sz="1600" b="1" dirty="0">
                <a:solidFill>
                  <a:schemeClr val="bg1"/>
                </a:solidFill>
              </a:rPr>
              <a:t>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1600" b="1" dirty="0">
                <a:solidFill>
                  <a:schemeClr val="bg1"/>
                </a:solidFill>
              </a:rPr>
              <a:t>  En réponse à des thèmes plus généraux touchant aux développements, organisation, fonctionnement, à l’environnement,  à la vie des </a:t>
            </a:r>
            <a:r>
              <a:rPr lang="fr-FR" sz="1600" b="1" dirty="0" err="1">
                <a:solidFill>
                  <a:schemeClr val="bg1"/>
                </a:solidFill>
              </a:rPr>
              <a:t>EdR</a:t>
            </a:r>
            <a:r>
              <a:rPr lang="fr-FR" sz="1600" b="1" dirty="0">
                <a:solidFill>
                  <a:schemeClr val="bg1"/>
                </a:solidFill>
              </a:rPr>
              <a:t>…</a:t>
            </a:r>
          </a:p>
          <a:p>
            <a:pPr lvl="2"/>
            <a:r>
              <a:rPr lang="fr-FR" sz="1600" b="1" dirty="0">
                <a:solidFill>
                  <a:schemeClr val="bg1"/>
                </a:solidFill>
              </a:rPr>
              <a:t> </a:t>
            </a:r>
            <a:r>
              <a:rPr lang="fr-FR" sz="1400" dirty="0">
                <a:solidFill>
                  <a:schemeClr val="bg1"/>
                </a:solidFill>
              </a:rPr>
              <a:t>Application type séminaire, séances de travail participatives rassemblant des encadrements </a:t>
            </a:r>
            <a:r>
              <a:rPr lang="fr-FR" sz="1400" dirty="0" err="1">
                <a:solidFill>
                  <a:schemeClr val="bg1"/>
                </a:solidFill>
              </a:rPr>
              <a:t>EdR</a:t>
            </a:r>
            <a:r>
              <a:rPr lang="fr-FR" sz="1400" dirty="0">
                <a:solidFill>
                  <a:schemeClr val="bg1"/>
                </a:solidFill>
              </a:rPr>
              <a:t>, éducateurs, accompagnateurs, voire parents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214808" y="763816"/>
            <a:ext cx="29740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Format 2026-2027 : 4 ateliers</a:t>
            </a:r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2952728" y="4429132"/>
            <a:ext cx="7340826" cy="92202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fr-FR" i="1" dirty="0">
                <a:solidFill>
                  <a:srgbClr val="FFFF00"/>
                </a:solidFill>
              </a:rPr>
              <a:t>La commission préconise  à destination des éducateurs -12 ans un atelier formation aux principes et méthodes d’apprentissage de l’arbitrage à 2 des jeunes par les jeunes.</a:t>
            </a:r>
          </a:p>
        </p:txBody>
      </p:sp>
      <p:sp>
        <p:nvSpPr>
          <p:cNvPr id="12" name="Flèche droite 11"/>
          <p:cNvSpPr/>
          <p:nvPr/>
        </p:nvSpPr>
        <p:spPr>
          <a:xfrm>
            <a:off x="1952596" y="4500570"/>
            <a:ext cx="714380" cy="64294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33CC33"/>
              </a:solidFill>
            </a:endParaRPr>
          </a:p>
        </p:txBody>
      </p:sp>
      <p:pic>
        <p:nvPicPr>
          <p:cNvPr id="2" name="Image 1" descr="Logo Comité de l'Ain Rugby Final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819765" y="193040"/>
            <a:ext cx="1115695" cy="101092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  <p:bldLst>
      <p:bldP spid="26" grpId="0" bldLvl="0" animBg="1"/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3"/>
          <p:cNvGrpSpPr/>
          <p:nvPr/>
        </p:nvGrpSpPr>
        <p:grpSpPr>
          <a:xfrm>
            <a:off x="2068483" y="2444747"/>
            <a:ext cx="8352928" cy="735333"/>
            <a:chOff x="683568" y="4077072"/>
            <a:chExt cx="8352928" cy="735333"/>
          </a:xfrm>
        </p:grpSpPr>
        <p:sp>
          <p:nvSpPr>
            <p:cNvPr id="12" name="ZoneTexte 11"/>
            <p:cNvSpPr txBox="1"/>
            <p:nvPr/>
          </p:nvSpPr>
          <p:spPr>
            <a:xfrm>
              <a:off x="1259632" y="4077072"/>
              <a:ext cx="7056784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rgbClr val="FF0000"/>
                  </a:solidFill>
                </a:rPr>
                <a:t>Documentations: Site internet FFR + CD01</a:t>
              </a:r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683568" y="4505700"/>
              <a:ext cx="8352928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/>
                <a:t>http://www.ffr.fr/Publications-officielles/Statuts-et-reglements/Reglements-sportifs/Rugby-Educatif</a:t>
              </a:r>
            </a:p>
          </p:txBody>
        </p:sp>
      </p:grpSp>
      <p:sp>
        <p:nvSpPr>
          <p:cNvPr id="13" name="ZoneTexte 12"/>
          <p:cNvSpPr txBox="1"/>
          <p:nvPr/>
        </p:nvSpPr>
        <p:spPr>
          <a:xfrm>
            <a:off x="2334320" y="1072674"/>
            <a:ext cx="8568952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buFont typeface="Wingdings" panose="05000000000000000000" pitchFamily="2" charset="2"/>
              <a:buNone/>
            </a:pPr>
            <a:r>
              <a:rPr lang="fr-FR" b="1" dirty="0">
                <a:solidFill>
                  <a:schemeClr val="accent1"/>
                </a:solidFill>
                <a:latin typeface="Arial Black" panose="020B0A04020102020204" pitchFamily="34" charset="0"/>
              </a:rPr>
              <a:t>Phase 1 :</a:t>
            </a:r>
            <a:r>
              <a:rPr lang="fr-FR" b="1" dirty="0">
                <a:solidFill>
                  <a:srgbClr val="FFFF00"/>
                </a:solidFill>
                <a:latin typeface="Arial Black" panose="020B0A04020102020204" pitchFamily="34" charset="0"/>
              </a:rPr>
              <a:t> </a:t>
            </a:r>
            <a:r>
              <a:rPr lang="fr-FR" b="1" dirty="0">
                <a:latin typeface="Arial Black" panose="020B0A04020102020204" pitchFamily="34" charset="0"/>
              </a:rPr>
              <a:t>Jeu à Effectifs Réduits 5x5 :  -8  -10  -12 ans 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525076" y="173271"/>
            <a:ext cx="6192688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buFont typeface="Wingdings" panose="05000000000000000000" pitchFamily="2" charset="2"/>
              <a:buNone/>
            </a:pPr>
            <a:r>
              <a:rPr lang="fr-FR" sz="4400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REGLEMENT</a:t>
            </a:r>
            <a:r>
              <a:rPr lang="fr-FR" sz="4400" dirty="0"/>
              <a:t>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809720" y="1571612"/>
            <a:ext cx="8352928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indent="0">
              <a:buFont typeface="Wingdings" panose="05000000000000000000" pitchFamily="2" charset="2"/>
              <a:buNone/>
            </a:pPr>
            <a:r>
              <a:rPr lang="fr-FR" b="1" dirty="0">
                <a:solidFill>
                  <a:schemeClr val="accent1"/>
                </a:solidFill>
                <a:latin typeface="Arial Black" panose="020B0A04020102020204" pitchFamily="34" charset="0"/>
              </a:rPr>
              <a:t>Phase 2 :</a:t>
            </a:r>
            <a:r>
              <a:rPr lang="fr-FR" b="1" dirty="0">
                <a:solidFill>
                  <a:srgbClr val="FF0000"/>
                </a:solidFill>
                <a:latin typeface="Arial Black" panose="020B0A04020102020204" pitchFamily="34" charset="0"/>
              </a:rPr>
              <a:t> Application des Règlements Rugby Educatif</a:t>
            </a:r>
          </a:p>
          <a:p>
            <a:pPr lvl="6"/>
            <a:r>
              <a:rPr lang="fr-FR" sz="1400" b="1" dirty="0">
                <a:solidFill>
                  <a:srgbClr val="FF0000"/>
                </a:solidFill>
                <a:latin typeface="Arial Black" panose="020B0A04020102020204" pitchFamily="34" charset="0"/>
              </a:rPr>
              <a:t>Arbitrage des -12 par les -12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1956903" y="3763469"/>
            <a:ext cx="3456384" cy="30670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FFFF00"/>
                </a:solidFill>
              </a:rPr>
              <a:t>Crampons métalliques interdits</a:t>
            </a:r>
          </a:p>
        </p:txBody>
      </p:sp>
      <p:sp>
        <p:nvSpPr>
          <p:cNvPr id="18" name="Flèche droite 17"/>
          <p:cNvSpPr/>
          <p:nvPr/>
        </p:nvSpPr>
        <p:spPr>
          <a:xfrm>
            <a:off x="4238612" y="1857364"/>
            <a:ext cx="360040" cy="288032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ZoneTexte 21"/>
          <p:cNvSpPr txBox="1"/>
          <p:nvPr/>
        </p:nvSpPr>
        <p:spPr>
          <a:xfrm>
            <a:off x="6001498" y="3648857"/>
            <a:ext cx="3065384" cy="52322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FFFF00"/>
                </a:solidFill>
              </a:rPr>
              <a:t>Incitation à porter le protège dents</a:t>
            </a:r>
          </a:p>
          <a:p>
            <a:pPr algn="ctr"/>
            <a:r>
              <a:rPr lang="fr-FR" sz="1400" b="1" u="sng" dirty="0">
                <a:solidFill>
                  <a:srgbClr val="FFC000"/>
                </a:solidFill>
              </a:rPr>
              <a:t>Obligatoire </a:t>
            </a:r>
            <a:r>
              <a:rPr lang="fr-FR" sz="1400" b="1" dirty="0">
                <a:solidFill>
                  <a:srgbClr val="FFC000"/>
                </a:solidFill>
              </a:rPr>
              <a:t>2027-2028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2027802" y="4613257"/>
            <a:ext cx="3071834" cy="122999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FF00"/>
                </a:solidFill>
              </a:rPr>
              <a:t>Accidents</a:t>
            </a:r>
          </a:p>
          <a:p>
            <a:r>
              <a:rPr lang="fr-FR" dirty="0">
                <a:solidFill>
                  <a:srgbClr val="FFFF00"/>
                </a:solidFill>
              </a:rPr>
              <a:t>   Grave… Pas grave…</a:t>
            </a:r>
          </a:p>
          <a:p>
            <a:r>
              <a:rPr lang="fr-FR" dirty="0">
                <a:solidFill>
                  <a:srgbClr val="FFFF00"/>
                </a:solidFill>
              </a:rPr>
              <a:t>   A l'Entraînements…</a:t>
            </a:r>
          </a:p>
          <a:p>
            <a:r>
              <a:rPr lang="fr-FR" dirty="0">
                <a:solidFill>
                  <a:srgbClr val="FFFF00"/>
                </a:solidFill>
              </a:rPr>
              <a:t>        En tournois</a:t>
            </a:r>
          </a:p>
        </p:txBody>
      </p:sp>
      <p:sp>
        <p:nvSpPr>
          <p:cNvPr id="24" name="Flèche droite 23"/>
          <p:cNvSpPr/>
          <p:nvPr/>
        </p:nvSpPr>
        <p:spPr>
          <a:xfrm>
            <a:off x="5215243" y="4862018"/>
            <a:ext cx="571504" cy="71438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>
            <a:off x="5905946" y="4970573"/>
            <a:ext cx="2571768" cy="39878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FF00"/>
                </a:solidFill>
              </a:rPr>
              <a:t>Avertir les parents !</a:t>
            </a:r>
          </a:p>
        </p:txBody>
      </p:sp>
      <p:pic>
        <p:nvPicPr>
          <p:cNvPr id="3" name="Image 2" descr="Logo Comité de l'Ain Rugby Final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819765" y="193040"/>
            <a:ext cx="1115695" cy="1010920"/>
          </a:xfrm>
          <a:prstGeom prst="rect">
            <a:avLst/>
          </a:prstGeom>
        </p:spPr>
      </p:pic>
      <p:pic>
        <p:nvPicPr>
          <p:cNvPr id="15" name="Image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08405" y="3448800"/>
            <a:ext cx="2101330" cy="93591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object 13"/>
          <p:cNvGrpSpPr/>
          <p:nvPr/>
        </p:nvGrpSpPr>
        <p:grpSpPr>
          <a:xfrm>
            <a:off x="498460" y="486253"/>
            <a:ext cx="1155700" cy="1600200"/>
            <a:chOff x="4430055" y="415054"/>
            <a:chExt cx="1733550" cy="2400300"/>
          </a:xfrm>
        </p:grpSpPr>
        <p:sp>
          <p:nvSpPr>
            <p:cNvPr id="14" name="object 14"/>
            <p:cNvSpPr/>
            <p:nvPr/>
          </p:nvSpPr>
          <p:spPr>
            <a:xfrm>
              <a:off x="4430055" y="415054"/>
              <a:ext cx="1733550" cy="2400300"/>
            </a:xfrm>
            <a:custGeom>
              <a:avLst/>
              <a:gdLst/>
              <a:ahLst/>
              <a:cxnLst/>
              <a:rect l="l" t="t" r="r" b="b"/>
              <a:pathLst>
                <a:path w="1733550" h="2400300">
                  <a:moveTo>
                    <a:pt x="118440" y="2400299"/>
                  </a:moveTo>
                  <a:lnTo>
                    <a:pt x="57994" y="2400299"/>
                  </a:lnTo>
                  <a:lnTo>
                    <a:pt x="33050" y="2387599"/>
                  </a:lnTo>
                  <a:lnTo>
                    <a:pt x="14797" y="2362199"/>
                  </a:lnTo>
                  <a:lnTo>
                    <a:pt x="3233" y="2324099"/>
                  </a:lnTo>
                  <a:lnTo>
                    <a:pt x="1605" y="2324099"/>
                  </a:lnTo>
                  <a:lnTo>
                    <a:pt x="546" y="2311399"/>
                  </a:lnTo>
                  <a:lnTo>
                    <a:pt x="56" y="2311399"/>
                  </a:lnTo>
                  <a:lnTo>
                    <a:pt x="0" y="2298699"/>
                  </a:lnTo>
                  <a:lnTo>
                    <a:pt x="7960" y="2108199"/>
                  </a:lnTo>
                  <a:lnTo>
                    <a:pt x="10057" y="2070099"/>
                  </a:lnTo>
                  <a:lnTo>
                    <a:pt x="12329" y="2044699"/>
                  </a:lnTo>
                  <a:lnTo>
                    <a:pt x="14856" y="2006599"/>
                  </a:lnTo>
                  <a:lnTo>
                    <a:pt x="17637" y="1968499"/>
                  </a:lnTo>
                  <a:lnTo>
                    <a:pt x="20673" y="1930399"/>
                  </a:lnTo>
                  <a:lnTo>
                    <a:pt x="23964" y="1892299"/>
                  </a:lnTo>
                  <a:lnTo>
                    <a:pt x="27509" y="1854199"/>
                  </a:lnTo>
                  <a:lnTo>
                    <a:pt x="31309" y="1803399"/>
                  </a:lnTo>
                  <a:lnTo>
                    <a:pt x="35363" y="1752599"/>
                  </a:lnTo>
                  <a:lnTo>
                    <a:pt x="39672" y="1714499"/>
                  </a:lnTo>
                  <a:lnTo>
                    <a:pt x="44236" y="1663699"/>
                  </a:lnTo>
                  <a:lnTo>
                    <a:pt x="49054" y="1612899"/>
                  </a:lnTo>
                  <a:lnTo>
                    <a:pt x="54127" y="1549399"/>
                  </a:lnTo>
                  <a:lnTo>
                    <a:pt x="59454" y="1498599"/>
                  </a:lnTo>
                  <a:lnTo>
                    <a:pt x="65036" y="1435099"/>
                  </a:lnTo>
                  <a:lnTo>
                    <a:pt x="70873" y="1371599"/>
                  </a:lnTo>
                  <a:lnTo>
                    <a:pt x="76964" y="1320799"/>
                  </a:lnTo>
                  <a:lnTo>
                    <a:pt x="83310" y="1244599"/>
                  </a:lnTo>
                  <a:lnTo>
                    <a:pt x="89910" y="1181099"/>
                  </a:lnTo>
                  <a:lnTo>
                    <a:pt x="96765" y="1117599"/>
                  </a:lnTo>
                  <a:lnTo>
                    <a:pt x="103913" y="1041399"/>
                  </a:lnTo>
                  <a:lnTo>
                    <a:pt x="106287" y="1003299"/>
                  </a:lnTo>
                  <a:lnTo>
                    <a:pt x="108696" y="965199"/>
                  </a:lnTo>
                  <a:lnTo>
                    <a:pt x="111142" y="927099"/>
                  </a:lnTo>
                  <a:lnTo>
                    <a:pt x="113623" y="888999"/>
                  </a:lnTo>
                  <a:lnTo>
                    <a:pt x="116141" y="850899"/>
                  </a:lnTo>
                  <a:lnTo>
                    <a:pt x="118695" y="800099"/>
                  </a:lnTo>
                  <a:lnTo>
                    <a:pt x="121284" y="761999"/>
                  </a:lnTo>
                  <a:lnTo>
                    <a:pt x="123910" y="711199"/>
                  </a:lnTo>
                  <a:lnTo>
                    <a:pt x="126572" y="673099"/>
                  </a:lnTo>
                  <a:lnTo>
                    <a:pt x="129269" y="622299"/>
                  </a:lnTo>
                  <a:lnTo>
                    <a:pt x="132003" y="571499"/>
                  </a:lnTo>
                  <a:lnTo>
                    <a:pt x="134773" y="520699"/>
                  </a:lnTo>
                  <a:lnTo>
                    <a:pt x="137579" y="469899"/>
                  </a:lnTo>
                  <a:lnTo>
                    <a:pt x="140420" y="406399"/>
                  </a:lnTo>
                  <a:lnTo>
                    <a:pt x="143298" y="355599"/>
                  </a:lnTo>
                  <a:lnTo>
                    <a:pt x="146212" y="292099"/>
                  </a:lnTo>
                  <a:lnTo>
                    <a:pt x="149162" y="241299"/>
                  </a:lnTo>
                  <a:lnTo>
                    <a:pt x="152148" y="177799"/>
                  </a:lnTo>
                  <a:lnTo>
                    <a:pt x="155170" y="114299"/>
                  </a:lnTo>
                  <a:lnTo>
                    <a:pt x="158238" y="50799"/>
                  </a:lnTo>
                  <a:lnTo>
                    <a:pt x="177749" y="12699"/>
                  </a:lnTo>
                  <a:lnTo>
                    <a:pt x="197395" y="0"/>
                  </a:lnTo>
                  <a:lnTo>
                    <a:pt x="314038" y="0"/>
                  </a:lnTo>
                  <a:lnTo>
                    <a:pt x="326149" y="12699"/>
                  </a:lnTo>
                  <a:lnTo>
                    <a:pt x="336514" y="12699"/>
                  </a:lnTo>
                  <a:lnTo>
                    <a:pt x="413671" y="114299"/>
                  </a:lnTo>
                  <a:lnTo>
                    <a:pt x="442283" y="152356"/>
                  </a:lnTo>
                  <a:lnTo>
                    <a:pt x="279704" y="152356"/>
                  </a:lnTo>
                  <a:lnTo>
                    <a:pt x="276535" y="215899"/>
                  </a:lnTo>
                  <a:lnTo>
                    <a:pt x="273463" y="279399"/>
                  </a:lnTo>
                  <a:lnTo>
                    <a:pt x="270429" y="330199"/>
                  </a:lnTo>
                  <a:lnTo>
                    <a:pt x="267434" y="393699"/>
                  </a:lnTo>
                  <a:lnTo>
                    <a:pt x="264476" y="444499"/>
                  </a:lnTo>
                  <a:lnTo>
                    <a:pt x="261557" y="507999"/>
                  </a:lnTo>
                  <a:lnTo>
                    <a:pt x="258677" y="558799"/>
                  </a:lnTo>
                  <a:lnTo>
                    <a:pt x="255835" y="609599"/>
                  </a:lnTo>
                  <a:lnTo>
                    <a:pt x="253030" y="660399"/>
                  </a:lnTo>
                  <a:lnTo>
                    <a:pt x="250265" y="711199"/>
                  </a:lnTo>
                  <a:lnTo>
                    <a:pt x="247537" y="761999"/>
                  </a:lnTo>
                  <a:lnTo>
                    <a:pt x="244848" y="800099"/>
                  </a:lnTo>
                  <a:lnTo>
                    <a:pt x="242198" y="850899"/>
                  </a:lnTo>
                  <a:lnTo>
                    <a:pt x="239585" y="888999"/>
                  </a:lnTo>
                  <a:lnTo>
                    <a:pt x="237011" y="939799"/>
                  </a:lnTo>
                  <a:lnTo>
                    <a:pt x="234475" y="977899"/>
                  </a:lnTo>
                  <a:lnTo>
                    <a:pt x="231978" y="1015999"/>
                  </a:lnTo>
                  <a:lnTo>
                    <a:pt x="229519" y="1054099"/>
                  </a:lnTo>
                  <a:lnTo>
                    <a:pt x="222247" y="1130299"/>
                  </a:lnTo>
                  <a:lnTo>
                    <a:pt x="215413" y="1193799"/>
                  </a:lnTo>
                  <a:lnTo>
                    <a:pt x="208832" y="1257299"/>
                  </a:lnTo>
                  <a:lnTo>
                    <a:pt x="202504" y="1320799"/>
                  </a:lnTo>
                  <a:lnTo>
                    <a:pt x="196431" y="1384299"/>
                  </a:lnTo>
                  <a:lnTo>
                    <a:pt x="190611" y="1447799"/>
                  </a:lnTo>
                  <a:lnTo>
                    <a:pt x="185044" y="1511299"/>
                  </a:lnTo>
                  <a:lnTo>
                    <a:pt x="179732" y="1562099"/>
                  </a:lnTo>
                  <a:lnTo>
                    <a:pt x="174673" y="1612899"/>
                  </a:lnTo>
                  <a:lnTo>
                    <a:pt x="169868" y="1663699"/>
                  </a:lnTo>
                  <a:lnTo>
                    <a:pt x="165316" y="1714499"/>
                  </a:lnTo>
                  <a:lnTo>
                    <a:pt x="161018" y="1765299"/>
                  </a:lnTo>
                  <a:lnTo>
                    <a:pt x="156974" y="1816099"/>
                  </a:lnTo>
                  <a:lnTo>
                    <a:pt x="153184" y="1854199"/>
                  </a:lnTo>
                  <a:lnTo>
                    <a:pt x="149647" y="1892299"/>
                  </a:lnTo>
                  <a:lnTo>
                    <a:pt x="146364" y="1943099"/>
                  </a:lnTo>
                  <a:lnTo>
                    <a:pt x="143335" y="1981199"/>
                  </a:lnTo>
                  <a:lnTo>
                    <a:pt x="140559" y="2006599"/>
                  </a:lnTo>
                  <a:lnTo>
                    <a:pt x="138037" y="2044699"/>
                  </a:lnTo>
                  <a:lnTo>
                    <a:pt x="135769" y="2082799"/>
                  </a:lnTo>
                  <a:lnTo>
                    <a:pt x="133736" y="2108199"/>
                  </a:lnTo>
                  <a:lnTo>
                    <a:pt x="127879" y="2247899"/>
                  </a:lnTo>
                  <a:lnTo>
                    <a:pt x="427654" y="2247899"/>
                  </a:lnTo>
                  <a:lnTo>
                    <a:pt x="386608" y="2273299"/>
                  </a:lnTo>
                  <a:lnTo>
                    <a:pt x="346246" y="2285999"/>
                  </a:lnTo>
                  <a:lnTo>
                    <a:pt x="306568" y="2311399"/>
                  </a:lnTo>
                  <a:lnTo>
                    <a:pt x="267574" y="2324099"/>
                  </a:lnTo>
                  <a:lnTo>
                    <a:pt x="229265" y="2349499"/>
                  </a:lnTo>
                  <a:lnTo>
                    <a:pt x="154697" y="2374899"/>
                  </a:lnTo>
                  <a:lnTo>
                    <a:pt x="118440" y="2400299"/>
                  </a:lnTo>
                  <a:close/>
                </a:path>
                <a:path w="1733550" h="2400300">
                  <a:moveTo>
                    <a:pt x="427654" y="2247899"/>
                  </a:moveTo>
                  <a:lnTo>
                    <a:pt x="127879" y="2247899"/>
                  </a:lnTo>
                  <a:lnTo>
                    <a:pt x="201967" y="2222499"/>
                  </a:lnTo>
                  <a:lnTo>
                    <a:pt x="239986" y="2197099"/>
                  </a:lnTo>
                  <a:lnTo>
                    <a:pt x="278657" y="2184399"/>
                  </a:lnTo>
                  <a:lnTo>
                    <a:pt x="317978" y="2158999"/>
                  </a:lnTo>
                  <a:lnTo>
                    <a:pt x="398571" y="2133599"/>
                  </a:lnTo>
                  <a:lnTo>
                    <a:pt x="439844" y="2108199"/>
                  </a:lnTo>
                  <a:lnTo>
                    <a:pt x="481767" y="2095499"/>
                  </a:lnTo>
                  <a:lnTo>
                    <a:pt x="524341" y="2070099"/>
                  </a:lnTo>
                  <a:lnTo>
                    <a:pt x="567566" y="2057399"/>
                  </a:lnTo>
                  <a:lnTo>
                    <a:pt x="611440" y="2031999"/>
                  </a:lnTo>
                  <a:lnTo>
                    <a:pt x="655966" y="2019299"/>
                  </a:lnTo>
                  <a:lnTo>
                    <a:pt x="746969" y="1968499"/>
                  </a:lnTo>
                  <a:lnTo>
                    <a:pt x="793446" y="1955799"/>
                  </a:lnTo>
                  <a:lnTo>
                    <a:pt x="840574" y="1930399"/>
                  </a:lnTo>
                  <a:lnTo>
                    <a:pt x="888352" y="1917699"/>
                  </a:lnTo>
                  <a:lnTo>
                    <a:pt x="985861" y="1866899"/>
                  </a:lnTo>
                  <a:lnTo>
                    <a:pt x="1035591" y="1854199"/>
                  </a:lnTo>
                  <a:lnTo>
                    <a:pt x="1137003" y="1803399"/>
                  </a:lnTo>
                  <a:lnTo>
                    <a:pt x="1188685" y="1790699"/>
                  </a:lnTo>
                  <a:lnTo>
                    <a:pt x="1347634" y="1714499"/>
                  </a:lnTo>
                  <a:lnTo>
                    <a:pt x="1401918" y="1701799"/>
                  </a:lnTo>
                  <a:lnTo>
                    <a:pt x="1512442" y="1650999"/>
                  </a:lnTo>
                  <a:lnTo>
                    <a:pt x="1529810" y="1638299"/>
                  </a:lnTo>
                  <a:lnTo>
                    <a:pt x="1545699" y="1638299"/>
                  </a:lnTo>
                  <a:lnTo>
                    <a:pt x="1560109" y="1625599"/>
                  </a:lnTo>
                  <a:lnTo>
                    <a:pt x="1573145" y="1625599"/>
                  </a:lnTo>
                  <a:lnTo>
                    <a:pt x="1515790" y="1574799"/>
                  </a:lnTo>
                  <a:lnTo>
                    <a:pt x="1486749" y="1536699"/>
                  </a:lnTo>
                  <a:lnTo>
                    <a:pt x="1427940" y="1485899"/>
                  </a:lnTo>
                  <a:lnTo>
                    <a:pt x="1398171" y="1447799"/>
                  </a:lnTo>
                  <a:lnTo>
                    <a:pt x="1368160" y="1422399"/>
                  </a:lnTo>
                  <a:lnTo>
                    <a:pt x="1337906" y="1384299"/>
                  </a:lnTo>
                  <a:lnTo>
                    <a:pt x="1307409" y="1358899"/>
                  </a:lnTo>
                  <a:lnTo>
                    <a:pt x="1276670" y="1320799"/>
                  </a:lnTo>
                  <a:lnTo>
                    <a:pt x="1245689" y="1295399"/>
                  </a:lnTo>
                  <a:lnTo>
                    <a:pt x="1182998" y="1219199"/>
                  </a:lnTo>
                  <a:lnTo>
                    <a:pt x="1151289" y="1193799"/>
                  </a:lnTo>
                  <a:lnTo>
                    <a:pt x="1087144" y="1117599"/>
                  </a:lnTo>
                  <a:lnTo>
                    <a:pt x="1022028" y="1041399"/>
                  </a:lnTo>
                  <a:lnTo>
                    <a:pt x="955942" y="965199"/>
                  </a:lnTo>
                  <a:lnTo>
                    <a:pt x="888885" y="888999"/>
                  </a:lnTo>
                  <a:lnTo>
                    <a:pt x="820859" y="812799"/>
                  </a:lnTo>
                  <a:lnTo>
                    <a:pt x="751862" y="736599"/>
                  </a:lnTo>
                  <a:lnTo>
                    <a:pt x="717000" y="685799"/>
                  </a:lnTo>
                  <a:lnTo>
                    <a:pt x="646548" y="609599"/>
                  </a:lnTo>
                  <a:lnTo>
                    <a:pt x="610959" y="558799"/>
                  </a:lnTo>
                  <a:lnTo>
                    <a:pt x="575126" y="520699"/>
                  </a:lnTo>
                  <a:lnTo>
                    <a:pt x="539052" y="469899"/>
                  </a:lnTo>
                  <a:lnTo>
                    <a:pt x="502734" y="431799"/>
                  </a:lnTo>
                  <a:lnTo>
                    <a:pt x="466174" y="380999"/>
                  </a:lnTo>
                  <a:lnTo>
                    <a:pt x="429372" y="342899"/>
                  </a:lnTo>
                  <a:lnTo>
                    <a:pt x="355039" y="241299"/>
                  </a:lnTo>
                  <a:lnTo>
                    <a:pt x="317509" y="203199"/>
                  </a:lnTo>
                  <a:lnTo>
                    <a:pt x="279617" y="152356"/>
                  </a:lnTo>
                  <a:lnTo>
                    <a:pt x="442283" y="152356"/>
                  </a:lnTo>
                  <a:lnTo>
                    <a:pt x="489802" y="215899"/>
                  </a:lnTo>
                  <a:lnTo>
                    <a:pt x="527483" y="253999"/>
                  </a:lnTo>
                  <a:lnTo>
                    <a:pt x="602076" y="355599"/>
                  </a:lnTo>
                  <a:lnTo>
                    <a:pt x="638988" y="393699"/>
                  </a:lnTo>
                  <a:lnTo>
                    <a:pt x="675644" y="444499"/>
                  </a:lnTo>
                  <a:lnTo>
                    <a:pt x="712043" y="482599"/>
                  </a:lnTo>
                  <a:lnTo>
                    <a:pt x="748187" y="533399"/>
                  </a:lnTo>
                  <a:lnTo>
                    <a:pt x="784074" y="571499"/>
                  </a:lnTo>
                  <a:lnTo>
                    <a:pt x="819704" y="622299"/>
                  </a:lnTo>
                  <a:lnTo>
                    <a:pt x="890197" y="698499"/>
                  </a:lnTo>
                  <a:lnTo>
                    <a:pt x="925059" y="749299"/>
                  </a:lnTo>
                  <a:lnTo>
                    <a:pt x="994013" y="825499"/>
                  </a:lnTo>
                  <a:lnTo>
                    <a:pt x="1061943" y="901699"/>
                  </a:lnTo>
                  <a:lnTo>
                    <a:pt x="1128847" y="977899"/>
                  </a:lnTo>
                  <a:lnTo>
                    <a:pt x="1194726" y="1054099"/>
                  </a:lnTo>
                  <a:lnTo>
                    <a:pt x="1227281" y="1092199"/>
                  </a:lnTo>
                  <a:lnTo>
                    <a:pt x="1259580" y="1117599"/>
                  </a:lnTo>
                  <a:lnTo>
                    <a:pt x="1323408" y="1193799"/>
                  </a:lnTo>
                  <a:lnTo>
                    <a:pt x="1354938" y="1219199"/>
                  </a:lnTo>
                  <a:lnTo>
                    <a:pt x="1386212" y="1257299"/>
                  </a:lnTo>
                  <a:lnTo>
                    <a:pt x="1417229" y="1295399"/>
                  </a:lnTo>
                  <a:lnTo>
                    <a:pt x="1447990" y="1320799"/>
                  </a:lnTo>
                  <a:lnTo>
                    <a:pt x="1478495" y="1358899"/>
                  </a:lnTo>
                  <a:lnTo>
                    <a:pt x="1538735" y="1409699"/>
                  </a:lnTo>
                  <a:lnTo>
                    <a:pt x="1568471" y="1447799"/>
                  </a:lnTo>
                  <a:lnTo>
                    <a:pt x="1627174" y="1498599"/>
                  </a:lnTo>
                  <a:lnTo>
                    <a:pt x="1656141" y="1536699"/>
                  </a:lnTo>
                  <a:lnTo>
                    <a:pt x="1713306" y="1587499"/>
                  </a:lnTo>
                  <a:lnTo>
                    <a:pt x="1720198" y="1587499"/>
                  </a:lnTo>
                  <a:lnTo>
                    <a:pt x="1725730" y="1600199"/>
                  </a:lnTo>
                  <a:lnTo>
                    <a:pt x="1729804" y="1612899"/>
                  </a:lnTo>
                  <a:lnTo>
                    <a:pt x="1732326" y="1625599"/>
                  </a:lnTo>
                  <a:lnTo>
                    <a:pt x="1733086" y="1638299"/>
                  </a:lnTo>
                  <a:lnTo>
                    <a:pt x="1728704" y="1663699"/>
                  </a:lnTo>
                  <a:lnTo>
                    <a:pt x="1719180" y="1676399"/>
                  </a:lnTo>
                  <a:lnTo>
                    <a:pt x="1704514" y="1689099"/>
                  </a:lnTo>
                  <a:lnTo>
                    <a:pt x="1683069" y="1701799"/>
                  </a:lnTo>
                  <a:lnTo>
                    <a:pt x="1651990" y="1727199"/>
                  </a:lnTo>
                  <a:lnTo>
                    <a:pt x="1611276" y="1739899"/>
                  </a:lnTo>
                  <a:lnTo>
                    <a:pt x="1560929" y="1765299"/>
                  </a:lnTo>
                  <a:lnTo>
                    <a:pt x="1392228" y="1841499"/>
                  </a:lnTo>
                  <a:lnTo>
                    <a:pt x="1337500" y="1854199"/>
                  </a:lnTo>
                  <a:lnTo>
                    <a:pt x="1177423" y="1930399"/>
                  </a:lnTo>
                  <a:lnTo>
                    <a:pt x="1125432" y="1943099"/>
                  </a:lnTo>
                  <a:lnTo>
                    <a:pt x="1023502" y="1993899"/>
                  </a:lnTo>
                  <a:lnTo>
                    <a:pt x="973563" y="2019299"/>
                  </a:lnTo>
                  <a:lnTo>
                    <a:pt x="924309" y="2031999"/>
                  </a:lnTo>
                  <a:lnTo>
                    <a:pt x="875738" y="2057399"/>
                  </a:lnTo>
                  <a:lnTo>
                    <a:pt x="827851" y="2070099"/>
                  </a:lnTo>
                  <a:lnTo>
                    <a:pt x="734130" y="2120899"/>
                  </a:lnTo>
                  <a:lnTo>
                    <a:pt x="688296" y="2133599"/>
                  </a:lnTo>
                  <a:lnTo>
                    <a:pt x="643145" y="2158999"/>
                  </a:lnTo>
                  <a:lnTo>
                    <a:pt x="598679" y="2171699"/>
                  </a:lnTo>
                  <a:lnTo>
                    <a:pt x="554897" y="2197099"/>
                  </a:lnTo>
                  <a:lnTo>
                    <a:pt x="511798" y="2209799"/>
                  </a:lnTo>
                  <a:lnTo>
                    <a:pt x="469384" y="2235199"/>
                  </a:lnTo>
                  <a:lnTo>
                    <a:pt x="427654" y="2247899"/>
                  </a:lnTo>
                  <a:close/>
                </a:path>
              </a:pathLst>
            </a:custGeom>
            <a:solidFill>
              <a:srgbClr val="FEC107">
                <a:alpha val="99598"/>
              </a:srgbClr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15" name="object 15"/>
            <p:cNvSpPr/>
            <p:nvPr/>
          </p:nvSpPr>
          <p:spPr>
            <a:xfrm>
              <a:off x="4766674" y="943706"/>
              <a:ext cx="354965" cy="914400"/>
            </a:xfrm>
            <a:custGeom>
              <a:avLst/>
              <a:gdLst/>
              <a:ahLst/>
              <a:cxnLst/>
              <a:rect l="l" t="t" r="r" b="b"/>
              <a:pathLst>
                <a:path w="354964" h="914400">
                  <a:moveTo>
                    <a:pt x="295059" y="914154"/>
                  </a:moveTo>
                  <a:lnTo>
                    <a:pt x="247931" y="896771"/>
                  </a:lnTo>
                  <a:lnTo>
                    <a:pt x="230663" y="867223"/>
                  </a:lnTo>
                  <a:lnTo>
                    <a:pt x="220743" y="860118"/>
                  </a:lnTo>
                  <a:lnTo>
                    <a:pt x="195713" y="827421"/>
                  </a:lnTo>
                  <a:lnTo>
                    <a:pt x="173974" y="788915"/>
                  </a:lnTo>
                  <a:lnTo>
                    <a:pt x="153430" y="745053"/>
                  </a:lnTo>
                  <a:lnTo>
                    <a:pt x="134082" y="695837"/>
                  </a:lnTo>
                  <a:lnTo>
                    <a:pt x="115928" y="641264"/>
                  </a:lnTo>
                  <a:lnTo>
                    <a:pt x="98970" y="581337"/>
                  </a:lnTo>
                  <a:lnTo>
                    <a:pt x="88827" y="538425"/>
                  </a:lnTo>
                  <a:lnTo>
                    <a:pt x="78739" y="494232"/>
                  </a:lnTo>
                  <a:lnTo>
                    <a:pt x="68706" y="448760"/>
                  </a:lnTo>
                  <a:lnTo>
                    <a:pt x="58727" y="402007"/>
                  </a:lnTo>
                  <a:lnTo>
                    <a:pt x="48803" y="353974"/>
                  </a:lnTo>
                  <a:lnTo>
                    <a:pt x="38933" y="304660"/>
                  </a:lnTo>
                  <a:lnTo>
                    <a:pt x="29118" y="254067"/>
                  </a:lnTo>
                  <a:lnTo>
                    <a:pt x="19357" y="202193"/>
                  </a:lnTo>
                  <a:lnTo>
                    <a:pt x="9651" y="149039"/>
                  </a:lnTo>
                  <a:lnTo>
                    <a:pt x="0" y="94604"/>
                  </a:lnTo>
                  <a:lnTo>
                    <a:pt x="100" y="83149"/>
                  </a:lnTo>
                  <a:lnTo>
                    <a:pt x="17074" y="45609"/>
                  </a:lnTo>
                  <a:lnTo>
                    <a:pt x="22603" y="40699"/>
                  </a:lnTo>
                  <a:lnTo>
                    <a:pt x="27505" y="32206"/>
                  </a:lnTo>
                  <a:lnTo>
                    <a:pt x="60779" y="3067"/>
                  </a:lnTo>
                  <a:lnTo>
                    <a:pt x="76141" y="0"/>
                  </a:lnTo>
                  <a:lnTo>
                    <a:pt x="97843" y="5185"/>
                  </a:lnTo>
                  <a:lnTo>
                    <a:pt x="129305" y="26707"/>
                  </a:lnTo>
                  <a:lnTo>
                    <a:pt x="144893" y="61717"/>
                  </a:lnTo>
                  <a:lnTo>
                    <a:pt x="156170" y="109119"/>
                  </a:lnTo>
                  <a:lnTo>
                    <a:pt x="161621" y="137846"/>
                  </a:lnTo>
                  <a:lnTo>
                    <a:pt x="177413" y="191110"/>
                  </a:lnTo>
                  <a:lnTo>
                    <a:pt x="200519" y="256432"/>
                  </a:lnTo>
                  <a:lnTo>
                    <a:pt x="220745" y="314419"/>
                  </a:lnTo>
                  <a:lnTo>
                    <a:pt x="238090" y="365071"/>
                  </a:lnTo>
                  <a:lnTo>
                    <a:pt x="252555" y="408387"/>
                  </a:lnTo>
                  <a:lnTo>
                    <a:pt x="271389" y="467383"/>
                  </a:lnTo>
                  <a:lnTo>
                    <a:pt x="289132" y="532231"/>
                  </a:lnTo>
                  <a:lnTo>
                    <a:pt x="299624" y="574063"/>
                  </a:lnTo>
                  <a:lnTo>
                    <a:pt x="310227" y="620735"/>
                  </a:lnTo>
                  <a:lnTo>
                    <a:pt x="320239" y="667057"/>
                  </a:lnTo>
                  <a:lnTo>
                    <a:pt x="329659" y="713029"/>
                  </a:lnTo>
                  <a:lnTo>
                    <a:pt x="338488" y="758652"/>
                  </a:lnTo>
                  <a:lnTo>
                    <a:pt x="346724" y="803924"/>
                  </a:lnTo>
                  <a:lnTo>
                    <a:pt x="354369" y="848847"/>
                  </a:lnTo>
                  <a:lnTo>
                    <a:pt x="349534" y="874295"/>
                  </a:lnTo>
                  <a:lnTo>
                    <a:pt x="338037" y="893663"/>
                  </a:lnTo>
                  <a:lnTo>
                    <a:pt x="319879" y="906949"/>
                  </a:lnTo>
                  <a:lnTo>
                    <a:pt x="295059" y="914154"/>
                  </a:lnTo>
                  <a:close/>
                </a:path>
              </a:pathLst>
            </a:custGeom>
            <a:solidFill>
              <a:srgbClr val="FE5720">
                <a:alpha val="99598"/>
              </a:srgbClr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55328" y="1927028"/>
              <a:ext cx="185531" cy="220262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5304117" y="453173"/>
              <a:ext cx="742315" cy="730885"/>
            </a:xfrm>
            <a:custGeom>
              <a:avLst/>
              <a:gdLst/>
              <a:ahLst/>
              <a:cxnLst/>
              <a:rect l="l" t="t" r="r" b="b"/>
              <a:pathLst>
                <a:path w="742314" h="730885">
                  <a:moveTo>
                    <a:pt x="124688" y="48069"/>
                  </a:moveTo>
                  <a:lnTo>
                    <a:pt x="103733" y="5753"/>
                  </a:lnTo>
                  <a:lnTo>
                    <a:pt x="84035" y="0"/>
                  </a:lnTo>
                  <a:lnTo>
                    <a:pt x="82245" y="0"/>
                  </a:lnTo>
                  <a:lnTo>
                    <a:pt x="44691" y="22415"/>
                  </a:lnTo>
                  <a:lnTo>
                    <a:pt x="8534" y="286270"/>
                  </a:lnTo>
                  <a:lnTo>
                    <a:pt x="2374" y="340283"/>
                  </a:lnTo>
                  <a:lnTo>
                    <a:pt x="0" y="376770"/>
                  </a:lnTo>
                  <a:lnTo>
                    <a:pt x="495" y="384543"/>
                  </a:lnTo>
                  <a:lnTo>
                    <a:pt x="18465" y="422351"/>
                  </a:lnTo>
                  <a:lnTo>
                    <a:pt x="44373" y="431139"/>
                  </a:lnTo>
                  <a:lnTo>
                    <a:pt x="47929" y="431139"/>
                  </a:lnTo>
                  <a:lnTo>
                    <a:pt x="81229" y="410070"/>
                  </a:lnTo>
                  <a:lnTo>
                    <a:pt x="85394" y="376262"/>
                  </a:lnTo>
                  <a:lnTo>
                    <a:pt x="85293" y="373989"/>
                  </a:lnTo>
                  <a:lnTo>
                    <a:pt x="85775" y="364934"/>
                  </a:lnTo>
                  <a:lnTo>
                    <a:pt x="87452" y="348094"/>
                  </a:lnTo>
                  <a:lnTo>
                    <a:pt x="93345" y="296595"/>
                  </a:lnTo>
                  <a:lnTo>
                    <a:pt x="124688" y="48069"/>
                  </a:lnTo>
                  <a:close/>
                </a:path>
                <a:path w="742314" h="730885">
                  <a:moveTo>
                    <a:pt x="553631" y="348297"/>
                  </a:moveTo>
                  <a:lnTo>
                    <a:pt x="532434" y="316039"/>
                  </a:lnTo>
                  <a:lnTo>
                    <a:pt x="511136" y="310375"/>
                  </a:lnTo>
                  <a:lnTo>
                    <a:pt x="504037" y="310375"/>
                  </a:lnTo>
                  <a:lnTo>
                    <a:pt x="469392" y="328447"/>
                  </a:lnTo>
                  <a:lnTo>
                    <a:pt x="404952" y="371576"/>
                  </a:lnTo>
                  <a:lnTo>
                    <a:pt x="361378" y="402132"/>
                  </a:lnTo>
                  <a:lnTo>
                    <a:pt x="310210" y="438670"/>
                  </a:lnTo>
                  <a:lnTo>
                    <a:pt x="251472" y="481190"/>
                  </a:lnTo>
                  <a:lnTo>
                    <a:pt x="234416" y="509092"/>
                  </a:lnTo>
                  <a:lnTo>
                    <a:pt x="235013" y="525449"/>
                  </a:lnTo>
                  <a:lnTo>
                    <a:pt x="266865" y="557314"/>
                  </a:lnTo>
                  <a:lnTo>
                    <a:pt x="276656" y="558444"/>
                  </a:lnTo>
                  <a:lnTo>
                    <a:pt x="283184" y="557936"/>
                  </a:lnTo>
                  <a:lnTo>
                    <a:pt x="289636" y="556425"/>
                  </a:lnTo>
                  <a:lnTo>
                    <a:pt x="295859" y="553872"/>
                  </a:lnTo>
                  <a:lnTo>
                    <a:pt x="301764" y="550252"/>
                  </a:lnTo>
                  <a:lnTo>
                    <a:pt x="359143" y="508698"/>
                  </a:lnTo>
                  <a:lnTo>
                    <a:pt x="408940" y="473100"/>
                  </a:lnTo>
                  <a:lnTo>
                    <a:pt x="451116" y="443471"/>
                  </a:lnTo>
                  <a:lnTo>
                    <a:pt x="485711" y="419798"/>
                  </a:lnTo>
                  <a:lnTo>
                    <a:pt x="512711" y="402082"/>
                  </a:lnTo>
                  <a:lnTo>
                    <a:pt x="532104" y="390334"/>
                  </a:lnTo>
                  <a:lnTo>
                    <a:pt x="544957" y="379260"/>
                  </a:lnTo>
                  <a:lnTo>
                    <a:pt x="552310" y="364629"/>
                  </a:lnTo>
                  <a:lnTo>
                    <a:pt x="553631" y="348297"/>
                  </a:lnTo>
                  <a:close/>
                </a:path>
                <a:path w="742314" h="730885">
                  <a:moveTo>
                    <a:pt x="742175" y="659358"/>
                  </a:moveTo>
                  <a:lnTo>
                    <a:pt x="737298" y="644537"/>
                  </a:lnTo>
                  <a:lnTo>
                    <a:pt x="727824" y="632841"/>
                  </a:lnTo>
                  <a:lnTo>
                    <a:pt x="714959" y="625157"/>
                  </a:lnTo>
                  <a:lnTo>
                    <a:pt x="699897" y="622388"/>
                  </a:lnTo>
                  <a:lnTo>
                    <a:pt x="696036" y="622515"/>
                  </a:lnTo>
                  <a:lnTo>
                    <a:pt x="652094" y="628218"/>
                  </a:lnTo>
                  <a:lnTo>
                    <a:pt x="610819" y="632993"/>
                  </a:lnTo>
                  <a:lnTo>
                    <a:pt x="570255" y="637108"/>
                  </a:lnTo>
                  <a:lnTo>
                    <a:pt x="530301" y="640588"/>
                  </a:lnTo>
                  <a:lnTo>
                    <a:pt x="471424" y="644093"/>
                  </a:lnTo>
                  <a:lnTo>
                    <a:pt x="406450" y="645261"/>
                  </a:lnTo>
                  <a:lnTo>
                    <a:pt x="389839" y="648614"/>
                  </a:lnTo>
                  <a:lnTo>
                    <a:pt x="376275" y="657758"/>
                  </a:lnTo>
                  <a:lnTo>
                    <a:pt x="367106" y="671309"/>
                  </a:lnTo>
                  <a:lnTo>
                    <a:pt x="363728" y="687920"/>
                  </a:lnTo>
                  <a:lnTo>
                    <a:pt x="367068" y="704545"/>
                  </a:lnTo>
                  <a:lnTo>
                    <a:pt x="376199" y="718134"/>
                  </a:lnTo>
                  <a:lnTo>
                    <a:pt x="389763" y="727316"/>
                  </a:lnTo>
                  <a:lnTo>
                    <a:pt x="406387" y="730694"/>
                  </a:lnTo>
                  <a:lnTo>
                    <a:pt x="442429" y="730389"/>
                  </a:lnTo>
                  <a:lnTo>
                    <a:pt x="506437" y="727913"/>
                  </a:lnTo>
                  <a:lnTo>
                    <a:pt x="578218" y="722172"/>
                  </a:lnTo>
                  <a:lnTo>
                    <a:pt x="619975" y="717931"/>
                  </a:lnTo>
                  <a:lnTo>
                    <a:pt x="662432" y="713016"/>
                  </a:lnTo>
                  <a:lnTo>
                    <a:pt x="705599" y="707428"/>
                  </a:lnTo>
                  <a:lnTo>
                    <a:pt x="741083" y="676275"/>
                  </a:lnTo>
                  <a:lnTo>
                    <a:pt x="742175" y="659358"/>
                  </a:lnTo>
                  <a:close/>
                </a:path>
              </a:pathLst>
            </a:custGeom>
            <a:solidFill>
              <a:srgbClr val="FE5720">
                <a:alpha val="99598"/>
              </a:srgbClr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</p:grpSp>
      <p:pic>
        <p:nvPicPr>
          <p:cNvPr id="6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77745" y="486410"/>
            <a:ext cx="6005195" cy="2867660"/>
          </a:xfrm>
          <a:prstGeom prst="rect">
            <a:avLst/>
          </a:prstGeom>
        </p:spPr>
      </p:pic>
      <p:pic>
        <p:nvPicPr>
          <p:cNvPr id="7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84860" y="3464239"/>
            <a:ext cx="7569200" cy="1933575"/>
          </a:xfrm>
          <a:prstGeom prst="rect">
            <a:avLst/>
          </a:prstGeom>
        </p:spPr>
      </p:pic>
      <p:pic>
        <p:nvPicPr>
          <p:cNvPr id="9" name="Image 8" descr="Logo Comité de l'Ain Rugby Final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819765" y="193040"/>
            <a:ext cx="1115695" cy="10109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1035" y="1671320"/>
            <a:ext cx="10871200" cy="4171950"/>
          </a:xfrm>
          <a:prstGeom prst="rect">
            <a:avLst/>
          </a:prstGeom>
        </p:spPr>
      </p:pic>
      <p:sp>
        <p:nvSpPr>
          <p:cNvPr id="13" name="object 13" descr="$PPTXTitle"/>
          <p:cNvSpPr txBox="1">
            <a:spLocks noGrp="1"/>
          </p:cNvSpPr>
          <p:nvPr>
            <p:ph type="title"/>
          </p:nvPr>
        </p:nvSpPr>
        <p:spPr>
          <a:xfrm>
            <a:off x="518603" y="308471"/>
            <a:ext cx="9804202" cy="1304290"/>
          </a:xfrm>
          <a:prstGeom prst="rect">
            <a:avLst/>
          </a:prstGeom>
        </p:spPr>
        <p:txBody>
          <a:bodyPr vert="horz" wrap="square" lIns="0" tIns="631022" rIns="0" bIns="0" rtlCol="0">
            <a:spAutoFit/>
          </a:bodyPr>
          <a:lstStyle/>
          <a:p>
            <a:pPr marL="552450">
              <a:lnSpc>
                <a:spcPct val="100000"/>
              </a:lnSpc>
              <a:spcBef>
                <a:spcPts val="100"/>
              </a:spcBef>
            </a:pPr>
            <a:r>
              <a:rPr lang="fr-FR" spc="-335" dirty="0">
                <a:solidFill>
                  <a:srgbClr val="FF0000"/>
                </a:solidFill>
                <a:latin typeface="Arial Black" pitchFamily="34" charset="0"/>
                <a:cs typeface="Impact" panose="020B0806030902050204" pitchFamily="34" charset="0"/>
              </a:rPr>
              <a:t>La  démarche  A R B I T R A G E</a:t>
            </a:r>
          </a:p>
        </p:txBody>
      </p:sp>
      <p:pic>
        <p:nvPicPr>
          <p:cNvPr id="14" name="Image 13" descr="Logo Comité de l'Ain Rugby Final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819765" y="193040"/>
            <a:ext cx="1115695" cy="10109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445448" y="273685"/>
            <a:ext cx="6192688" cy="758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buFont typeface="Wingdings" panose="05000000000000000000" pitchFamily="2" charset="2"/>
              <a:buNone/>
            </a:pPr>
            <a:r>
              <a:rPr lang="fr-FR" sz="4340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Documents tournois </a:t>
            </a:r>
            <a:r>
              <a:rPr lang="fr-FR" sz="4340" dirty="0" err="1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EdR</a:t>
            </a:r>
            <a:endParaRPr lang="fr-FR" sz="4340" dirty="0">
              <a:solidFill>
                <a:srgbClr val="FF0000"/>
              </a:solidFill>
              <a:latin typeface="Impact" panose="020B0806030902050204" pitchFamily="34" charset="0"/>
              <a:cs typeface="Impact" panose="020B080603090205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181321" y="1449835"/>
            <a:ext cx="2068654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indent="0">
              <a:buFont typeface="Wingdings" pitchFamily="2" charset="2"/>
              <a:buChar char="ü"/>
            </a:pPr>
            <a:r>
              <a:rPr lang="fr-FR" sz="2400" b="1" dirty="0">
                <a:solidFill>
                  <a:srgbClr val="FFFF00"/>
                </a:solidFill>
              </a:rPr>
              <a:t> FDMD:</a:t>
            </a:r>
            <a:endParaRPr lang="fr-FR" sz="2400" b="1" i="1" dirty="0">
              <a:solidFill>
                <a:srgbClr val="FFFF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36498" y="3046499"/>
            <a:ext cx="8821901" cy="461665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fr-FR" sz="2400" b="1" dirty="0">
                <a:solidFill>
                  <a:srgbClr val="FFFF00"/>
                </a:solidFill>
              </a:rPr>
              <a:t>   Le compte rendu de tournoi : </a:t>
            </a:r>
            <a:r>
              <a:rPr lang="fr-FR" sz="1400" dirty="0">
                <a:solidFill>
                  <a:schemeClr val="bg1"/>
                </a:solidFill>
              </a:rPr>
              <a:t>1 seul document  par plateau ! Y compris plateau -6 ans </a:t>
            </a:r>
            <a:endParaRPr lang="fr-FR" sz="2400" dirty="0">
              <a:solidFill>
                <a:schemeClr val="bg1"/>
              </a:solidFill>
            </a:endParaRPr>
          </a:p>
        </p:txBody>
      </p:sp>
      <p:grpSp>
        <p:nvGrpSpPr>
          <p:cNvPr id="20" name="Groupe 19"/>
          <p:cNvGrpSpPr/>
          <p:nvPr/>
        </p:nvGrpSpPr>
        <p:grpSpPr>
          <a:xfrm>
            <a:off x="2016088" y="3550873"/>
            <a:ext cx="8680218" cy="1291590"/>
            <a:chOff x="1377109" y="3187316"/>
            <a:chExt cx="8680218" cy="1291590"/>
          </a:xfrm>
        </p:grpSpPr>
        <p:sp>
          <p:nvSpPr>
            <p:cNvPr id="16" name="ZoneTexte 15"/>
            <p:cNvSpPr txBox="1"/>
            <p:nvPr/>
          </p:nvSpPr>
          <p:spPr>
            <a:xfrm>
              <a:off x="1377109" y="3187316"/>
              <a:ext cx="2758558" cy="1291590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Fichier  compte rendu tournoi</a:t>
              </a:r>
            </a:p>
            <a:p>
              <a:pPr algn="ctr"/>
              <a:r>
                <a:rPr lang="fr-FR" sz="1200" b="1" dirty="0">
                  <a:solidFill>
                    <a:schemeClr val="bg1"/>
                  </a:solidFill>
                </a:rPr>
                <a:t>Phase 1  : Uniquement Effectifs</a:t>
              </a:r>
            </a:p>
            <a:p>
              <a:pPr algn="ctr"/>
              <a:r>
                <a:rPr lang="fr-FR" sz="1200" b="1" dirty="0">
                  <a:solidFill>
                    <a:schemeClr val="bg1"/>
                  </a:solidFill>
                </a:rPr>
                <a:t>Phase 2 : Effectifs et classements</a:t>
              </a:r>
              <a:r>
                <a:rPr lang="fr-FR" sz="1600" b="1" dirty="0">
                  <a:solidFill>
                    <a:srgbClr val="FFFF00"/>
                  </a:solidFill>
                </a:rPr>
                <a:t> </a:t>
              </a:r>
            </a:p>
            <a:p>
              <a:pPr algn="ctr"/>
              <a:r>
                <a:rPr lang="fr-FR" sz="1400" b="1" dirty="0">
                  <a:solidFill>
                    <a:srgbClr val="FFFF00"/>
                  </a:solidFill>
                </a:rPr>
                <a:t>Page </a:t>
              </a:r>
              <a:r>
                <a:rPr lang="fr-FR" sz="1400" b="1" dirty="0" err="1">
                  <a:solidFill>
                    <a:srgbClr val="FFFF00"/>
                  </a:solidFill>
                </a:rPr>
                <a:t>EdR</a:t>
              </a:r>
              <a:r>
                <a:rPr lang="fr-FR" sz="1400" b="1" dirty="0">
                  <a:solidFill>
                    <a:srgbClr val="FFFF00"/>
                  </a:solidFill>
                </a:rPr>
                <a:t> site CD01</a:t>
              </a:r>
            </a:p>
          </p:txBody>
        </p:sp>
        <p:sp>
          <p:nvSpPr>
            <p:cNvPr id="17" name="Flèche droite 16"/>
            <p:cNvSpPr/>
            <p:nvPr/>
          </p:nvSpPr>
          <p:spPr>
            <a:xfrm>
              <a:off x="6561455" y="3528695"/>
              <a:ext cx="431800" cy="288290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6" name="ZoneTexte 25"/>
            <p:cNvSpPr txBox="1"/>
            <p:nvPr/>
          </p:nvSpPr>
          <p:spPr>
            <a:xfrm>
              <a:off x="7064911" y="3528430"/>
              <a:ext cx="2992416" cy="337185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rtlCol="0">
              <a:spAutoFit/>
            </a:bodyPr>
            <a:lstStyle/>
            <a:p>
              <a:r>
                <a:rPr lang="fr-FR" sz="1600" b="1" dirty="0">
                  <a:solidFill>
                    <a:schemeClr val="bg1"/>
                  </a:solidFill>
                </a:rPr>
                <a:t>edrcd01rugby@gmail.com</a:t>
              </a:r>
            </a:p>
          </p:txBody>
        </p:sp>
        <p:grpSp>
          <p:nvGrpSpPr>
            <p:cNvPr id="9" name="Groupe 31"/>
            <p:cNvGrpSpPr/>
            <p:nvPr/>
          </p:nvGrpSpPr>
          <p:grpSpPr>
            <a:xfrm>
              <a:off x="4243161" y="3365138"/>
              <a:ext cx="2178241" cy="829945"/>
              <a:chOff x="4702325" y="2354746"/>
              <a:chExt cx="2178241" cy="829945"/>
            </a:xfrm>
          </p:grpSpPr>
          <p:sp>
            <p:nvSpPr>
              <p:cNvPr id="33" name="Flèche droite 32"/>
              <p:cNvSpPr/>
              <p:nvPr/>
            </p:nvSpPr>
            <p:spPr>
              <a:xfrm>
                <a:off x="4702325" y="2502959"/>
                <a:ext cx="576064" cy="573906"/>
              </a:xfrm>
              <a:prstGeom prst="rightArrow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4" name="ZoneTexte 33"/>
              <p:cNvSpPr txBox="1"/>
              <p:nvPr/>
            </p:nvSpPr>
            <p:spPr>
              <a:xfrm>
                <a:off x="5323546" y="2354746"/>
                <a:ext cx="1557020" cy="829945"/>
              </a:xfrm>
              <a:prstGeom prst="rect">
                <a:avLst/>
              </a:prstGeom>
              <a:solidFill>
                <a:srgbClr val="FF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600" dirty="0">
                    <a:solidFill>
                      <a:schemeClr val="bg1"/>
                    </a:solidFill>
                  </a:rPr>
                  <a:t>Dans les</a:t>
                </a:r>
              </a:p>
              <a:p>
                <a:pPr algn="ctr"/>
                <a:r>
                  <a:rPr lang="fr-FR" sz="1600" dirty="0">
                    <a:solidFill>
                      <a:schemeClr val="bg1"/>
                    </a:solidFill>
                  </a:rPr>
                  <a:t> </a:t>
                </a:r>
                <a:r>
                  <a:rPr lang="fr-FR" sz="1600" b="1" dirty="0">
                    <a:solidFill>
                      <a:schemeClr val="bg1"/>
                    </a:solidFill>
                  </a:rPr>
                  <a:t>2 jours</a:t>
                </a:r>
                <a:r>
                  <a:rPr lang="fr-FR" sz="1600" dirty="0">
                    <a:solidFill>
                      <a:schemeClr val="bg1"/>
                    </a:solidFill>
                  </a:rPr>
                  <a:t> suivant le tournoi</a:t>
                </a:r>
              </a:p>
            </p:txBody>
          </p:sp>
        </p:grpSp>
      </p:grpSp>
      <p:sp>
        <p:nvSpPr>
          <p:cNvPr id="27" name="ZoneTexte 26"/>
          <p:cNvSpPr txBox="1"/>
          <p:nvPr/>
        </p:nvSpPr>
        <p:spPr>
          <a:xfrm>
            <a:off x="1374040" y="5679406"/>
            <a:ext cx="7920880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FF00"/>
                </a:solidFill>
              </a:rPr>
              <a:t>Rappel : Seuls </a:t>
            </a:r>
            <a:r>
              <a:rPr lang="fr-FR" b="1" dirty="0">
                <a:solidFill>
                  <a:srgbClr val="FFFF00"/>
                </a:solidFill>
              </a:rPr>
              <a:t>participent aux plateaux </a:t>
            </a:r>
            <a:r>
              <a:rPr lang="fr-FR" b="1" dirty="0" err="1">
                <a:solidFill>
                  <a:srgbClr val="FFFF00"/>
                </a:solidFill>
              </a:rPr>
              <a:t>EdR</a:t>
            </a:r>
            <a:r>
              <a:rPr lang="fr-FR" b="1" dirty="0">
                <a:solidFill>
                  <a:srgbClr val="FFFF00"/>
                </a:solidFill>
              </a:rPr>
              <a:t> des joueurs  licences validées </a:t>
            </a:r>
            <a:r>
              <a:rPr lang="fr-FR" b="1" dirty="0">
                <a:solidFill>
                  <a:srgbClr val="FFFF00"/>
                </a:solidFill>
              </a:rPr>
              <a:t>!</a:t>
            </a:r>
            <a:endParaRPr lang="fr-FR" b="1" dirty="0">
              <a:solidFill>
                <a:srgbClr val="FFFF00"/>
              </a:solidFill>
            </a:endParaRPr>
          </a:p>
        </p:txBody>
      </p:sp>
      <p:pic>
        <p:nvPicPr>
          <p:cNvPr id="2" name="Image 1" descr="Logo Comité de l'Ain Rugby Final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819765" y="193040"/>
            <a:ext cx="1115695" cy="1010920"/>
          </a:xfrm>
          <a:prstGeom prst="rect">
            <a:avLst/>
          </a:prstGeom>
        </p:spPr>
      </p:pic>
      <p:sp>
        <p:nvSpPr>
          <p:cNvPr id="18" name="ZoneTexte 17"/>
          <p:cNvSpPr txBox="1"/>
          <p:nvPr/>
        </p:nvSpPr>
        <p:spPr>
          <a:xfrm>
            <a:off x="1993545" y="4957590"/>
            <a:ext cx="4627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Rappel : Pas de classement en phase 1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1223553" y="2263247"/>
            <a:ext cx="3403532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indent="0">
              <a:buFont typeface="Wingdings" pitchFamily="2" charset="2"/>
              <a:buChar char="ü"/>
            </a:pPr>
            <a:r>
              <a:rPr lang="fr-FR" sz="2400" b="1" dirty="0">
                <a:solidFill>
                  <a:srgbClr val="FFFF00"/>
                </a:solidFill>
              </a:rPr>
              <a:t> Feuilles d'oppositions :</a:t>
            </a:r>
            <a:endParaRPr lang="fr-FR" sz="2400" b="1" i="1" dirty="0">
              <a:solidFill>
                <a:srgbClr val="FFFF00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4671150" y="2192358"/>
            <a:ext cx="5639497" cy="58477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fr-FR" sz="1600" dirty="0">
                <a:solidFill>
                  <a:schemeClr val="bg1"/>
                </a:solidFill>
              </a:rPr>
              <a:t> Fichiers oppositions 3, 4, 5, 6 , 7 </a:t>
            </a:r>
            <a:r>
              <a:rPr lang="fr-FR" sz="1600" dirty="0" err="1">
                <a:solidFill>
                  <a:schemeClr val="bg1"/>
                </a:solidFill>
              </a:rPr>
              <a:t>Eq</a:t>
            </a:r>
            <a:r>
              <a:rPr lang="fr-FR" sz="1600" dirty="0">
                <a:solidFill>
                  <a:schemeClr val="bg1"/>
                </a:solidFill>
              </a:rPr>
              <a:t>.  </a:t>
            </a:r>
            <a:r>
              <a:rPr lang="fr-FR" sz="1600" dirty="0">
                <a:solidFill>
                  <a:schemeClr val="bg1"/>
                </a:solidFill>
              </a:rPr>
              <a:t>(Voir site Cd01 page </a:t>
            </a:r>
            <a:r>
              <a:rPr lang="fr-FR" sz="1600" dirty="0" err="1">
                <a:solidFill>
                  <a:schemeClr val="bg1"/>
                </a:solidFill>
              </a:rPr>
              <a:t>EdR</a:t>
            </a:r>
            <a:r>
              <a:rPr lang="fr-FR" sz="1600" dirty="0">
                <a:solidFill>
                  <a:schemeClr val="bg1"/>
                </a:solidFill>
              </a:rPr>
              <a:t>)</a:t>
            </a:r>
            <a:endParaRPr lang="fr-FR" sz="1600" dirty="0">
              <a:solidFill>
                <a:schemeClr val="bg1"/>
              </a:solidFill>
            </a:endParaRPr>
          </a:p>
          <a:p>
            <a:pPr>
              <a:buFontTx/>
              <a:buChar char="-"/>
            </a:pPr>
            <a:r>
              <a:rPr lang="fr-FR" sz="1600" dirty="0">
                <a:solidFill>
                  <a:schemeClr val="bg1"/>
                </a:solidFill>
              </a:rPr>
              <a:t> Applications numériques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  <p:bldLst>
      <p:bldP spid="16" grpId="0"/>
      <p:bldP spid="26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46"/>
          <p:cNvGrpSpPr/>
          <p:nvPr/>
        </p:nvGrpSpPr>
        <p:grpSpPr>
          <a:xfrm>
            <a:off x="1491009" y="5187479"/>
            <a:ext cx="4832673" cy="369332"/>
            <a:chOff x="395536" y="4437112"/>
            <a:chExt cx="4940976" cy="369332"/>
          </a:xfrm>
          <a:solidFill>
            <a:schemeClr val="accent1"/>
          </a:solidFill>
        </p:grpSpPr>
        <p:sp>
          <p:nvSpPr>
            <p:cNvPr id="52" name="ZoneTexte 51"/>
            <p:cNvSpPr txBox="1"/>
            <p:nvPr/>
          </p:nvSpPr>
          <p:spPr>
            <a:xfrm>
              <a:off x="395536" y="4437112"/>
              <a:ext cx="4332733" cy="369332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rtlCol="0">
              <a:spAutoFit/>
            </a:bodyPr>
            <a:lstStyle/>
            <a:p>
              <a:pPr indent="0">
                <a:buFont typeface="Wingdings" panose="05000000000000000000" pitchFamily="2" charset="2"/>
                <a:buNone/>
              </a:pPr>
              <a:r>
                <a:rPr lang="fr-FR" b="1" dirty="0">
                  <a:solidFill>
                    <a:schemeClr val="bg1"/>
                  </a:solidFill>
                </a:rPr>
                <a:t>Correspondance commission </a:t>
              </a:r>
              <a:r>
                <a:rPr lang="fr-FR" b="1" dirty="0" err="1">
                  <a:solidFill>
                    <a:schemeClr val="bg1"/>
                  </a:solidFill>
                </a:rPr>
                <a:t>EdR</a:t>
              </a:r>
              <a:r>
                <a:rPr lang="fr-FR" b="1" dirty="0">
                  <a:solidFill>
                    <a:schemeClr val="bg1"/>
                  </a:solidFill>
                </a:rPr>
                <a:t> CD01 @</a:t>
              </a:r>
            </a:p>
          </p:txBody>
        </p:sp>
        <p:sp>
          <p:nvSpPr>
            <p:cNvPr id="53" name="Flèche droite 52"/>
            <p:cNvSpPr/>
            <p:nvPr/>
          </p:nvSpPr>
          <p:spPr>
            <a:xfrm>
              <a:off x="4904464" y="4437112"/>
              <a:ext cx="432048" cy="360040"/>
            </a:xfrm>
            <a:prstGeom prst="rightArrow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" name="Groupe 42"/>
          <p:cNvGrpSpPr/>
          <p:nvPr/>
        </p:nvGrpSpPr>
        <p:grpSpPr>
          <a:xfrm>
            <a:off x="2588965" y="2214836"/>
            <a:ext cx="5622157" cy="2238730"/>
            <a:chOff x="1297116" y="5008614"/>
            <a:chExt cx="5622157" cy="2238730"/>
          </a:xfrm>
          <a:solidFill>
            <a:schemeClr val="accent1"/>
          </a:solidFill>
        </p:grpSpPr>
        <p:grpSp>
          <p:nvGrpSpPr>
            <p:cNvPr id="4" name="Groupe 32"/>
            <p:cNvGrpSpPr/>
            <p:nvPr/>
          </p:nvGrpSpPr>
          <p:grpSpPr>
            <a:xfrm>
              <a:off x="1297116" y="5272574"/>
              <a:ext cx="4266858" cy="1974770"/>
              <a:chOff x="1585148" y="4984542"/>
              <a:chExt cx="4266858" cy="1974770"/>
            </a:xfrm>
            <a:grpFill/>
          </p:grpSpPr>
          <p:sp>
            <p:nvSpPr>
              <p:cNvPr id="7" name="ZoneTexte 6"/>
              <p:cNvSpPr txBox="1"/>
              <p:nvPr/>
            </p:nvSpPr>
            <p:spPr>
              <a:xfrm>
                <a:off x="1585148" y="4984542"/>
                <a:ext cx="1509311" cy="1015663"/>
              </a:xfrm>
              <a:prstGeom prst="rect">
                <a:avLst/>
              </a:prstGeom>
              <a:solidFill>
                <a:srgbClr val="002060"/>
              </a:solidFill>
            </p:spPr>
            <p:txBody>
              <a:bodyPr wrap="square" rtlCol="0">
                <a:spAutoFit/>
              </a:bodyPr>
              <a:lstStyle/>
              <a:p>
                <a:pPr lvl="1" indent="0" algn="ctr">
                  <a:buFont typeface="Wingdings" panose="05000000000000000000" pitchFamily="2" charset="2"/>
                  <a:buNone/>
                </a:pPr>
                <a:r>
                  <a:rPr lang="fr-FR" sz="2000" b="1" dirty="0">
                    <a:solidFill>
                      <a:srgbClr val="FFFF00"/>
                    </a:solidFill>
                  </a:rPr>
                  <a:t>Site internet CD01 </a:t>
                </a:r>
              </a:p>
            </p:txBody>
          </p:sp>
          <p:sp>
            <p:nvSpPr>
              <p:cNvPr id="17" name="Flèche droite 16"/>
              <p:cNvSpPr/>
              <p:nvPr/>
            </p:nvSpPr>
            <p:spPr>
              <a:xfrm>
                <a:off x="3163297" y="5190242"/>
                <a:ext cx="504056" cy="504056"/>
              </a:xfrm>
              <a:prstGeom prst="rightArrow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739361" y="6591308"/>
                <a:ext cx="2112645" cy="368004"/>
              </a:xfrm>
              <a:prstGeom prst="rect">
                <a:avLst/>
              </a:prstGeom>
              <a:solidFill>
                <a:srgbClr val="002060"/>
              </a:solidFill>
            </p:spPr>
            <p:txBody>
              <a:bodyPr wrap="none">
                <a:spAutoFit/>
              </a:bodyPr>
              <a:lstStyle/>
              <a:p>
                <a:r>
                  <a:rPr lang="fr-FR" b="1" dirty="0">
                    <a:solidFill>
                      <a:schemeClr val="bg1"/>
                    </a:solidFill>
                  </a:rPr>
                  <a:t>Page Ecole de Rugby</a:t>
                </a:r>
                <a:endParaRPr lang="fr-FR" sz="24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54" name="Rectangle 53"/>
            <p:cNvSpPr/>
            <p:nvPr/>
          </p:nvSpPr>
          <p:spPr>
            <a:xfrm>
              <a:off x="3447728" y="5008614"/>
              <a:ext cx="3471545" cy="1783715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>
              <a:spAutoFit/>
            </a:bodyPr>
            <a:lstStyle/>
            <a:p>
              <a:r>
                <a:rPr lang="fr-FR" sz="1600" b="1" dirty="0">
                  <a:solidFill>
                    <a:schemeClr val="bg1"/>
                  </a:solidFill>
                </a:rPr>
                <a:t>Annuaires </a:t>
              </a:r>
              <a:r>
                <a:rPr lang="fr-FR" sz="1600" b="1" dirty="0" err="1">
                  <a:solidFill>
                    <a:schemeClr val="bg1"/>
                  </a:solidFill>
                </a:rPr>
                <a:t>EdR</a:t>
              </a:r>
              <a:r>
                <a:rPr lang="fr-FR" sz="1600" b="1" dirty="0">
                  <a:solidFill>
                    <a:schemeClr val="bg1"/>
                  </a:solidFill>
                </a:rPr>
                <a:t> CD01 </a:t>
              </a:r>
            </a:p>
            <a:p>
              <a:r>
                <a:rPr lang="fr-FR" sz="1600" b="1" dirty="0">
                  <a:solidFill>
                    <a:schemeClr val="bg1"/>
                  </a:solidFill>
                </a:rPr>
                <a:t>Règlements…</a:t>
              </a:r>
            </a:p>
            <a:p>
              <a:r>
                <a:rPr lang="fr-FR" sz="1600" b="1" dirty="0">
                  <a:solidFill>
                    <a:schemeClr val="bg1"/>
                  </a:solidFill>
                </a:rPr>
                <a:t>Calendriers…</a:t>
              </a:r>
            </a:p>
            <a:p>
              <a:r>
                <a:rPr lang="fr-FR" sz="1600" b="1" dirty="0">
                  <a:solidFill>
                    <a:schemeClr val="bg1"/>
                  </a:solidFill>
                </a:rPr>
                <a:t>Poules…</a:t>
              </a:r>
            </a:p>
            <a:p>
              <a:r>
                <a:rPr lang="fr-FR" sz="1600" b="1" dirty="0">
                  <a:solidFill>
                    <a:schemeClr val="bg1"/>
                  </a:solidFill>
                </a:rPr>
                <a:t>Documents d'organisations…</a:t>
              </a:r>
            </a:p>
            <a:p>
              <a:r>
                <a:rPr lang="fr-FR" sz="1600" b="1" dirty="0">
                  <a:solidFill>
                    <a:schemeClr val="bg1"/>
                  </a:solidFill>
                </a:rPr>
                <a:t>Actualités, infos </a:t>
              </a:r>
              <a:r>
                <a:rPr lang="fr-FR" sz="1600" b="1" dirty="0" err="1">
                  <a:solidFill>
                    <a:schemeClr val="bg1"/>
                  </a:solidFill>
                </a:rPr>
                <a:t>EdR</a:t>
              </a:r>
              <a:r>
                <a:rPr lang="fr-FR" sz="1600" b="1" dirty="0">
                  <a:solidFill>
                    <a:schemeClr val="bg1"/>
                  </a:solidFill>
                </a:rPr>
                <a:t>…</a:t>
              </a:r>
            </a:p>
            <a:p>
              <a:r>
                <a:rPr lang="fr-FR" sz="1400" b="1" dirty="0">
                  <a:solidFill>
                    <a:srgbClr val="FFFF00"/>
                  </a:solidFill>
                </a:rPr>
                <a:t>+ photos… </a:t>
              </a:r>
              <a:endParaRPr lang="fr-FR" sz="11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46" name="ZoneTexte 45"/>
          <p:cNvSpPr txBox="1"/>
          <p:nvPr/>
        </p:nvSpPr>
        <p:spPr>
          <a:xfrm>
            <a:off x="322258" y="188640"/>
            <a:ext cx="7488832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buFont typeface="Wingdings" panose="05000000000000000000" pitchFamily="2" charset="2"/>
              <a:buNone/>
            </a:pPr>
            <a:r>
              <a:rPr lang="fr-FR" sz="4000" b="1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COMMUNICATION </a:t>
            </a:r>
            <a:r>
              <a:rPr lang="fr-FR" sz="4000" b="1" dirty="0" err="1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EdR</a:t>
            </a:r>
            <a:r>
              <a:rPr lang="fr-FR" sz="4000" b="1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 Cd01</a:t>
            </a:r>
          </a:p>
        </p:txBody>
      </p:sp>
      <p:sp>
        <p:nvSpPr>
          <p:cNvPr id="48" name="ZoneTexte 47"/>
          <p:cNvSpPr txBox="1"/>
          <p:nvPr/>
        </p:nvSpPr>
        <p:spPr>
          <a:xfrm>
            <a:off x="6363140" y="1411214"/>
            <a:ext cx="26376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err="1">
                <a:solidFill>
                  <a:srgbClr val="FF0000"/>
                </a:solidFill>
              </a:rPr>
              <a:t>EdR</a:t>
            </a:r>
            <a:r>
              <a:rPr lang="fr-FR" sz="1600" b="1" dirty="0">
                <a:solidFill>
                  <a:srgbClr val="FF0000"/>
                </a:solidFill>
              </a:rPr>
              <a:t> Cd01 :Gilles </a:t>
            </a:r>
            <a:r>
              <a:rPr lang="fr-FR" sz="1600" b="1" dirty="0" err="1">
                <a:solidFill>
                  <a:srgbClr val="FF0000"/>
                </a:solidFill>
              </a:rPr>
              <a:t>Grochowski</a:t>
            </a:r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1486268" y="1023846"/>
            <a:ext cx="7560840" cy="36830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indent="0">
              <a:buFont typeface="Wingdings" panose="05000000000000000000" pitchFamily="2" charset="2"/>
              <a:buNone/>
            </a:pPr>
            <a:r>
              <a:rPr lang="fr-FR" b="1" dirty="0">
                <a:solidFill>
                  <a:srgbClr val="FFFF00"/>
                </a:solidFill>
              </a:rPr>
              <a:t> Actualisation de l’annuaire </a:t>
            </a:r>
            <a:r>
              <a:rPr lang="fr-FR" b="1" dirty="0" err="1">
                <a:solidFill>
                  <a:srgbClr val="FFFF00"/>
                </a:solidFill>
              </a:rPr>
              <a:t>EdR</a:t>
            </a:r>
            <a:r>
              <a:rPr lang="fr-FR" b="1" dirty="0">
                <a:solidFill>
                  <a:srgbClr val="FFFF00"/>
                </a:solidFill>
              </a:rPr>
              <a:t> CD01 </a:t>
            </a:r>
            <a:r>
              <a:rPr lang="fr-FR" dirty="0">
                <a:solidFill>
                  <a:schemeClr val="bg1"/>
                </a:solidFill>
              </a:rPr>
              <a:t>: formulaire </a:t>
            </a:r>
            <a:r>
              <a:rPr lang="fr-FR" dirty="0" err="1">
                <a:solidFill>
                  <a:schemeClr val="bg1"/>
                </a:solidFill>
              </a:rPr>
              <a:t>EdR</a:t>
            </a:r>
            <a:r>
              <a:rPr lang="fr-FR" dirty="0">
                <a:solidFill>
                  <a:schemeClr val="bg1"/>
                </a:solidFill>
              </a:rPr>
              <a:t> club  en cours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633766" y="5143146"/>
            <a:ext cx="2697341" cy="369332"/>
          </a:xfrm>
          <a:prstGeom prst="rect">
            <a:avLst/>
          </a:prstGeom>
          <a:solidFill>
            <a:srgbClr val="002060"/>
          </a:solidFill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FFFF00"/>
                </a:solidFill>
              </a:rPr>
              <a:t>edrcd01rugby@gmail.com</a:t>
            </a:r>
          </a:p>
        </p:txBody>
      </p:sp>
      <p:pic>
        <p:nvPicPr>
          <p:cNvPr id="6" name="Image 5" descr="Logo Comité de l'Ain Rugby Final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819765" y="193040"/>
            <a:ext cx="1115695" cy="101092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2242163" y="3938397"/>
            <a:ext cx="20764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FF0000"/>
                </a:solidFill>
              </a:rPr>
              <a:t>Administrateur CD01 : Florent Poncet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6945198" y="4097493"/>
            <a:ext cx="26376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err="1">
                <a:solidFill>
                  <a:srgbClr val="FF0000"/>
                </a:solidFill>
              </a:rPr>
              <a:t>EdR</a:t>
            </a:r>
            <a:r>
              <a:rPr lang="fr-FR" sz="1600" b="1" dirty="0">
                <a:solidFill>
                  <a:srgbClr val="FF0000"/>
                </a:solidFill>
              </a:rPr>
              <a:t> Cd01 :Gilles </a:t>
            </a:r>
            <a:r>
              <a:rPr lang="fr-FR" sz="1600" b="1" dirty="0" err="1">
                <a:solidFill>
                  <a:srgbClr val="FF0000"/>
                </a:solidFill>
              </a:rPr>
              <a:t>Grochowski</a:t>
            </a:r>
            <a:endParaRPr lang="fr-FR" sz="1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  <p:bldLst>
      <p:bldP spid="48" grpId="0"/>
      <p:bldP spid="2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442784" y="198755"/>
            <a:ext cx="482901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0">
              <a:buFont typeface="Wingdings" panose="05000000000000000000" pitchFamily="2" charset="2"/>
              <a:buNone/>
            </a:pPr>
            <a:r>
              <a:rPr lang="fr-FR" sz="3600" b="1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LABEL</a:t>
            </a:r>
            <a:r>
              <a:rPr lang="fr-FR" sz="3600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ISATION</a:t>
            </a:r>
            <a:r>
              <a:rPr lang="fr-FR" sz="4400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 </a:t>
            </a:r>
            <a:r>
              <a:rPr lang="fr-FR" sz="3600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CD01   2027</a:t>
            </a:r>
            <a:endParaRPr lang="fr-FR" sz="4400" dirty="0">
              <a:solidFill>
                <a:srgbClr val="FF0000"/>
              </a:solidFill>
              <a:latin typeface="Impact" panose="020B0806030902050204" pitchFamily="34" charset="0"/>
              <a:cs typeface="Impact" panose="020B080603090205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666844" y="2060848"/>
            <a:ext cx="8858312" cy="830997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lvl="0" fontAlgn="auto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fr-FR" sz="1600" b="1" dirty="0">
                <a:solidFill>
                  <a:schemeClr val="bg1"/>
                </a:solidFill>
                <a:cs typeface="Times New Roman" panose="02020603050405020304" pitchFamily="18" charset="0"/>
              </a:rPr>
              <a:t>  Les  dossiers CD01 2027 :</a:t>
            </a:r>
            <a:endParaRPr lang="fr-FR" sz="1600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600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fr-FR" sz="1600" b="1" dirty="0">
                <a:solidFill>
                  <a:schemeClr val="bg1"/>
                </a:solidFill>
                <a:cs typeface="Times New Roman" panose="02020603050405020304" pitchFamily="18" charset="0"/>
              </a:rPr>
              <a:t>Dossiers Renouvellement 4 ans </a:t>
            </a:r>
            <a:r>
              <a:rPr lang="fr-FR" sz="1600" dirty="0">
                <a:solidFill>
                  <a:schemeClr val="bg1"/>
                </a:solidFill>
                <a:cs typeface="Times New Roman" panose="02020603050405020304" pitchFamily="18" charset="0"/>
              </a:rPr>
              <a:t>: </a:t>
            </a:r>
            <a:r>
              <a:rPr lang="fr-FR" sz="1600" b="1" dirty="0">
                <a:solidFill>
                  <a:srgbClr val="FFFF00"/>
                </a:solidFill>
                <a:cs typeface="Times New Roman" panose="02020603050405020304" pitchFamily="18" charset="0"/>
              </a:rPr>
              <a:t>Belley* ; Oyonnax** ;  </a:t>
            </a:r>
            <a:r>
              <a:rPr lang="fr-FR" sz="1600" b="1" dirty="0" err="1">
                <a:solidFill>
                  <a:srgbClr val="FFFF00"/>
                </a:solidFill>
                <a:cs typeface="Times New Roman" panose="02020603050405020304" pitchFamily="18" charset="0"/>
              </a:rPr>
              <a:t>Montrevel</a:t>
            </a:r>
            <a:r>
              <a:rPr lang="fr-FR" sz="1600" b="1" dirty="0">
                <a:solidFill>
                  <a:srgbClr val="FFFF00"/>
                </a:solidFill>
                <a:cs typeface="Times New Roman" panose="02020603050405020304" pitchFamily="18" charset="0"/>
              </a:rPr>
              <a:t>*** </a:t>
            </a:r>
            <a:r>
              <a:rPr lang="fr-FR" sz="1600" b="1" dirty="0">
                <a:solidFill>
                  <a:srgbClr val="FFFF00"/>
                </a:solidFill>
                <a:cs typeface="Times New Roman" panose="02020603050405020304" pitchFamily="18" charset="0"/>
              </a:rPr>
              <a:t>; </a:t>
            </a:r>
            <a:r>
              <a:rPr lang="fr-FR" sz="1600" b="1" dirty="0" err="1">
                <a:solidFill>
                  <a:srgbClr val="FFFF00"/>
                </a:solidFill>
                <a:cs typeface="Times New Roman" panose="02020603050405020304" pitchFamily="18" charset="0"/>
              </a:rPr>
              <a:t>Servette</a:t>
            </a:r>
            <a:r>
              <a:rPr lang="fr-FR" sz="1600" b="1" dirty="0">
                <a:solidFill>
                  <a:srgbClr val="FFFF00"/>
                </a:solidFill>
                <a:cs typeface="Times New Roman" panose="02020603050405020304" pitchFamily="18" charset="0"/>
              </a:rPr>
              <a:t> Genève ***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600" dirty="0">
                <a:solidFill>
                  <a:schemeClr val="bg1"/>
                </a:solidFill>
                <a:cs typeface="Times New Roman" panose="02020603050405020304" pitchFamily="18" charset="0"/>
              </a:rPr>
              <a:t>  </a:t>
            </a:r>
            <a:r>
              <a:rPr lang="fr-FR" sz="1600" b="1" dirty="0">
                <a:solidFill>
                  <a:schemeClr val="bg1"/>
                </a:solidFill>
                <a:cs typeface="Times New Roman" panose="02020603050405020304" pitchFamily="18" charset="0"/>
              </a:rPr>
              <a:t>Dossier visite 2 ans </a:t>
            </a:r>
            <a:r>
              <a:rPr lang="fr-FR" sz="1600" dirty="0">
                <a:solidFill>
                  <a:schemeClr val="bg1"/>
                </a:solidFill>
                <a:cs typeface="Times New Roman" panose="02020603050405020304" pitchFamily="18" charset="0"/>
              </a:rPr>
              <a:t>: </a:t>
            </a:r>
            <a:r>
              <a:rPr lang="fr-FR" sz="1600" b="1" dirty="0">
                <a:solidFill>
                  <a:srgbClr val="FFFF00"/>
                </a:solidFill>
                <a:cs typeface="Times New Roman" panose="02020603050405020304" pitchFamily="18" charset="0"/>
              </a:rPr>
              <a:t>Bellegarde * ; Meximieux ** ; Pt de </a:t>
            </a:r>
            <a:r>
              <a:rPr lang="fr-FR" sz="1600" b="1" dirty="0" err="1">
                <a:solidFill>
                  <a:srgbClr val="FFFF00"/>
                </a:solidFill>
                <a:cs typeface="Times New Roman" panose="02020603050405020304" pitchFamily="18" charset="0"/>
              </a:rPr>
              <a:t>Veyle</a:t>
            </a:r>
            <a:r>
              <a:rPr lang="fr-FR" sz="1600" b="1" dirty="0">
                <a:solidFill>
                  <a:srgbClr val="FFFF00"/>
                </a:solidFill>
                <a:cs typeface="Times New Roman" panose="02020603050405020304" pitchFamily="18" charset="0"/>
              </a:rPr>
              <a:t> * ; XV </a:t>
            </a:r>
            <a:r>
              <a:rPr lang="fr-FR" sz="1600" b="1" dirty="0">
                <a:solidFill>
                  <a:srgbClr val="FFFF00"/>
                </a:solidFill>
                <a:cs typeface="Times New Roman" panose="02020603050405020304" pitchFamily="18" charset="0"/>
              </a:rPr>
              <a:t>de la </a:t>
            </a:r>
            <a:r>
              <a:rPr lang="fr-FR" sz="1600" b="1" dirty="0">
                <a:solidFill>
                  <a:srgbClr val="FFFF00"/>
                </a:solidFill>
                <a:cs typeface="Times New Roman" panose="02020603050405020304" pitchFamily="18" charset="0"/>
              </a:rPr>
              <a:t>Dombes </a:t>
            </a:r>
            <a:r>
              <a:rPr lang="fr-FR" sz="1600" b="1" dirty="0">
                <a:solidFill>
                  <a:srgbClr val="FFFF00"/>
                </a:solidFill>
                <a:cs typeface="Times New Roman" panose="02020603050405020304" pitchFamily="18" charset="0"/>
              </a:rPr>
              <a:t>*</a:t>
            </a:r>
            <a:endParaRPr lang="fr-FR" sz="1600" b="1" dirty="0">
              <a:solidFill>
                <a:srgbClr val="FFFF00"/>
              </a:solidFill>
              <a:cs typeface="Times New Roman" panose="02020603050405020304" pitchFamily="18" charset="0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3411220" y="1052830"/>
            <a:ext cx="6212840" cy="9220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FF00"/>
                </a:solidFill>
              </a:rPr>
              <a:t>Renouvellement : 4 ans Labellisés en 2023</a:t>
            </a:r>
          </a:p>
          <a:p>
            <a:r>
              <a:rPr lang="fr-FR" b="1" dirty="0">
                <a:solidFill>
                  <a:srgbClr val="FFFF00"/>
                </a:solidFill>
              </a:rPr>
              <a:t>Visite contrôle : 2 ans labellisés en 2025</a:t>
            </a:r>
          </a:p>
          <a:p>
            <a:r>
              <a:rPr lang="fr-FR" b="1" dirty="0">
                <a:solidFill>
                  <a:srgbClr val="FFFF00"/>
                </a:solidFill>
              </a:rPr>
              <a:t>Visite annuelle pour les clubs 3*</a:t>
            </a:r>
          </a:p>
        </p:txBody>
      </p:sp>
      <p:grpSp>
        <p:nvGrpSpPr>
          <p:cNvPr id="22" name="Groupe 21"/>
          <p:cNvGrpSpPr/>
          <p:nvPr/>
        </p:nvGrpSpPr>
        <p:grpSpPr>
          <a:xfrm>
            <a:off x="2300898" y="3439479"/>
            <a:ext cx="6596806" cy="1798998"/>
            <a:chOff x="1071538" y="3643314"/>
            <a:chExt cx="6596806" cy="1798998"/>
          </a:xfrm>
          <a:solidFill>
            <a:srgbClr val="002060"/>
          </a:solidFill>
        </p:grpSpPr>
        <p:sp>
          <p:nvSpPr>
            <p:cNvPr id="31" name="ZoneTexte 30"/>
            <p:cNvSpPr txBox="1"/>
            <p:nvPr/>
          </p:nvSpPr>
          <p:spPr>
            <a:xfrm>
              <a:off x="1071538" y="3643314"/>
              <a:ext cx="1440160" cy="64516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FFFF00"/>
                  </a:solidFill>
                </a:rPr>
                <a:t>Pilotage des dossiers </a:t>
              </a:r>
            </a:p>
          </p:txBody>
        </p:sp>
        <p:sp>
          <p:nvSpPr>
            <p:cNvPr id="32" name="Flèche droite 31"/>
            <p:cNvSpPr/>
            <p:nvPr/>
          </p:nvSpPr>
          <p:spPr>
            <a:xfrm>
              <a:off x="2714612" y="3714752"/>
              <a:ext cx="720080" cy="504056"/>
            </a:xfrm>
            <a:prstGeom prst="rightArrow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FF00"/>
                </a:solidFill>
              </a:endParaRPr>
            </a:p>
          </p:txBody>
        </p:sp>
        <p:sp>
          <p:nvSpPr>
            <p:cNvPr id="33" name="ZoneTexte 32"/>
            <p:cNvSpPr txBox="1"/>
            <p:nvPr/>
          </p:nvSpPr>
          <p:spPr>
            <a:xfrm>
              <a:off x="3491880" y="3645024"/>
              <a:ext cx="4176464" cy="6140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rgbClr val="FFFF00"/>
                  </a:solidFill>
                </a:rPr>
                <a:t>Binômes / secteur</a:t>
              </a:r>
            </a:p>
            <a:p>
              <a:pPr algn="ctr"/>
              <a:r>
                <a:rPr lang="fr-FR" sz="1600" b="1" dirty="0">
                  <a:solidFill>
                    <a:srgbClr val="FFFF00"/>
                  </a:solidFill>
                </a:rPr>
                <a:t>CTC + </a:t>
              </a:r>
              <a:r>
                <a:rPr lang="fr-FR" sz="1400" dirty="0">
                  <a:solidFill>
                    <a:srgbClr val="FFFF00"/>
                  </a:solidFill>
                </a:rPr>
                <a:t> </a:t>
              </a:r>
              <a:r>
                <a:rPr lang="fr-FR" sz="1400" b="1" dirty="0">
                  <a:solidFill>
                    <a:srgbClr val="FFFF00"/>
                  </a:solidFill>
                </a:rPr>
                <a:t>Référent Bassin </a:t>
              </a:r>
              <a:r>
                <a:rPr lang="fr-FR" sz="1400" b="1" dirty="0" err="1">
                  <a:solidFill>
                    <a:srgbClr val="FFFF00"/>
                  </a:solidFill>
                </a:rPr>
                <a:t>EdR</a:t>
              </a:r>
              <a:r>
                <a:rPr lang="fr-FR" sz="1400" b="1" dirty="0">
                  <a:solidFill>
                    <a:srgbClr val="FFFF00"/>
                  </a:solidFill>
                </a:rPr>
                <a:t> CD01</a:t>
              </a:r>
            </a:p>
          </p:txBody>
        </p:sp>
        <p:sp>
          <p:nvSpPr>
            <p:cNvPr id="34" name="Flèche vers le bas 33"/>
            <p:cNvSpPr/>
            <p:nvPr/>
          </p:nvSpPr>
          <p:spPr>
            <a:xfrm>
              <a:off x="4788024" y="4365104"/>
              <a:ext cx="504056" cy="360040"/>
            </a:xfrm>
            <a:prstGeom prst="downArrow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FF00"/>
                </a:solidFill>
              </a:endParaRPr>
            </a:p>
          </p:txBody>
        </p:sp>
        <p:sp>
          <p:nvSpPr>
            <p:cNvPr id="35" name="ZoneTexte 34"/>
            <p:cNvSpPr txBox="1"/>
            <p:nvPr/>
          </p:nvSpPr>
          <p:spPr>
            <a:xfrm>
              <a:off x="3923928" y="4797152"/>
              <a:ext cx="2592288" cy="64516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err="1">
                  <a:solidFill>
                    <a:srgbClr val="FFFF00"/>
                  </a:solidFill>
                </a:rPr>
                <a:t>EdR</a:t>
              </a:r>
              <a:r>
                <a:rPr lang="fr-FR" dirty="0">
                  <a:solidFill>
                    <a:srgbClr val="FFFF00"/>
                  </a:solidFill>
                </a:rPr>
                <a:t> Club</a:t>
              </a:r>
            </a:p>
            <a:p>
              <a:pPr algn="ctr"/>
              <a:r>
                <a:rPr lang="fr-FR" dirty="0">
                  <a:solidFill>
                    <a:srgbClr val="FFFF00"/>
                  </a:solidFill>
                </a:rPr>
                <a:t>1 club = 1 labellisation</a:t>
              </a:r>
            </a:p>
          </p:txBody>
        </p:sp>
      </p:grpSp>
      <p:sp>
        <p:nvSpPr>
          <p:cNvPr id="17" name="ZoneTexte 16"/>
          <p:cNvSpPr txBox="1"/>
          <p:nvPr/>
        </p:nvSpPr>
        <p:spPr>
          <a:xfrm>
            <a:off x="3885246" y="5834710"/>
            <a:ext cx="6264696" cy="36830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FF00"/>
                </a:solidFill>
              </a:rPr>
              <a:t>Dossiers  Label : Ne pas attendre la dernière minute!</a:t>
            </a:r>
            <a:r>
              <a:rPr lang="fr-FR" b="1" dirty="0">
                <a:solidFill>
                  <a:srgbClr val="FF0000"/>
                </a:solidFill>
              </a:rPr>
              <a:t> </a:t>
            </a:r>
          </a:p>
        </p:txBody>
      </p:sp>
      <p:pic>
        <p:nvPicPr>
          <p:cNvPr id="3" name="Image 2" descr="Logo Comité de l'Ain Rugby Final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819765" y="193040"/>
            <a:ext cx="1115695" cy="1010920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1290493" y="5362929"/>
            <a:ext cx="9103396" cy="338554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fr-FR" sz="1600" dirty="0" err="1">
                <a:solidFill>
                  <a:schemeClr val="bg1"/>
                </a:solidFill>
              </a:rPr>
              <a:t>Déc</a:t>
            </a:r>
            <a:r>
              <a:rPr lang="fr-FR" sz="1600" dirty="0">
                <a:solidFill>
                  <a:schemeClr val="bg1"/>
                </a:solidFill>
              </a:rPr>
              <a:t>-</a:t>
            </a:r>
            <a:r>
              <a:rPr lang="fr-FR" sz="1600" dirty="0" err="1">
                <a:solidFill>
                  <a:schemeClr val="bg1"/>
                </a:solidFill>
              </a:rPr>
              <a:t>Janv</a:t>
            </a:r>
            <a:r>
              <a:rPr lang="fr-FR" sz="1600" dirty="0">
                <a:solidFill>
                  <a:schemeClr val="bg1"/>
                </a:solidFill>
              </a:rPr>
              <a:t> : Contacts par les CTC seront pris auprès des </a:t>
            </a:r>
            <a:r>
              <a:rPr lang="fr-FR" sz="1600" dirty="0" err="1">
                <a:solidFill>
                  <a:schemeClr val="bg1"/>
                </a:solidFill>
              </a:rPr>
              <a:t>EdR</a:t>
            </a:r>
            <a:r>
              <a:rPr lang="fr-FR" sz="1600" dirty="0">
                <a:solidFill>
                  <a:schemeClr val="bg1"/>
                </a:solidFill>
              </a:rPr>
              <a:t>  concernées en vue d’établir l'agenda des RV.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17" grpId="0" bldLvl="0" animBg="1"/>
      <p:bldP spid="1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3"/>
          <p:cNvSpPr txBox="1"/>
          <p:nvPr/>
        </p:nvSpPr>
        <p:spPr>
          <a:xfrm>
            <a:off x="239012" y="434937"/>
            <a:ext cx="8927021" cy="575945"/>
          </a:xfrm>
          <a:prstGeom prst="rect">
            <a:avLst/>
          </a:prstGeom>
        </p:spPr>
        <p:txBody>
          <a:bodyPr vert="horz" anchor="b">
            <a:noAutofit/>
            <a:scene3d>
              <a:camera prst="orthographicFront">
                <a:rot lat="0" lon="0" rev="0"/>
              </a:camera>
              <a:lightRig rig="contrasting" dir="t">
                <a:rot lat="0" lon="0" rev="7500000"/>
              </a:lightRig>
            </a:scene3d>
            <a:sp3d contourW="6350" prstMaterial="metal">
              <a:bevelT w="13081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indent="0" algn="ctr">
              <a:buFont typeface="Wingdings" panose="05000000000000000000" pitchFamily="2" charset="2"/>
              <a:buNone/>
            </a:pPr>
            <a:r>
              <a:rPr lang="fr-FR" sz="4000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Brevet Formations des Educateurs </a:t>
            </a:r>
            <a:r>
              <a:rPr lang="fr-FR" sz="4000" dirty="0" err="1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EdR</a:t>
            </a:r>
            <a:endParaRPr lang="fr-FR" dirty="0">
              <a:latin typeface="Arial Black" panose="020B0A04020102020204" pitchFamily="34" charset="0"/>
            </a:endParaRPr>
          </a:p>
        </p:txBody>
      </p:sp>
      <p:pic>
        <p:nvPicPr>
          <p:cNvPr id="2" name="Image 1" descr="Logo Comité de l'Ain Rugby Final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819765" y="193040"/>
            <a:ext cx="1115695" cy="1010920"/>
          </a:xfrm>
          <a:prstGeom prst="rect">
            <a:avLst/>
          </a:prstGeom>
        </p:spPr>
      </p:pic>
      <p:pic>
        <p:nvPicPr>
          <p:cNvPr id="9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93214" y="1264920"/>
            <a:ext cx="8900696" cy="492656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/>
          <p:cNvSpPr txBox="1"/>
          <p:nvPr/>
        </p:nvSpPr>
        <p:spPr>
          <a:xfrm>
            <a:off x="828069" y="1148589"/>
            <a:ext cx="2994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Comment s’inscrire?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884868" y="1700808"/>
            <a:ext cx="3786284" cy="36830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Gestion par la Ligue </a:t>
            </a:r>
            <a:r>
              <a:rPr lang="fr-FR" b="1" dirty="0" err="1">
                <a:solidFill>
                  <a:schemeClr val="bg1"/>
                </a:solidFill>
              </a:rPr>
              <a:t>AuRA</a:t>
            </a:r>
            <a:r>
              <a:rPr lang="fr-FR" b="1" dirty="0">
                <a:solidFill>
                  <a:schemeClr val="bg1"/>
                </a:solidFill>
              </a:rPr>
              <a:t> …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926095" y="3411609"/>
            <a:ext cx="4032448" cy="70675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</a:rPr>
              <a:t>Inscriptions en ligne</a:t>
            </a:r>
          </a:p>
          <a:p>
            <a:pPr algn="ctr"/>
            <a:r>
              <a:rPr lang="fr-FR" sz="1600" b="1" dirty="0">
                <a:solidFill>
                  <a:schemeClr val="bg1"/>
                </a:solidFill>
              </a:rPr>
              <a:t>Via les clubs (Référent formation club)</a:t>
            </a:r>
          </a:p>
        </p:txBody>
      </p:sp>
      <p:sp>
        <p:nvSpPr>
          <p:cNvPr id="23" name="Rectangle 3"/>
          <p:cNvSpPr txBox="1"/>
          <p:nvPr/>
        </p:nvSpPr>
        <p:spPr>
          <a:xfrm>
            <a:off x="239012" y="434937"/>
            <a:ext cx="8927021" cy="575945"/>
          </a:xfrm>
          <a:prstGeom prst="rect">
            <a:avLst/>
          </a:prstGeom>
        </p:spPr>
        <p:txBody>
          <a:bodyPr vert="horz" anchor="b">
            <a:noAutofit/>
            <a:scene3d>
              <a:camera prst="orthographicFront">
                <a:rot lat="0" lon="0" rev="0"/>
              </a:camera>
              <a:lightRig rig="contrasting" dir="t">
                <a:rot lat="0" lon="0" rev="7500000"/>
              </a:lightRig>
            </a:scene3d>
            <a:sp3d contourW="6350" prstMaterial="metal">
              <a:bevelT w="13081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indent="0" algn="ctr">
              <a:buFont typeface="Wingdings" panose="05000000000000000000" pitchFamily="2" charset="2"/>
              <a:buNone/>
            </a:pPr>
            <a:r>
              <a:rPr lang="fr-FR" sz="4000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Brevet Formations des Educateurs </a:t>
            </a:r>
            <a:r>
              <a:rPr lang="fr-FR" sz="4000" dirty="0" err="1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EdR</a:t>
            </a:r>
            <a:endParaRPr lang="fr-FR" dirty="0">
              <a:latin typeface="Arial Black" panose="020B0A04020102020204" pitchFamily="34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917001" y="2277740"/>
            <a:ext cx="7344816" cy="92202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fr-FR" sz="2000" b="1" i="1" dirty="0">
                <a:solidFill>
                  <a:schemeClr val="bg1"/>
                </a:solidFill>
              </a:rPr>
              <a:t>Guides de présentation: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fr-FR" sz="2000" b="1" i="1" dirty="0">
                <a:solidFill>
                  <a:schemeClr val="bg1"/>
                </a:solidFill>
              </a:rPr>
              <a:t>  Site FFR </a:t>
            </a:r>
          </a:p>
          <a:p>
            <a:pPr lvl="2"/>
            <a:r>
              <a:rPr lang="fr-FR" sz="1400" b="1" i="1" dirty="0">
                <a:solidFill>
                  <a:schemeClr val="bg1"/>
                </a:solidFill>
              </a:rPr>
              <a:t>FFR / Etre acteur / Entraîneur-Educateur / Devenir Educateur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965796" y="4267341"/>
            <a:ext cx="8352928" cy="156966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fr-FR" sz="2000" b="1" i="1" dirty="0">
                <a:solidFill>
                  <a:schemeClr val="bg1"/>
                </a:solidFill>
              </a:rPr>
              <a:t>Inscriptions en ligne 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000" b="1" i="1" dirty="0">
                <a:solidFill>
                  <a:schemeClr val="bg1"/>
                </a:solidFill>
              </a:rPr>
              <a:t>  Site </a:t>
            </a:r>
            <a:r>
              <a:rPr lang="fr-FR" sz="2000" b="1" i="1" dirty="0" err="1">
                <a:solidFill>
                  <a:schemeClr val="bg1"/>
                </a:solidFill>
              </a:rPr>
              <a:t>AuRA</a:t>
            </a:r>
            <a:r>
              <a:rPr lang="fr-FR" sz="2000" b="1" i="1" dirty="0">
                <a:solidFill>
                  <a:schemeClr val="bg1"/>
                </a:solidFill>
              </a:rPr>
              <a:t> Rugby </a:t>
            </a:r>
          </a:p>
          <a:p>
            <a:pPr lvl="1"/>
            <a:r>
              <a:rPr lang="fr-FR" sz="1400" b="1" i="1" dirty="0" err="1">
                <a:solidFill>
                  <a:schemeClr val="bg1"/>
                </a:solidFill>
              </a:rPr>
              <a:t>AuRA</a:t>
            </a:r>
            <a:r>
              <a:rPr lang="fr-FR" sz="1400" b="1" i="1" dirty="0">
                <a:solidFill>
                  <a:schemeClr val="bg1"/>
                </a:solidFill>
              </a:rPr>
              <a:t> / S’engager / Devenir Educateur-</a:t>
            </a:r>
            <a:r>
              <a:rPr lang="fr-FR" sz="1400" b="1" i="1" dirty="0" err="1">
                <a:solidFill>
                  <a:schemeClr val="bg1"/>
                </a:solidFill>
              </a:rPr>
              <a:t>trice</a:t>
            </a:r>
            <a:r>
              <a:rPr lang="fr-FR" sz="1400" b="1" i="1" dirty="0">
                <a:solidFill>
                  <a:schemeClr val="bg1"/>
                </a:solidFill>
              </a:rPr>
              <a:t> / Choisir sa formation</a:t>
            </a:r>
          </a:p>
          <a:p>
            <a:pPr lvl="1"/>
            <a:r>
              <a:rPr lang="fr-FR" sz="1400" b="1" i="1" dirty="0">
                <a:solidFill>
                  <a:schemeClr val="bg1"/>
                </a:solidFill>
              </a:rPr>
              <a:t>Encart  Page Formation Fédérales / Choisir sa formation / Inscription</a:t>
            </a:r>
          </a:p>
          <a:p>
            <a:pPr lvl="1"/>
            <a:endParaRPr lang="fr-FR" sz="1400" b="1" i="1" dirty="0">
              <a:solidFill>
                <a:schemeClr val="bg1"/>
              </a:solidFill>
            </a:endParaRPr>
          </a:p>
          <a:p>
            <a:pPr lvl="1"/>
            <a:r>
              <a:rPr lang="fr-FR" sz="1400" b="1" i="1" dirty="0">
                <a:solidFill>
                  <a:schemeClr val="bg1"/>
                </a:solidFill>
              </a:rPr>
              <a:t>https://www.iref.aurarugby.fr/formation-federale/</a:t>
            </a:r>
          </a:p>
        </p:txBody>
      </p:sp>
      <p:pic>
        <p:nvPicPr>
          <p:cNvPr id="2" name="Image 1" descr="Logo Comité de l'Ain Rugby Final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819765" y="193040"/>
            <a:ext cx="1115695" cy="101092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/>
          <p:nvPr/>
        </p:nvSpPr>
        <p:spPr bwMode="auto">
          <a:xfrm>
            <a:off x="597848" y="259507"/>
            <a:ext cx="6552728" cy="64807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0" rIns="0" bIns="0" numCol="1" anchor="b" anchorCtr="0" compatLnSpc="1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/>
          <a:p>
            <a:pPr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kumimoji="0" lang="fr-FR" sz="4400" i="0" u="none" strike="noStrike" kern="1200" cap="none" spc="0" normalizeH="0" baseline="0" noProof="0" dirty="0">
                <a:ln w="635">
                  <a:noFill/>
                </a:ln>
                <a:solidFill>
                  <a:srgbClr val="FF000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Impact" panose="020B0806030902050204" pitchFamily="34" charset="0"/>
                <a:ea typeface="+mj-ea"/>
                <a:cs typeface="Impact" panose="020B0806030902050204" pitchFamily="34" charset="0"/>
              </a:rPr>
              <a:t>TOURNOI SUR INVITATION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895663" y="1145544"/>
            <a:ext cx="596298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fr-FR" sz="2800" b="1" dirty="0">
                <a:solidFill>
                  <a:srgbClr val="FF0000"/>
                </a:solidFill>
                <a:effectLst/>
              </a:rPr>
              <a:t>  Vous êtes club organisateur</a:t>
            </a:r>
          </a:p>
        </p:txBody>
      </p:sp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4295800" y="1700808"/>
          <a:ext cx="590423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325"/>
                <a:gridCol w="866775"/>
                <a:gridCol w="1292860"/>
                <a:gridCol w="216027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Niveau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EdR CD01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EdR</a:t>
                      </a:r>
                      <a:r>
                        <a:rPr lang="fr-FR" dirty="0"/>
                        <a:t> Ligues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EdR Fédérations</a:t>
                      </a:r>
                      <a:r>
                        <a:rPr lang="fr-FR" baseline="0" dirty="0"/>
                        <a:t> étrangères </a:t>
                      </a:r>
                      <a:r>
                        <a:rPr lang="fr-FR" sz="1200" baseline="0" dirty="0"/>
                        <a:t>Internationale</a:t>
                      </a:r>
                      <a:endParaRPr lang="fr-FR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Avis Autorisation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CD01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+ Ligue </a:t>
                      </a:r>
                      <a:r>
                        <a:rPr lang="fr-FR" b="1" dirty="0" err="1"/>
                        <a:t>AuRA</a:t>
                      </a:r>
                      <a:endParaRPr lang="fr-FR" b="1" dirty="0"/>
                    </a:p>
                    <a:p>
                      <a:pPr algn="ctr"/>
                      <a:r>
                        <a:rPr lang="fr-FR" sz="1200" b="1" dirty="0"/>
                        <a:t>(Accord par @)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+ Fédérale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ZoneTexte 15"/>
          <p:cNvSpPr txBox="1"/>
          <p:nvPr/>
        </p:nvSpPr>
        <p:spPr>
          <a:xfrm>
            <a:off x="976355" y="2060575"/>
            <a:ext cx="2517775" cy="645160"/>
          </a:xfrm>
          <a:prstGeom prst="rect">
            <a:avLst/>
          </a:prstGeom>
          <a:solidFill>
            <a:srgbClr val="002060"/>
          </a:solidFill>
          <a:ln w="28575" cmpd="sng">
            <a:solidFill>
              <a:schemeClr val="bg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Cahier des charges</a:t>
            </a:r>
          </a:p>
          <a:p>
            <a:pPr algn="ctr"/>
            <a:r>
              <a:rPr lang="fr-FR" sz="1600" b="1" dirty="0">
                <a:solidFill>
                  <a:schemeClr val="bg1"/>
                </a:solidFill>
              </a:rPr>
              <a:t>D.A.O.T</a:t>
            </a:r>
            <a:r>
              <a:rPr lang="fr-FR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7" name="Flèche droite 16"/>
          <p:cNvSpPr/>
          <p:nvPr/>
        </p:nvSpPr>
        <p:spPr>
          <a:xfrm>
            <a:off x="3559593" y="2193847"/>
            <a:ext cx="576064" cy="36004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>
            <a:off x="1137691" y="2746984"/>
            <a:ext cx="2071702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rgbClr val="FF0000"/>
                </a:solidFill>
              </a:rPr>
              <a:t>  </a:t>
            </a:r>
            <a:r>
              <a:rPr lang="fr-FR" sz="1100" dirty="0">
                <a:solidFill>
                  <a:srgbClr val="FF0000"/>
                </a:solidFill>
              </a:rPr>
              <a:t>(En ligne site FFR --CD01)</a:t>
            </a:r>
          </a:p>
        </p:txBody>
      </p:sp>
      <p:sp>
        <p:nvSpPr>
          <p:cNvPr id="30" name="ZoneTexte 29"/>
          <p:cNvSpPr txBox="1"/>
          <p:nvPr/>
        </p:nvSpPr>
        <p:spPr>
          <a:xfrm>
            <a:off x="5884089" y="3247394"/>
            <a:ext cx="272008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  <a:latin typeface="Accord Heavy SF" pitchFamily="34" charset="0"/>
              </a:rPr>
              <a:t>Pas de phases finales ..!</a:t>
            </a:r>
          </a:p>
        </p:txBody>
      </p:sp>
      <p:pic>
        <p:nvPicPr>
          <p:cNvPr id="6" name="Image 5" descr="Logo Comité de l'Ain Rugby Final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819765" y="193040"/>
            <a:ext cx="1115695" cy="1010920"/>
          </a:xfrm>
          <a:prstGeom prst="rect">
            <a:avLst/>
          </a:prstGeom>
        </p:spPr>
      </p:pic>
      <p:grpSp>
        <p:nvGrpSpPr>
          <p:cNvPr id="29" name="Groupe 28"/>
          <p:cNvGrpSpPr/>
          <p:nvPr/>
        </p:nvGrpSpPr>
        <p:grpSpPr>
          <a:xfrm>
            <a:off x="559477" y="4105808"/>
            <a:ext cx="9235531" cy="1852415"/>
            <a:chOff x="559477" y="4105808"/>
            <a:chExt cx="9235531" cy="1852415"/>
          </a:xfrm>
        </p:grpSpPr>
        <p:sp>
          <p:nvSpPr>
            <p:cNvPr id="18" name="ZoneTexte 17"/>
            <p:cNvSpPr txBox="1"/>
            <p:nvPr/>
          </p:nvSpPr>
          <p:spPr>
            <a:xfrm>
              <a:off x="695867" y="4105808"/>
              <a:ext cx="3320348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Ø"/>
                <a:defRPr/>
              </a:pPr>
              <a:r>
                <a:rPr lang="fr-FR" sz="2800" b="1" dirty="0">
                  <a:solidFill>
                    <a:srgbClr val="FF0000"/>
                  </a:solidFill>
                  <a:effectLst/>
                </a:rPr>
                <a:t>  Vous êtes invités</a:t>
              </a:r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3500140" y="4973265"/>
              <a:ext cx="3286148" cy="475615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rgbClr val="FFFF00"/>
                  </a:solidFill>
                </a:rPr>
                <a:t>Autorisation  de sortie ligue </a:t>
              </a:r>
              <a:r>
                <a:rPr lang="fr-FR" sz="1400" b="1" dirty="0" err="1">
                  <a:solidFill>
                    <a:srgbClr val="FFFF00"/>
                  </a:solidFill>
                </a:rPr>
                <a:t>AuRA</a:t>
              </a:r>
              <a:endParaRPr lang="fr-FR" sz="1400" b="1" dirty="0">
                <a:solidFill>
                  <a:srgbClr val="FFFF00"/>
                </a:solidFill>
              </a:endParaRPr>
            </a:p>
            <a:p>
              <a:pPr algn="ctr"/>
              <a:r>
                <a:rPr lang="fr-FR" sz="1100" dirty="0">
                  <a:solidFill>
                    <a:srgbClr val="FFFF00"/>
                  </a:solidFill>
                </a:rPr>
                <a:t>(Document en ligne sur CD01 / </a:t>
              </a:r>
              <a:r>
                <a:rPr lang="fr-FR" sz="1100" dirty="0" err="1">
                  <a:solidFill>
                    <a:srgbClr val="FFFF00"/>
                  </a:solidFill>
                </a:rPr>
                <a:t>AuRA</a:t>
              </a:r>
              <a:r>
                <a:rPr lang="fr-FR" sz="1100" dirty="0">
                  <a:solidFill>
                    <a:srgbClr val="FFFF00"/>
                  </a:solidFill>
                </a:rPr>
                <a:t>)</a:t>
              </a:r>
            </a:p>
          </p:txBody>
        </p:sp>
        <p:sp>
          <p:nvSpPr>
            <p:cNvPr id="20" name="Flèche droite 19"/>
            <p:cNvSpPr/>
            <p:nvPr/>
          </p:nvSpPr>
          <p:spPr>
            <a:xfrm>
              <a:off x="2873550" y="5011653"/>
              <a:ext cx="576064" cy="360040"/>
            </a:xfrm>
            <a:prstGeom prst="rightArrow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ZoneTexte 22"/>
            <p:cNvSpPr txBox="1"/>
            <p:nvPr/>
          </p:nvSpPr>
          <p:spPr>
            <a:xfrm>
              <a:off x="559477" y="4885130"/>
              <a:ext cx="2232248" cy="645160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Tournoi extérieur ligue </a:t>
              </a:r>
              <a:r>
                <a:rPr lang="fr-FR" b="1" dirty="0" err="1">
                  <a:solidFill>
                    <a:schemeClr val="bg1"/>
                  </a:solidFill>
                </a:rPr>
                <a:t>AuRA</a:t>
              </a:r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7520094" y="4436368"/>
              <a:ext cx="2274914" cy="584775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</a:rPr>
                <a:t>Avis Commission </a:t>
              </a:r>
              <a:r>
                <a:rPr lang="fr-FR" sz="1600" b="1" dirty="0">
                  <a:solidFill>
                    <a:schemeClr val="bg1"/>
                  </a:solidFill>
                </a:rPr>
                <a:t>EdrCd01</a:t>
              </a:r>
            </a:p>
          </p:txBody>
        </p:sp>
        <p:sp>
          <p:nvSpPr>
            <p:cNvPr id="21" name="Flèche droite 20"/>
            <p:cNvSpPr/>
            <p:nvPr/>
          </p:nvSpPr>
          <p:spPr>
            <a:xfrm rot="20247263">
              <a:off x="6870837" y="4998800"/>
              <a:ext cx="576064" cy="360040"/>
            </a:xfrm>
            <a:prstGeom prst="rightArrow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Flèche droite 23"/>
            <p:cNvSpPr/>
            <p:nvPr/>
          </p:nvSpPr>
          <p:spPr>
            <a:xfrm rot="5400000">
              <a:off x="8326085" y="5113772"/>
              <a:ext cx="465246" cy="360040"/>
            </a:xfrm>
            <a:prstGeom prst="rightArrow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6" name="ZoneTexte 25"/>
            <p:cNvSpPr txBox="1"/>
            <p:nvPr/>
          </p:nvSpPr>
          <p:spPr>
            <a:xfrm>
              <a:off x="7729096" y="5619669"/>
              <a:ext cx="1814043" cy="338554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</a:rPr>
                <a:t>Ligue </a:t>
              </a:r>
              <a:r>
                <a:rPr lang="fr-FR" sz="1600" b="1" dirty="0" err="1">
                  <a:solidFill>
                    <a:schemeClr val="bg1"/>
                  </a:solidFill>
                </a:rPr>
                <a:t>AuRa</a:t>
              </a:r>
              <a:endParaRPr lang="fr-FR" sz="160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  <p:bldLst>
      <p:bldP spid="12" grpId="0"/>
      <p:bldP spid="16" grpId="0" bldLvl="0" animBg="1"/>
      <p:bldP spid="17" grpId="0" bldLvl="0" animBg="1"/>
      <p:bldP spid="28" grpId="0"/>
      <p:bldP spid="30" grpId="0" bldLvl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Tableau 16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604010" y="1879600"/>
          <a:ext cx="9026525" cy="370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5425"/>
                <a:gridCol w="2102485"/>
                <a:gridCol w="2019300"/>
                <a:gridCol w="2139315"/>
              </a:tblGrid>
              <a:tr h="591840"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>
                          <a:latin typeface="Impact" panose="020B0806030902050204" pitchFamily="34" charset="0"/>
                          <a:cs typeface="Impact" panose="020B0806030902050204" pitchFamily="34" charset="0"/>
                        </a:rPr>
                        <a:t>Dates</a:t>
                      </a:r>
                    </a:p>
                    <a:p>
                      <a:pPr algn="ctr"/>
                      <a:endParaRPr lang="fr-FR" sz="1400" b="0" baseline="0" dirty="0">
                        <a:latin typeface="Impact" panose="020B0806030902050204" pitchFamily="34" charset="0"/>
                        <a:cs typeface="Impact" panose="020B080603090205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latin typeface="Impact" panose="020B0806030902050204" pitchFamily="34" charset="0"/>
                          <a:cs typeface="Impact" panose="020B0806030902050204" pitchFamily="34" charset="0"/>
                        </a:rPr>
                        <a:t>Club organisateur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latin typeface="Impact" panose="020B0806030902050204" pitchFamily="34" charset="0"/>
                          <a:cs typeface="Impact" panose="020B0806030902050204" pitchFamily="34" charset="0"/>
                        </a:rPr>
                        <a:t>Catégories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latin typeface="Impact" panose="020B0806030902050204" pitchFamily="34" charset="0"/>
                          <a:cs typeface="Impact" panose="020B0806030902050204" pitchFamily="34" charset="0"/>
                        </a:rPr>
                        <a:t>NOM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fr-FR" sz="1200" b="1" kern="1200" dirty="0">
                        <a:solidFill>
                          <a:schemeClr val="tx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+mn-lt"/>
                        </a:rPr>
                        <a:t>Pont de </a:t>
                      </a:r>
                      <a:r>
                        <a:rPr lang="fr-FR" sz="1400" b="1" dirty="0" err="1">
                          <a:solidFill>
                            <a:schemeClr val="tx2">
                              <a:lumMod val="10000"/>
                            </a:schemeClr>
                          </a:solidFill>
                          <a:latin typeface="+mn-lt"/>
                        </a:rPr>
                        <a:t>Veyle</a:t>
                      </a:r>
                      <a:endParaRPr lang="fr-FR" sz="1400" b="1" dirty="0">
                        <a:solidFill>
                          <a:schemeClr val="tx2">
                            <a:lumMod val="10000"/>
                          </a:schemeClr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1400" b="1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+mn-lt"/>
                        </a:rPr>
                        <a:t>-6 -8 -10 -12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+mn-lt"/>
                        </a:rPr>
                        <a:t>Val de Saône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fr-FR" sz="1200" b="1" kern="1200" dirty="0">
                        <a:solidFill>
                          <a:schemeClr val="tx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+mn-lt"/>
                        </a:rPr>
                        <a:t>Meximieux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1400" b="1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+mn-lt"/>
                        </a:rPr>
                        <a:t>-14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+mn-lt"/>
                        </a:rPr>
                        <a:t>Muguet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fr-FR" sz="1200" b="1" kern="1200" dirty="0">
                        <a:solidFill>
                          <a:schemeClr val="tx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+mn-lt"/>
                        </a:rPr>
                        <a:t>Bugey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1400" b="1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+mn-lt"/>
                        </a:rPr>
                        <a:t>-6 -8 -10 -12 -14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+mn-lt"/>
                        </a:rPr>
                        <a:t>Marc </a:t>
                      </a:r>
                      <a:r>
                        <a:rPr lang="fr-FR" sz="1200" b="1" dirty="0" err="1">
                          <a:solidFill>
                            <a:schemeClr val="tx2">
                              <a:lumMod val="10000"/>
                            </a:schemeClr>
                          </a:solidFill>
                          <a:latin typeface="+mn-lt"/>
                        </a:rPr>
                        <a:t>Rémond</a:t>
                      </a:r>
                      <a:endParaRPr lang="fr-FR" sz="1200" b="1" dirty="0">
                        <a:solidFill>
                          <a:schemeClr val="tx2">
                            <a:lumMod val="10000"/>
                          </a:schemeClr>
                        </a:solidFill>
                        <a:latin typeface="+mn-lt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fr-FR" sz="1200" b="1" kern="1200" dirty="0">
                        <a:solidFill>
                          <a:schemeClr val="tx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+mn-lt"/>
                        </a:rPr>
                        <a:t>Nantua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1400" b="1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+mn-lt"/>
                        </a:rPr>
                        <a:t>-6 -8 -10 -12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+mn-lt"/>
                        </a:rPr>
                        <a:t>Le </a:t>
                      </a:r>
                      <a:r>
                        <a:rPr lang="fr-FR" sz="1200" b="1" dirty="0" err="1">
                          <a:solidFill>
                            <a:schemeClr val="tx2">
                              <a:lumMod val="10000"/>
                            </a:schemeClr>
                          </a:solidFill>
                          <a:latin typeface="+mn-lt"/>
                        </a:rPr>
                        <a:t>Catholard</a:t>
                      </a:r>
                      <a:endParaRPr lang="fr-FR" sz="1200" b="1" dirty="0">
                        <a:solidFill>
                          <a:schemeClr val="tx2">
                            <a:lumMod val="10000"/>
                          </a:schemeClr>
                        </a:solidFill>
                        <a:latin typeface="+mn-lt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fr-FR" sz="1200" b="1" kern="1200" dirty="0">
                        <a:solidFill>
                          <a:schemeClr val="tx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+mn-lt"/>
                        </a:rPr>
                        <a:t>Pont de Vaux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1400" b="1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+mn-lt"/>
                        </a:rPr>
                        <a:t>-14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+mn-lt"/>
                        </a:rPr>
                        <a:t>Challenge  A Temporal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fr-FR" sz="1200" b="1" kern="1200" dirty="0">
                        <a:solidFill>
                          <a:schemeClr val="tx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+mn-lt"/>
                        </a:rPr>
                        <a:t>Bourg USBPA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1400" b="1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+mn-lt"/>
                        </a:rPr>
                        <a:t>-6 -8 -10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1400" b="1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+mn-lt"/>
                        </a:rPr>
                        <a:t>-12 -14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+mn-lt"/>
                        </a:rPr>
                        <a:t>Mini </a:t>
                      </a:r>
                      <a:r>
                        <a:rPr lang="fr-FR" sz="1200" b="1" dirty="0" err="1">
                          <a:solidFill>
                            <a:schemeClr val="tx2">
                              <a:lumMod val="10000"/>
                            </a:schemeClr>
                          </a:solidFill>
                          <a:latin typeface="+mn-lt"/>
                        </a:rPr>
                        <a:t>Pomathios</a:t>
                      </a:r>
                      <a:endParaRPr lang="fr-FR" sz="1200" b="1" dirty="0">
                        <a:solidFill>
                          <a:schemeClr val="tx2">
                            <a:lumMod val="10000"/>
                          </a:schemeClr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200" b="1" dirty="0" err="1">
                          <a:solidFill>
                            <a:schemeClr val="tx2">
                              <a:lumMod val="10000"/>
                            </a:schemeClr>
                          </a:solidFill>
                          <a:latin typeface="+mn-lt"/>
                        </a:rPr>
                        <a:t>Pomathios</a:t>
                      </a:r>
                      <a:endParaRPr lang="fr-FR" sz="1200" b="1" dirty="0">
                        <a:solidFill>
                          <a:schemeClr val="tx2">
                            <a:lumMod val="10000"/>
                          </a:schemeClr>
                        </a:solidFill>
                        <a:latin typeface="+mn-lt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fr-FR" sz="1200" b="1" kern="1200" dirty="0">
                        <a:solidFill>
                          <a:schemeClr val="tx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+mn-lt"/>
                        </a:rPr>
                        <a:t>Oyonnax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1400" b="1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+mn-lt"/>
                        </a:rPr>
                        <a:t>-6 -8 -10 -12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err="1">
                          <a:solidFill>
                            <a:schemeClr val="tx2">
                              <a:lumMod val="10000"/>
                            </a:schemeClr>
                          </a:solidFill>
                          <a:latin typeface="+mn-lt"/>
                        </a:rPr>
                        <a:t>Sainvoirin</a:t>
                      </a:r>
                      <a:endParaRPr lang="fr-FR" sz="1200" b="1" dirty="0">
                        <a:solidFill>
                          <a:schemeClr val="tx2">
                            <a:lumMod val="10000"/>
                          </a:schemeClr>
                        </a:solidFill>
                        <a:latin typeface="+mn-lt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fr-FR" sz="1000" b="1" kern="1200" dirty="0">
                        <a:solidFill>
                          <a:schemeClr val="tx2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+mn-lt"/>
                        </a:rPr>
                        <a:t>Gex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1400" b="1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+mn-lt"/>
                        </a:rPr>
                        <a:t>-6 -8 -10 -12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+mn-lt"/>
                        </a:rPr>
                        <a:t>Hervé Ferreira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8" name="ZoneTexte 17"/>
          <p:cNvSpPr txBox="1"/>
          <p:nvPr/>
        </p:nvSpPr>
        <p:spPr>
          <a:xfrm>
            <a:off x="1629550" y="1237434"/>
            <a:ext cx="79208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 </a:t>
            </a:r>
            <a:r>
              <a:rPr lang="fr-FR" sz="2800" b="1" dirty="0">
                <a:solidFill>
                  <a:srgbClr val="FF0000"/>
                </a:solidFill>
                <a:latin typeface="Impact" panose="020B0806030902050204" pitchFamily="34" charset="0"/>
                <a:cs typeface="Impact" panose="020B0806030902050204" pitchFamily="34" charset="0"/>
              </a:rPr>
              <a:t>Ne pas se faire concurrence..!</a:t>
            </a:r>
          </a:p>
        </p:txBody>
      </p:sp>
      <p:pic>
        <p:nvPicPr>
          <p:cNvPr id="6" name="Image 5" descr="Logo Comité de l'Ain Rugby Final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819765" y="193040"/>
            <a:ext cx="1115695" cy="1010920"/>
          </a:xfrm>
          <a:prstGeom prst="rect">
            <a:avLst/>
          </a:prstGeom>
        </p:spPr>
      </p:pic>
      <p:sp>
        <p:nvSpPr>
          <p:cNvPr id="5" name="Rectangle 3"/>
          <p:cNvSpPr txBox="1"/>
          <p:nvPr/>
        </p:nvSpPr>
        <p:spPr bwMode="auto">
          <a:xfrm>
            <a:off x="564797" y="270524"/>
            <a:ext cx="5194872" cy="64807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0" rIns="0" bIns="0" numCol="1" anchor="b" anchorCtr="0" compatLnSpc="1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/>
          <a:p>
            <a:pPr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kumimoji="0" lang="fr-FR" sz="3200" i="0" u="none" strike="noStrike" kern="1200" cap="none" spc="0" normalizeH="0" baseline="0" noProof="0" dirty="0">
                <a:ln w="635">
                  <a:noFill/>
                </a:ln>
                <a:solidFill>
                  <a:srgbClr val="FF000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Impact" panose="020B0806030902050204" pitchFamily="34" charset="0"/>
                <a:ea typeface="+mj-ea"/>
                <a:cs typeface="Impact" panose="020B0806030902050204" pitchFamily="34" charset="0"/>
              </a:rPr>
              <a:t>TOURNOI SUR </a:t>
            </a:r>
            <a:r>
              <a:rPr kumimoji="0" lang="fr-FR" sz="3200" i="0" u="none" strike="noStrike" kern="1200" cap="none" spc="0" normalizeH="0" baseline="0" noProof="0" dirty="0">
                <a:ln w="635">
                  <a:noFill/>
                </a:ln>
                <a:solidFill>
                  <a:srgbClr val="FF0000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Impact" panose="020B0806030902050204" pitchFamily="34" charset="0"/>
                <a:ea typeface="+mj-ea"/>
                <a:cs typeface="Impact" panose="020B0806030902050204" pitchFamily="34" charset="0"/>
              </a:rPr>
              <a:t>INVITATION CD01</a:t>
            </a:r>
            <a:endParaRPr kumimoji="0" lang="fr-FR" sz="3200" i="0" u="none" strike="noStrike" kern="1200" cap="none" spc="0" normalizeH="0" baseline="0" noProof="0" dirty="0">
              <a:ln w="635">
                <a:noFill/>
              </a:ln>
              <a:solidFill>
                <a:srgbClr val="FF0000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Impact" panose="020B0806030902050204" pitchFamily="34" charset="0"/>
              <a:ea typeface="+mj-ea"/>
              <a:cs typeface="Impact" panose="020B080603090205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838200" y="210205"/>
            <a:ext cx="7328338" cy="682161"/>
          </a:xfrm>
        </p:spPr>
        <p:txBody>
          <a:bodyPr/>
          <a:lstStyle/>
          <a:p>
            <a:r>
              <a:rPr lang="fr-FR" dirty="0"/>
              <a:t>La documentation </a:t>
            </a:r>
            <a:r>
              <a:rPr lang="fr-FR" dirty="0"/>
              <a:t>FFR en ligne</a:t>
            </a:r>
            <a:endParaRPr lang="fr-FR" dirty="0"/>
          </a:p>
        </p:txBody>
      </p:sp>
      <p:sp>
        <p:nvSpPr>
          <p:cNvPr id="5" name="ZoneTexte 4">
            <a:hlinkClick r:id="rId2" action="ppaction://hlinkpres?slideindex=1&amp;slidetitle="/>
          </p:cNvPr>
          <p:cNvSpPr txBox="1"/>
          <p:nvPr/>
        </p:nvSpPr>
        <p:spPr>
          <a:xfrm>
            <a:off x="1101686" y="1112704"/>
            <a:ext cx="9272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chemeClr val="accent1">
                    <a:lumMod val="75000"/>
                  </a:schemeClr>
                </a:solidFill>
              </a:rPr>
              <a:t>https://www.ffr.fr/jouer-au-rugby/ecole_de_rugby/documents_utiles_edr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057620" y="1608463"/>
            <a:ext cx="535419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fr-FR" b="1" dirty="0">
                <a:solidFill>
                  <a:srgbClr val="002060"/>
                </a:solidFill>
              </a:rPr>
              <a:t> Cahier des </a:t>
            </a:r>
            <a:r>
              <a:rPr lang="fr-FR" b="1" dirty="0" err="1">
                <a:solidFill>
                  <a:srgbClr val="002060"/>
                </a:solidFill>
              </a:rPr>
              <a:t>EdR</a:t>
            </a:r>
            <a:endParaRPr lang="fr-FR" b="1" dirty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fr-FR" b="1" dirty="0">
                <a:solidFill>
                  <a:srgbClr val="002060"/>
                </a:solidFill>
              </a:rPr>
              <a:t> Rassemblements </a:t>
            </a:r>
            <a:r>
              <a:rPr lang="fr-FR" b="1" dirty="0" err="1">
                <a:solidFill>
                  <a:srgbClr val="002060"/>
                </a:solidFill>
              </a:rPr>
              <a:t>EdR</a:t>
            </a:r>
            <a:endParaRPr lang="fr-FR" b="1" dirty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fr-FR" b="1" dirty="0">
                <a:solidFill>
                  <a:srgbClr val="002060"/>
                </a:solidFill>
              </a:rPr>
              <a:t> </a:t>
            </a:r>
            <a:r>
              <a:rPr lang="fr-FR" b="1" dirty="0" err="1">
                <a:solidFill>
                  <a:srgbClr val="002060"/>
                </a:solidFill>
              </a:rPr>
              <a:t>EdR</a:t>
            </a:r>
            <a:r>
              <a:rPr lang="fr-FR" b="1" dirty="0">
                <a:solidFill>
                  <a:srgbClr val="002060"/>
                </a:solidFill>
              </a:rPr>
              <a:t> Organisation de la pratique 2026-2027</a:t>
            </a:r>
          </a:p>
          <a:p>
            <a:pPr>
              <a:buFont typeface="Wingdings" pitchFamily="2" charset="2"/>
              <a:buChar char="§"/>
            </a:pPr>
            <a:r>
              <a:rPr lang="fr-FR" b="1" dirty="0">
                <a:solidFill>
                  <a:srgbClr val="002060"/>
                </a:solidFill>
              </a:rPr>
              <a:t> </a:t>
            </a:r>
            <a:r>
              <a:rPr lang="fr-FR" b="1" dirty="0" err="1">
                <a:solidFill>
                  <a:srgbClr val="002060"/>
                </a:solidFill>
              </a:rPr>
              <a:t>FFR_Visuel_Brieffing_Tournoi_EdR</a:t>
            </a:r>
            <a:endParaRPr lang="fr-FR" b="1" dirty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fr-FR" b="1" dirty="0">
                <a:solidFill>
                  <a:srgbClr val="002060"/>
                </a:solidFill>
              </a:rPr>
              <a:t> Arbitrages</a:t>
            </a:r>
          </a:p>
          <a:p>
            <a:pPr>
              <a:buFont typeface="Wingdings" pitchFamily="2" charset="2"/>
              <a:buChar char="§"/>
            </a:pPr>
            <a:r>
              <a:rPr lang="fr-FR" b="1" dirty="0">
                <a:solidFill>
                  <a:srgbClr val="002060"/>
                </a:solidFill>
              </a:rPr>
              <a:t> Antenne </a:t>
            </a:r>
            <a:r>
              <a:rPr lang="fr-FR" b="1" dirty="0" err="1">
                <a:solidFill>
                  <a:srgbClr val="002060"/>
                </a:solidFill>
              </a:rPr>
              <a:t>EdR</a:t>
            </a:r>
            <a:endParaRPr lang="fr-FR" b="1" dirty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fr-FR" b="1" dirty="0">
                <a:solidFill>
                  <a:srgbClr val="002060"/>
                </a:solidFill>
              </a:rPr>
              <a:t> Labellisation</a:t>
            </a:r>
          </a:p>
          <a:p>
            <a:pPr>
              <a:buFont typeface="Wingdings" pitchFamily="2" charset="2"/>
              <a:buChar char="§"/>
            </a:pPr>
            <a:r>
              <a:rPr lang="fr-FR" b="1" dirty="0">
                <a:solidFill>
                  <a:srgbClr val="002060"/>
                </a:solidFill>
              </a:rPr>
              <a:t> Les règles du jeu</a:t>
            </a:r>
          </a:p>
          <a:p>
            <a:pPr>
              <a:buFont typeface="Wingdings" pitchFamily="2" charset="2"/>
              <a:buChar char="§"/>
            </a:pPr>
            <a:r>
              <a:rPr lang="fr-FR" b="1" dirty="0">
                <a:solidFill>
                  <a:srgbClr val="002060"/>
                </a:solidFill>
              </a:rPr>
              <a:t> …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1057620" y="4285562"/>
            <a:ext cx="22804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err="1">
                <a:solidFill>
                  <a:srgbClr val="002060"/>
                </a:solidFill>
              </a:rPr>
              <a:t>Webinaire</a:t>
            </a:r>
            <a:r>
              <a:rPr lang="fr-FR" sz="2000" b="1" dirty="0">
                <a:solidFill>
                  <a:srgbClr val="002060"/>
                </a:solidFill>
              </a:rPr>
              <a:t> FDMD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364958" y="229785"/>
            <a:ext cx="10515600" cy="1325563"/>
          </a:xfrm>
        </p:spPr>
        <p:txBody>
          <a:bodyPr/>
          <a:lstStyle/>
          <a:p>
            <a:r>
              <a:rPr lang="fr-FR" dirty="0"/>
              <a:t>Inspirer du RUGBY A 7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747" y="1015076"/>
            <a:ext cx="10515600" cy="5228858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9261385" y="6208954"/>
            <a:ext cx="16798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002060"/>
                </a:solidFill>
              </a:rPr>
              <a:t>D</a:t>
            </a:r>
            <a:r>
              <a:rPr lang="fr-FR" sz="1200" b="1" dirty="0">
                <a:solidFill>
                  <a:srgbClr val="002060"/>
                </a:solidFill>
              </a:rPr>
              <a:t>ocument  CTC CD01 </a:t>
            </a:r>
            <a:endParaRPr lang="fr-FR" sz="12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4"/>
          </p:nvPr>
        </p:nvSpPr>
        <p:spPr>
          <a:xfrm>
            <a:off x="364958" y="1780180"/>
            <a:ext cx="10515600" cy="4351338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364958" y="229785"/>
            <a:ext cx="10515600" cy="1325563"/>
          </a:xfrm>
        </p:spPr>
        <p:txBody>
          <a:bodyPr/>
          <a:lstStyle/>
          <a:p>
            <a:r>
              <a:rPr lang="fr-FR" dirty="0"/>
              <a:t>Inspirer du RUGBY A 7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958" y="993726"/>
            <a:ext cx="11404504" cy="3820681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9" y="4787740"/>
            <a:ext cx="11420752" cy="146066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482483" y="6218762"/>
            <a:ext cx="178452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Document  CTC CD01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05E31D2-9BB7-4184-B231-80B9242E1D20}" type="datetime1"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18/09/2026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COMMISSION EDR CD 01</a:t>
            </a:r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838199" y="210205"/>
            <a:ext cx="9076982" cy="1325563"/>
          </a:xfrm>
        </p:spPr>
        <p:txBody>
          <a:bodyPr/>
          <a:lstStyle/>
          <a:p>
            <a:r>
              <a:rPr lang="fr-FR" altLang="en-US" dirty="0"/>
              <a:t>Les poules Phase 1 automnale 2026 </a:t>
            </a:r>
            <a:br>
              <a:rPr lang="fr-FR" altLang="en-US" dirty="0"/>
            </a:br>
            <a:r>
              <a:rPr lang="fr-FR" altLang="en-US" sz="2400" dirty="0"/>
              <a:t>Saison 2026-2027</a:t>
            </a:r>
            <a:r>
              <a:rPr lang="fr-FR" altLang="en-US" dirty="0"/>
              <a:t/>
            </a:r>
            <a:br>
              <a:rPr lang="fr-FR" altLang="en-US" dirty="0"/>
            </a:br>
            <a:endParaRPr lang="fr-FR" altLang="en-US" dirty="0"/>
          </a:p>
        </p:txBody>
      </p:sp>
      <p:sp>
        <p:nvSpPr>
          <p:cNvPr id="7" name="ZoneTexte 6"/>
          <p:cNvSpPr txBox="1"/>
          <p:nvPr/>
        </p:nvSpPr>
        <p:spPr>
          <a:xfrm>
            <a:off x="914399" y="1553378"/>
            <a:ext cx="57067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fr-FR" b="1" dirty="0">
                <a:latin typeface="Arial" pitchFamily="34" charset="0"/>
                <a:cs typeface="Arial" pitchFamily="34" charset="0"/>
              </a:rPr>
              <a:t>Cat.  -8 -10 -12 : 5 tours</a:t>
            </a:r>
          </a:p>
          <a:p>
            <a:pPr marL="342900" indent="-342900"/>
            <a:r>
              <a:rPr lang="fr-FR" dirty="0">
                <a:latin typeface="Arial" pitchFamily="34" charset="0"/>
                <a:cs typeface="Arial" pitchFamily="34" charset="0"/>
              </a:rPr>
              <a:t>          26 sept – 10oct. ; 14 nov. ; 28 nov. ; 5 déc.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925417" y="2423711"/>
            <a:ext cx="52109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fr-FR" b="1" dirty="0">
                <a:latin typeface="Arial" pitchFamily="34" charset="0"/>
                <a:cs typeface="Arial" pitchFamily="34" charset="0"/>
              </a:rPr>
              <a:t>Cat.  -6: 3 tours </a:t>
            </a:r>
            <a:r>
              <a:rPr lang="fr-FR" sz="1600" dirty="0">
                <a:latin typeface="Arial" pitchFamily="34" charset="0"/>
                <a:cs typeface="Arial" pitchFamily="34" charset="0"/>
              </a:rPr>
              <a:t>(Associés aux -8)</a:t>
            </a:r>
            <a:endParaRPr lang="fr-FR" dirty="0">
              <a:latin typeface="Arial" pitchFamily="34" charset="0"/>
              <a:cs typeface="Arial" pitchFamily="34" charset="0"/>
            </a:endParaRPr>
          </a:p>
          <a:p>
            <a:pPr marL="342900" indent="-342900"/>
            <a:r>
              <a:rPr lang="fr-FR" dirty="0">
                <a:latin typeface="Arial" pitchFamily="34" charset="0"/>
                <a:cs typeface="Arial" pitchFamily="34" charset="0"/>
              </a:rPr>
              <a:t>               10oct. ; 14 nov. ; 28 nov.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057619" y="3327094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fr-FR" b="1" dirty="0"/>
              <a:t>  72 plateaux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1066799" y="3699831"/>
            <a:ext cx="6479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fr-FR" b="1" dirty="0"/>
              <a:t>  </a:t>
            </a:r>
            <a:r>
              <a:rPr lang="fr-FR" b="1" dirty="0"/>
              <a:t>Caractéristiques </a:t>
            </a:r>
            <a:r>
              <a:rPr lang="fr-FR" b="1" dirty="0"/>
              <a:t>2026 : manque de disponibilités terrains</a:t>
            </a:r>
          </a:p>
        </p:txBody>
      </p:sp>
      <p:graphicFrame>
        <p:nvGraphicFramePr>
          <p:cNvPr id="11" name="Objet 10"/>
          <p:cNvGraphicFramePr>
            <a:graphicFrameLocks noChangeAspect="1"/>
          </p:cNvGraphicFramePr>
          <p:nvPr/>
        </p:nvGraphicFramePr>
        <p:xfrm>
          <a:off x="1121884" y="4363674"/>
          <a:ext cx="914400" cy="771525"/>
        </p:xfrm>
        <a:graphic>
          <a:graphicData uri="http://schemas.openxmlformats.org/presentationml/2006/ole">
            <p:oleObj spid="_x0000_s24578" name="Feuille de calcul" showAsIcon="1" r:id="rId3" imgW="914400" imgH="771480" progId="Excel.Sheet.12">
              <p:link updateAutomatic="1"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05E31D2-9BB7-4184-B231-80B9242E1D20}" type="datetime1"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18/09/2026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COMMISSION EDR CD 01</a:t>
            </a:r>
          </a:p>
        </p:txBody>
      </p:sp>
      <p:sp>
        <p:nvSpPr>
          <p:cNvPr id="8" name="Rectangle 7"/>
          <p:cNvSpPr/>
          <p:nvPr/>
        </p:nvSpPr>
        <p:spPr>
          <a:xfrm>
            <a:off x="1110630" y="1679938"/>
            <a:ext cx="80223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fr-FR" altLang="en-US" sz="3600" b="1" dirty="0">
                <a:solidFill>
                  <a:srgbClr val="FF0000"/>
                </a:solidFill>
                <a:latin typeface="Arial Black" pitchFamily="34" charset="0"/>
              </a:rPr>
              <a:t>La Commission </a:t>
            </a:r>
            <a:r>
              <a:rPr lang="fr-FR" altLang="en-US" sz="3600" b="1" dirty="0" err="1">
                <a:solidFill>
                  <a:srgbClr val="FF0000"/>
                </a:solidFill>
                <a:latin typeface="Arial Black" pitchFamily="34" charset="0"/>
              </a:rPr>
              <a:t>EdR</a:t>
            </a:r>
            <a:r>
              <a:rPr lang="fr-FR" altLang="en-US" sz="3600" b="1" dirty="0">
                <a:solidFill>
                  <a:srgbClr val="FF0000"/>
                </a:solidFill>
                <a:latin typeface="Arial Black" pitchFamily="34" charset="0"/>
              </a:rPr>
              <a:t> CD01 vous remercie de votre attention.</a:t>
            </a:r>
          </a:p>
        </p:txBody>
      </p:sp>
      <p:sp>
        <p:nvSpPr>
          <p:cNvPr id="9" name="Rectangle 8"/>
          <p:cNvSpPr/>
          <p:nvPr/>
        </p:nvSpPr>
        <p:spPr>
          <a:xfrm>
            <a:off x="1329133" y="3484870"/>
            <a:ext cx="70106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altLang="en-US" sz="3600" b="1" dirty="0">
                <a:solidFill>
                  <a:srgbClr val="FF0000"/>
                </a:solidFill>
                <a:latin typeface="Arial Black" pitchFamily="34" charset="0"/>
              </a:rPr>
              <a:t>Bonne saison 2026-2027</a:t>
            </a:r>
            <a:endParaRPr lang="fr-FR" sz="36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23067" y="475428"/>
            <a:ext cx="3310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altLang="en-US" sz="3600" b="1" dirty="0">
                <a:solidFill>
                  <a:srgbClr val="FF0000"/>
                </a:solidFill>
                <a:latin typeface="Arial Black" pitchFamily="34" charset="0"/>
              </a:rPr>
              <a:t>Questions ?</a:t>
            </a:r>
            <a:endParaRPr lang="fr-FR" sz="36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90916" y="4929819"/>
            <a:ext cx="7062787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87*158"/>
  <p:tag name="TABLE_ENDDRAG_RECT" val="139*221*687*15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87*74"/>
  <p:tag name="TABLE_ENDDRAG_RECT" val="139*391*687*7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710*377"/>
  <p:tag name="TABLE_ENDDRAG_RECT" val="126*148*710*377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457</TotalTime>
  <Words>2429</Words>
  <Application>WPS Presentation</Application>
  <PresentationFormat>Personnalisé</PresentationFormat>
  <Paragraphs>467</Paragraphs>
  <Slides>36</Slides>
  <Notes>18</Notes>
  <HiddenSlides>0</HiddenSlides>
  <MMClips>0</MMClips>
  <ScaleCrop>false</ScaleCrop>
  <HeadingPairs>
    <vt:vector size="8" baseType="variant">
      <vt:variant>
        <vt:lpstr>Thème</vt:lpstr>
      </vt:variant>
      <vt:variant>
        <vt:i4>1</vt:i4>
      </vt:variant>
      <vt:variant>
        <vt:lpstr>Liaisons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36</vt:i4>
      </vt:variant>
    </vt:vector>
  </HeadingPairs>
  <TitlesOfParts>
    <vt:vector size="39" baseType="lpstr">
      <vt:lpstr>2_Conception personnalisée</vt:lpstr>
      <vt:lpstr>E:\Rugby\A_Rugby_AIN_CD01\A1_CD01_ EdR\A1.3_Communication_Assemblée_EdR CD01\C4_Réunion_Assemblée_EdR CD01\Réunion_Assemblée_2026_2027\CD01_EdR_Assemblée EdR\A1.2_Calendrier EdR\2026-2027\Phase 1_ 2026_ Secteurs_v1.xlsx</vt:lpstr>
      <vt:lpstr>PDF Document</vt:lpstr>
      <vt:lpstr>Au rugby, on ne vient pas seulement pour apprendre à jouer. On vient pour JOUER ! </vt:lpstr>
      <vt:lpstr>ORDRE DU JOUR</vt:lpstr>
      <vt:lpstr>Diapositive 3</vt:lpstr>
      <vt:lpstr>Diapositive 4</vt:lpstr>
      <vt:lpstr>Diapositive 5</vt:lpstr>
      <vt:lpstr>Diapositive 6</vt:lpstr>
      <vt:lpstr>L’avenir de nos écoles de rugby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LA FDMD</vt:lpstr>
      <vt:lpstr>Diapositive 16</vt:lpstr>
      <vt:lpstr>P L A T E A U X  E  D  R</vt:lpstr>
      <vt:lpstr>Diapositive 18</vt:lpstr>
      <vt:lpstr>Les clés d’un briefing réussi</vt:lpstr>
      <vt:lpstr>P l a t e a u x   E                                         D                                  R</vt:lpstr>
      <vt:lpstr>Diapositive 21</vt:lpstr>
      <vt:lpstr>Diapositive 22</vt:lpstr>
      <vt:lpstr>Diapositive 23</vt:lpstr>
      <vt:lpstr>La  démarche  A R B I T R A G E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La documentation FFR en ligne</vt:lpstr>
      <vt:lpstr>Inspirer du RUGBY A 7</vt:lpstr>
      <vt:lpstr>Inspirer du RUGBY A 7</vt:lpstr>
      <vt:lpstr>Les poules Phase 1 automnale 2026  Saison 2026-2027 </vt:lpstr>
      <vt:lpstr>Diapositive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Mathieu Ghilardi</dc:creator>
  <cp:lastModifiedBy>PC</cp:lastModifiedBy>
  <cp:revision>65</cp:revision>
  <dcterms:created xsi:type="dcterms:W3CDTF">2026-09-11T08:10:00Z</dcterms:created>
  <dcterms:modified xsi:type="dcterms:W3CDTF">2026-09-18T09:47:27Z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38C0E911432E405B9807D38ED315D890_12</vt:lpwstr>
  </property>
  <property fmtid="{D5CDD505-2E9C-101B-9397-08002B2CF9AE}" pid="3" name="KSOProductBuildVer">
    <vt:lpwstr>1036-12.1.0.28485</vt:lpwstr>
  </property>
</Properties>
</file>