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9" r:id="rId3"/>
    <p:sldId id="285" r:id="rId4"/>
    <p:sldId id="263" r:id="rId5"/>
    <p:sldId id="265" r:id="rId6"/>
    <p:sldId id="306" r:id="rId7"/>
    <p:sldId id="307" r:id="rId8"/>
    <p:sldId id="261" r:id="rId9"/>
    <p:sldId id="262" r:id="rId10"/>
    <p:sldId id="309" r:id="rId11"/>
    <p:sldId id="264" r:id="rId12"/>
    <p:sldId id="310" r:id="rId13"/>
    <p:sldId id="311" r:id="rId14"/>
    <p:sldId id="274" r:id="rId15"/>
    <p:sldId id="266" r:id="rId16"/>
    <p:sldId id="286" r:id="rId17"/>
    <p:sldId id="305" r:id="rId18"/>
    <p:sldId id="267" r:id="rId19"/>
    <p:sldId id="271" r:id="rId20"/>
    <p:sldId id="270" r:id="rId21"/>
    <p:sldId id="287" r:id="rId22"/>
    <p:sldId id="277" r:id="rId23"/>
    <p:sldId id="276" r:id="rId24"/>
    <p:sldId id="278" r:id="rId25"/>
    <p:sldId id="292" r:id="rId26"/>
    <p:sldId id="302" r:id="rId27"/>
    <p:sldId id="273" r:id="rId28"/>
    <p:sldId id="289" r:id="rId29"/>
    <p:sldId id="296" r:id="rId30"/>
    <p:sldId id="291" r:id="rId31"/>
    <p:sldId id="315" r:id="rId32"/>
    <p:sldId id="290" r:id="rId33"/>
    <p:sldId id="317" r:id="rId34"/>
    <p:sldId id="293" r:id="rId35"/>
    <p:sldId id="303" r:id="rId36"/>
    <p:sldId id="304" r:id="rId37"/>
  </p:sldIdLst>
  <p:sldSz cx="9144000" cy="5143500" type="screen16x9"/>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0000"/>
    <a:srgbClr val="CC0000"/>
    <a:srgbClr val="99FF66"/>
    <a:srgbClr val="66FF33"/>
    <a:srgbClr val="FFCC00"/>
    <a:srgbClr val="FF6699"/>
    <a:srgbClr val="FF3399"/>
    <a:srgbClr val="B4C7E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85" autoAdjust="0"/>
    <p:restoredTop sz="93969" autoAdjust="0"/>
  </p:normalViewPr>
  <p:slideViewPr>
    <p:cSldViewPr>
      <p:cViewPr varScale="1">
        <p:scale>
          <a:sx n="97" d="100"/>
          <a:sy n="97" d="100"/>
        </p:scale>
        <p:origin x="547"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1BF33-6669-488F-B001-996E671FCB29}"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fr-FR"/>
        </a:p>
      </dgm:t>
    </dgm:pt>
    <dgm:pt modelId="{C15FBE9F-466A-4239-87C8-E1BE1E886B7E}">
      <dgm:prSet phldrT="[Texte]" custT="1"/>
      <dgm:spPr/>
      <dgm:t>
        <a:bodyPr/>
        <a:lstStyle/>
        <a:p>
          <a:r>
            <a:rPr lang="fr-FR" sz="1400" b="1" dirty="0"/>
            <a:t>Pôle Développement – Virginie Choquet</a:t>
          </a:r>
        </a:p>
        <a:p>
          <a:endParaRPr lang="fr-FR" sz="1100" b="1" dirty="0"/>
        </a:p>
        <a:p>
          <a:r>
            <a:rPr lang="fr-FR" sz="1100" dirty="0"/>
            <a:t>EDR – M14– M15F </a:t>
          </a:r>
        </a:p>
        <a:p>
          <a:r>
            <a:rPr lang="fr-FR" sz="1100" dirty="0"/>
            <a:t> </a:t>
          </a:r>
        </a:p>
      </dgm:t>
    </dgm:pt>
    <dgm:pt modelId="{2CD9D492-4497-4F92-BDE7-1EA1F833C0CF}" type="parTrans" cxnId="{3ED81D36-6E0A-4C94-972E-60DBFD39CC11}">
      <dgm:prSet/>
      <dgm:spPr/>
      <dgm:t>
        <a:bodyPr/>
        <a:lstStyle/>
        <a:p>
          <a:endParaRPr lang="fr-FR"/>
        </a:p>
      </dgm:t>
    </dgm:pt>
    <dgm:pt modelId="{889CC1CD-F680-4DAB-B0A7-FD0495917FBC}" type="sibTrans" cxnId="{3ED81D36-6E0A-4C94-972E-60DBFD39CC11}">
      <dgm:prSet/>
      <dgm:spPr/>
      <dgm:t>
        <a:bodyPr/>
        <a:lstStyle/>
        <a:p>
          <a:endParaRPr lang="fr-FR"/>
        </a:p>
      </dgm:t>
    </dgm:pt>
    <dgm:pt modelId="{31F27F15-F166-44A2-ABF1-BFD61D185CA9}">
      <dgm:prSet phldrT="[Texte]"/>
      <dgm:spPr/>
      <dgm:t>
        <a:bodyPr/>
        <a:lstStyle/>
        <a:p>
          <a:r>
            <a:rPr lang="fr-FR" b="1" dirty="0"/>
            <a:t>Commission M14</a:t>
          </a:r>
        </a:p>
        <a:p>
          <a:r>
            <a:rPr lang="fr-FR" b="1" dirty="0"/>
            <a:t>Michel BRIVET </a:t>
          </a:r>
        </a:p>
        <a:p>
          <a:r>
            <a:rPr lang="fr-FR" b="1" dirty="0"/>
            <a:t>Gaby FABREGOULE</a:t>
          </a:r>
        </a:p>
      </dgm:t>
    </dgm:pt>
    <dgm:pt modelId="{FEDA0E12-7539-4AA0-B111-D599BA7DEC34}" type="parTrans" cxnId="{4449B577-1B2A-41C1-B30D-4B072E02F8D0}">
      <dgm:prSet/>
      <dgm:spPr/>
      <dgm:t>
        <a:bodyPr/>
        <a:lstStyle/>
        <a:p>
          <a:endParaRPr lang="fr-FR"/>
        </a:p>
      </dgm:t>
    </dgm:pt>
    <dgm:pt modelId="{C1DA29E8-C1A7-4682-ACC5-E0848FD07ACC}" type="sibTrans" cxnId="{4449B577-1B2A-41C1-B30D-4B072E02F8D0}">
      <dgm:prSet/>
      <dgm:spPr/>
      <dgm:t>
        <a:bodyPr/>
        <a:lstStyle/>
        <a:p>
          <a:endParaRPr lang="fr-FR"/>
        </a:p>
      </dgm:t>
    </dgm:pt>
    <dgm:pt modelId="{484DBC9E-8F01-4AA0-940B-68E48CC9D767}">
      <dgm:prSet phldrT="[Texte]"/>
      <dgm:spPr/>
      <dgm:t>
        <a:bodyPr/>
        <a:lstStyle/>
        <a:p>
          <a:r>
            <a:rPr lang="fr-FR" b="1" dirty="0"/>
            <a:t>Référente M14-M15F</a:t>
          </a:r>
        </a:p>
        <a:p>
          <a:r>
            <a:rPr lang="fr-FR" b="1" dirty="0"/>
            <a:t>MO Clermont</a:t>
          </a:r>
        </a:p>
      </dgm:t>
    </dgm:pt>
    <dgm:pt modelId="{3B1D06A5-7574-4E51-9AFA-4282839CF1E9}" type="parTrans" cxnId="{BC50AFD0-729A-4D0E-9E59-C39D9428F6F8}">
      <dgm:prSet/>
      <dgm:spPr/>
      <dgm:t>
        <a:bodyPr/>
        <a:lstStyle/>
        <a:p>
          <a:endParaRPr lang="fr-FR"/>
        </a:p>
      </dgm:t>
    </dgm:pt>
    <dgm:pt modelId="{5650FE0E-3291-4B02-8C0E-F01CFAA102C0}" type="sibTrans" cxnId="{BC50AFD0-729A-4D0E-9E59-C39D9428F6F8}">
      <dgm:prSet/>
      <dgm:spPr/>
      <dgm:t>
        <a:bodyPr/>
        <a:lstStyle/>
        <a:p>
          <a:endParaRPr lang="fr-FR"/>
        </a:p>
      </dgm:t>
    </dgm:pt>
    <dgm:pt modelId="{2CBCC136-2D1B-415D-9113-22EA3200636F}">
      <dgm:prSet phldrT="[Texte]"/>
      <dgm:spPr/>
      <dgm:t>
        <a:bodyPr/>
        <a:lstStyle/>
        <a:p>
          <a:r>
            <a:rPr lang="fr-FR" b="1" dirty="0"/>
            <a:t>Référent M14-M15F</a:t>
          </a:r>
        </a:p>
        <a:p>
          <a:r>
            <a:rPr lang="fr-FR" b="1" dirty="0"/>
            <a:t>MO Guilherand G.</a:t>
          </a:r>
        </a:p>
        <a:p>
          <a:r>
            <a:rPr lang="fr-FR" b="1" dirty="0"/>
            <a:t>Gaby FABREGOULE</a:t>
          </a:r>
        </a:p>
        <a:p>
          <a:r>
            <a:rPr lang="fr-FR" b="1" dirty="0"/>
            <a:t>(Référent FFR)</a:t>
          </a:r>
        </a:p>
      </dgm:t>
    </dgm:pt>
    <dgm:pt modelId="{D6B40B70-DCB4-4536-A90D-7D604BB91549}" type="parTrans" cxnId="{E9037C08-4A66-4145-82FA-15DC321F27F1}">
      <dgm:prSet/>
      <dgm:spPr/>
      <dgm:t>
        <a:bodyPr/>
        <a:lstStyle/>
        <a:p>
          <a:endParaRPr lang="fr-FR"/>
        </a:p>
      </dgm:t>
    </dgm:pt>
    <dgm:pt modelId="{606A4406-F826-4EC1-A2BB-437B3880BF47}" type="sibTrans" cxnId="{E9037C08-4A66-4145-82FA-15DC321F27F1}">
      <dgm:prSet/>
      <dgm:spPr/>
      <dgm:t>
        <a:bodyPr/>
        <a:lstStyle/>
        <a:p>
          <a:endParaRPr lang="fr-FR"/>
        </a:p>
      </dgm:t>
    </dgm:pt>
    <dgm:pt modelId="{7C3D2385-61B3-4ED3-B5EF-D9CC2DEF7915}">
      <dgm:prSet phldrT="[Texte]"/>
      <dgm:spPr/>
      <dgm:t>
        <a:bodyPr/>
        <a:lstStyle/>
        <a:p>
          <a:r>
            <a:rPr lang="fr-FR" b="1" dirty="0"/>
            <a:t>Commission M15F</a:t>
          </a:r>
        </a:p>
        <a:p>
          <a:r>
            <a:rPr lang="fr-FR" b="1" dirty="0"/>
            <a:t>Sandrine LONJON</a:t>
          </a:r>
        </a:p>
      </dgm:t>
    </dgm:pt>
    <dgm:pt modelId="{C4707625-AABD-4B19-BF30-70E45D44691F}" type="sibTrans" cxnId="{8FFE2CBE-5353-48B0-A780-1E7A50C02090}">
      <dgm:prSet/>
      <dgm:spPr/>
      <dgm:t>
        <a:bodyPr/>
        <a:lstStyle/>
        <a:p>
          <a:endParaRPr lang="fr-FR"/>
        </a:p>
      </dgm:t>
    </dgm:pt>
    <dgm:pt modelId="{5602FC1A-5E0B-4FC2-9761-AE3494DF79AE}" type="parTrans" cxnId="{8FFE2CBE-5353-48B0-A780-1E7A50C02090}">
      <dgm:prSet/>
      <dgm:spPr/>
      <dgm:t>
        <a:bodyPr/>
        <a:lstStyle/>
        <a:p>
          <a:endParaRPr lang="fr-FR"/>
        </a:p>
      </dgm:t>
    </dgm:pt>
    <dgm:pt modelId="{A30F4B62-5C62-4028-94EF-E00460B4C6D4}">
      <dgm:prSet phldrT="[Texte]"/>
      <dgm:spPr/>
      <dgm:t>
        <a:bodyPr/>
        <a:lstStyle/>
        <a:p>
          <a:r>
            <a:rPr lang="fr-FR" b="1" dirty="0"/>
            <a:t>Référent M14-M15F</a:t>
          </a:r>
        </a:p>
        <a:p>
          <a:r>
            <a:rPr lang="fr-FR" b="1" dirty="0"/>
            <a:t>MO </a:t>
          </a:r>
          <a:r>
            <a:rPr lang="fr-FR" b="1" dirty="0" err="1"/>
            <a:t>Chaponnay</a:t>
          </a:r>
          <a:endParaRPr lang="fr-FR" b="1" dirty="0"/>
        </a:p>
        <a:p>
          <a:r>
            <a:rPr lang="fr-FR" b="1" dirty="0"/>
            <a:t>Michel BRIVET</a:t>
          </a:r>
        </a:p>
      </dgm:t>
    </dgm:pt>
    <dgm:pt modelId="{630EA0DF-5E05-4DAC-B70A-D6C9DF1F6C31}" type="parTrans" cxnId="{AC9C86B6-3D1B-487E-AA61-873D2394111F}">
      <dgm:prSet/>
      <dgm:spPr/>
      <dgm:t>
        <a:bodyPr/>
        <a:lstStyle/>
        <a:p>
          <a:endParaRPr lang="fr-FR"/>
        </a:p>
      </dgm:t>
    </dgm:pt>
    <dgm:pt modelId="{0B37E10F-AF2F-43FF-8E23-A1E6522190D5}" type="sibTrans" cxnId="{AC9C86B6-3D1B-487E-AA61-873D2394111F}">
      <dgm:prSet/>
      <dgm:spPr/>
      <dgm:t>
        <a:bodyPr/>
        <a:lstStyle/>
        <a:p>
          <a:endParaRPr lang="fr-FR"/>
        </a:p>
      </dgm:t>
    </dgm:pt>
    <dgm:pt modelId="{53EEEA87-29A9-4458-A1F8-ABE85A8222BC}">
      <dgm:prSet phldrT="[Texte]"/>
      <dgm:spPr/>
      <dgm:t>
        <a:bodyPr/>
        <a:lstStyle/>
        <a:p>
          <a:r>
            <a:rPr lang="fr-FR" b="1" dirty="0"/>
            <a:t>Référent M14-M15F</a:t>
          </a:r>
        </a:p>
        <a:p>
          <a:r>
            <a:rPr lang="fr-FR" b="1" dirty="0"/>
            <a:t>MO Montbonnot</a:t>
          </a:r>
        </a:p>
      </dgm:t>
    </dgm:pt>
    <dgm:pt modelId="{115ADE4A-E949-4EBE-BD2D-5A258FE0914A}" type="parTrans" cxnId="{96B578FE-C544-4539-8A6E-EB0028C898B6}">
      <dgm:prSet/>
      <dgm:spPr/>
      <dgm:t>
        <a:bodyPr/>
        <a:lstStyle/>
        <a:p>
          <a:endParaRPr lang="fr-FR"/>
        </a:p>
      </dgm:t>
    </dgm:pt>
    <dgm:pt modelId="{7C4D706C-6F75-4EA6-A0DC-2D02F6197B45}" type="sibTrans" cxnId="{96B578FE-C544-4539-8A6E-EB0028C898B6}">
      <dgm:prSet/>
      <dgm:spPr/>
      <dgm:t>
        <a:bodyPr/>
        <a:lstStyle/>
        <a:p>
          <a:endParaRPr lang="fr-FR"/>
        </a:p>
      </dgm:t>
    </dgm:pt>
    <dgm:pt modelId="{64D29A1C-CB19-46EB-98A9-1B72C0EF214A}" type="pres">
      <dgm:prSet presAssocID="{9311BF33-6669-488F-B001-996E671FCB29}" presName="hierChild1" presStyleCnt="0">
        <dgm:presLayoutVars>
          <dgm:chPref val="1"/>
          <dgm:dir/>
          <dgm:animOne val="branch"/>
          <dgm:animLvl val="lvl"/>
          <dgm:resizeHandles/>
        </dgm:presLayoutVars>
      </dgm:prSet>
      <dgm:spPr/>
    </dgm:pt>
    <dgm:pt modelId="{A07AC17A-40AD-4A09-B714-1AF884CD9645}" type="pres">
      <dgm:prSet presAssocID="{C15FBE9F-466A-4239-87C8-E1BE1E886B7E}" presName="hierRoot1" presStyleCnt="0"/>
      <dgm:spPr/>
    </dgm:pt>
    <dgm:pt modelId="{90EE4CB5-C57F-4BBE-B897-1360E1C9E1DE}" type="pres">
      <dgm:prSet presAssocID="{C15FBE9F-466A-4239-87C8-E1BE1E886B7E}" presName="composite" presStyleCnt="0"/>
      <dgm:spPr/>
    </dgm:pt>
    <dgm:pt modelId="{997440C9-5075-49F8-8FDA-EA6EB74AB1F9}" type="pres">
      <dgm:prSet presAssocID="{C15FBE9F-466A-4239-87C8-E1BE1E886B7E}" presName="background" presStyleLbl="node0" presStyleIdx="0" presStyleCnt="1"/>
      <dgm:spPr>
        <a:solidFill>
          <a:schemeClr val="bg1">
            <a:lumMod val="85000"/>
          </a:schemeClr>
        </a:solidFill>
      </dgm:spPr>
    </dgm:pt>
    <dgm:pt modelId="{892CD651-4B6E-4E85-8A36-000519D2431C}" type="pres">
      <dgm:prSet presAssocID="{C15FBE9F-466A-4239-87C8-E1BE1E886B7E}" presName="text" presStyleLbl="fgAcc0" presStyleIdx="0" presStyleCnt="1" custScaleX="438282" custLinFactNeighborX="-52663" custLinFactNeighborY="-20423">
        <dgm:presLayoutVars>
          <dgm:chPref val="3"/>
        </dgm:presLayoutVars>
      </dgm:prSet>
      <dgm:spPr/>
    </dgm:pt>
    <dgm:pt modelId="{7F8FA036-25BF-44D8-860B-3777A0E5BE96}" type="pres">
      <dgm:prSet presAssocID="{C15FBE9F-466A-4239-87C8-E1BE1E886B7E}" presName="hierChild2" presStyleCnt="0"/>
      <dgm:spPr/>
    </dgm:pt>
    <dgm:pt modelId="{8F5DE837-90E4-4D5B-9601-0EFC2AB5C8E1}" type="pres">
      <dgm:prSet presAssocID="{FEDA0E12-7539-4AA0-B111-D599BA7DEC34}" presName="Name10" presStyleLbl="parChTrans1D2" presStyleIdx="0" presStyleCnt="2"/>
      <dgm:spPr/>
    </dgm:pt>
    <dgm:pt modelId="{339F7F08-41F7-4316-9A28-1514A71668D7}" type="pres">
      <dgm:prSet presAssocID="{31F27F15-F166-44A2-ABF1-BFD61D185CA9}" presName="hierRoot2" presStyleCnt="0"/>
      <dgm:spPr/>
    </dgm:pt>
    <dgm:pt modelId="{67527080-4923-48B5-84A7-4BD45755BF4C}" type="pres">
      <dgm:prSet presAssocID="{31F27F15-F166-44A2-ABF1-BFD61D185CA9}" presName="composite2" presStyleCnt="0"/>
      <dgm:spPr/>
    </dgm:pt>
    <dgm:pt modelId="{29245E23-D795-4598-8C52-1A799C4FD385}" type="pres">
      <dgm:prSet presAssocID="{31F27F15-F166-44A2-ABF1-BFD61D185CA9}" presName="background2" presStyleLbl="node2" presStyleIdx="0" presStyleCnt="2"/>
      <dgm:spPr>
        <a:solidFill>
          <a:schemeClr val="bg1">
            <a:lumMod val="85000"/>
          </a:schemeClr>
        </a:solidFill>
      </dgm:spPr>
    </dgm:pt>
    <dgm:pt modelId="{3EB89B9A-3215-465E-B2D8-D01A5D5C403F}" type="pres">
      <dgm:prSet presAssocID="{31F27F15-F166-44A2-ABF1-BFD61D185CA9}" presName="text2" presStyleLbl="fgAcc2" presStyleIdx="0" presStyleCnt="2" custScaleX="113542" custLinFactX="-30612" custLinFactNeighborX="-100000" custLinFactNeighborY="1827">
        <dgm:presLayoutVars>
          <dgm:chPref val="3"/>
        </dgm:presLayoutVars>
      </dgm:prSet>
      <dgm:spPr/>
    </dgm:pt>
    <dgm:pt modelId="{CB723CE8-DFD9-49B3-AE60-106C7B758D17}" type="pres">
      <dgm:prSet presAssocID="{31F27F15-F166-44A2-ABF1-BFD61D185CA9}" presName="hierChild3" presStyleCnt="0"/>
      <dgm:spPr/>
    </dgm:pt>
    <dgm:pt modelId="{9AC5C06E-C58D-4A37-9792-E642BFB32866}" type="pres">
      <dgm:prSet presAssocID="{3B1D06A5-7574-4E51-9AFA-4282839CF1E9}" presName="Name17" presStyleLbl="parChTrans1D3" presStyleIdx="0" presStyleCnt="4"/>
      <dgm:spPr/>
    </dgm:pt>
    <dgm:pt modelId="{153C304E-ADDE-4393-8226-0DE97FC26A5E}" type="pres">
      <dgm:prSet presAssocID="{484DBC9E-8F01-4AA0-940B-68E48CC9D767}" presName="hierRoot3" presStyleCnt="0"/>
      <dgm:spPr/>
    </dgm:pt>
    <dgm:pt modelId="{EAAB2572-20F5-430D-94ED-8FCA04488ABF}" type="pres">
      <dgm:prSet presAssocID="{484DBC9E-8F01-4AA0-940B-68E48CC9D767}" presName="composite3" presStyleCnt="0"/>
      <dgm:spPr/>
    </dgm:pt>
    <dgm:pt modelId="{370AFA75-DB0E-40DC-9313-2A6FD601AD08}" type="pres">
      <dgm:prSet presAssocID="{484DBC9E-8F01-4AA0-940B-68E48CC9D767}" presName="background3" presStyleLbl="node3" presStyleIdx="0" presStyleCnt="4"/>
      <dgm:spPr>
        <a:solidFill>
          <a:srgbClr val="669900"/>
        </a:solidFill>
      </dgm:spPr>
    </dgm:pt>
    <dgm:pt modelId="{0E514E07-54D3-4DD0-B12C-3F7FAB220197}" type="pres">
      <dgm:prSet presAssocID="{484DBC9E-8F01-4AA0-940B-68E48CC9D767}" presName="text3" presStyleLbl="fgAcc3" presStyleIdx="0" presStyleCnt="4">
        <dgm:presLayoutVars>
          <dgm:chPref val="3"/>
        </dgm:presLayoutVars>
      </dgm:prSet>
      <dgm:spPr/>
    </dgm:pt>
    <dgm:pt modelId="{52ECD2FE-9A1B-4C6E-B583-D6F96C4E55D1}" type="pres">
      <dgm:prSet presAssocID="{484DBC9E-8F01-4AA0-940B-68E48CC9D767}" presName="hierChild4" presStyleCnt="0"/>
      <dgm:spPr/>
    </dgm:pt>
    <dgm:pt modelId="{3B802797-2979-4DA1-9167-6C0AEFE13B69}" type="pres">
      <dgm:prSet presAssocID="{D6B40B70-DCB4-4536-A90D-7D604BB91549}" presName="Name17" presStyleLbl="parChTrans1D3" presStyleIdx="1" presStyleCnt="4"/>
      <dgm:spPr/>
    </dgm:pt>
    <dgm:pt modelId="{3B7A954A-F7F3-44A5-A1E2-8183FAB1712D}" type="pres">
      <dgm:prSet presAssocID="{2CBCC136-2D1B-415D-9113-22EA3200636F}" presName="hierRoot3" presStyleCnt="0"/>
      <dgm:spPr/>
    </dgm:pt>
    <dgm:pt modelId="{597B5487-0788-4ED3-9EB8-B4B7298A49F6}" type="pres">
      <dgm:prSet presAssocID="{2CBCC136-2D1B-415D-9113-22EA3200636F}" presName="composite3" presStyleCnt="0"/>
      <dgm:spPr/>
    </dgm:pt>
    <dgm:pt modelId="{5F1520AB-838A-4498-8C82-0AFE2A3E3A31}" type="pres">
      <dgm:prSet presAssocID="{2CBCC136-2D1B-415D-9113-22EA3200636F}" presName="background3" presStyleLbl="node3" presStyleIdx="1" presStyleCnt="4"/>
      <dgm:spPr>
        <a:solidFill>
          <a:srgbClr val="FFC000"/>
        </a:solidFill>
      </dgm:spPr>
    </dgm:pt>
    <dgm:pt modelId="{CE2418BB-B8EA-45EC-96CD-5072FC4822E4}" type="pres">
      <dgm:prSet presAssocID="{2CBCC136-2D1B-415D-9113-22EA3200636F}" presName="text3" presStyleLbl="fgAcc3" presStyleIdx="1" presStyleCnt="4">
        <dgm:presLayoutVars>
          <dgm:chPref val="3"/>
        </dgm:presLayoutVars>
      </dgm:prSet>
      <dgm:spPr/>
    </dgm:pt>
    <dgm:pt modelId="{9B3F9F30-B866-480F-9C0D-16D55E2D94BB}" type="pres">
      <dgm:prSet presAssocID="{2CBCC136-2D1B-415D-9113-22EA3200636F}" presName="hierChild4" presStyleCnt="0"/>
      <dgm:spPr/>
    </dgm:pt>
    <dgm:pt modelId="{28C0D55A-3A11-41F3-A090-D97F6FF478B9}" type="pres">
      <dgm:prSet presAssocID="{630EA0DF-5E05-4DAC-B70A-D6C9DF1F6C31}" presName="Name17" presStyleLbl="parChTrans1D3" presStyleIdx="2" presStyleCnt="4"/>
      <dgm:spPr/>
    </dgm:pt>
    <dgm:pt modelId="{9261C26C-9A33-432A-A469-723B33050F14}" type="pres">
      <dgm:prSet presAssocID="{A30F4B62-5C62-4028-94EF-E00460B4C6D4}" presName="hierRoot3" presStyleCnt="0"/>
      <dgm:spPr/>
    </dgm:pt>
    <dgm:pt modelId="{E14F2619-CC0A-4F99-B155-E72816111379}" type="pres">
      <dgm:prSet presAssocID="{A30F4B62-5C62-4028-94EF-E00460B4C6D4}" presName="composite3" presStyleCnt="0"/>
      <dgm:spPr/>
    </dgm:pt>
    <dgm:pt modelId="{3CF79C6B-0E49-4D6A-A422-0055EC4E6EFB}" type="pres">
      <dgm:prSet presAssocID="{A30F4B62-5C62-4028-94EF-E00460B4C6D4}" presName="background3" presStyleLbl="node3" presStyleIdx="2" presStyleCnt="4"/>
      <dgm:spPr>
        <a:solidFill>
          <a:srgbClr val="0070C0"/>
        </a:solidFill>
      </dgm:spPr>
    </dgm:pt>
    <dgm:pt modelId="{5033A4FB-FBF0-4B75-A477-B2CECB685719}" type="pres">
      <dgm:prSet presAssocID="{A30F4B62-5C62-4028-94EF-E00460B4C6D4}" presName="text3" presStyleLbl="fgAcc3" presStyleIdx="2" presStyleCnt="4">
        <dgm:presLayoutVars>
          <dgm:chPref val="3"/>
        </dgm:presLayoutVars>
      </dgm:prSet>
      <dgm:spPr/>
    </dgm:pt>
    <dgm:pt modelId="{20BC7C1B-F3AA-4755-BA72-3EFBD03AAC93}" type="pres">
      <dgm:prSet presAssocID="{A30F4B62-5C62-4028-94EF-E00460B4C6D4}" presName="hierChild4" presStyleCnt="0"/>
      <dgm:spPr/>
    </dgm:pt>
    <dgm:pt modelId="{24B4E4A3-2918-42D1-AC7E-25585BCBCD8B}" type="pres">
      <dgm:prSet presAssocID="{115ADE4A-E949-4EBE-BD2D-5A258FE0914A}" presName="Name17" presStyleLbl="parChTrans1D3" presStyleIdx="3" presStyleCnt="4"/>
      <dgm:spPr/>
    </dgm:pt>
    <dgm:pt modelId="{D3A8A6B1-CC6B-412D-AE3B-10CBA3D4B796}" type="pres">
      <dgm:prSet presAssocID="{53EEEA87-29A9-4458-A1F8-ABE85A8222BC}" presName="hierRoot3" presStyleCnt="0"/>
      <dgm:spPr/>
    </dgm:pt>
    <dgm:pt modelId="{BD221764-B754-434C-99E4-2BF004F26E64}" type="pres">
      <dgm:prSet presAssocID="{53EEEA87-29A9-4458-A1F8-ABE85A8222BC}" presName="composite3" presStyleCnt="0"/>
      <dgm:spPr/>
    </dgm:pt>
    <dgm:pt modelId="{52F225CB-1C2C-4756-AD99-F9E00FEF5646}" type="pres">
      <dgm:prSet presAssocID="{53EEEA87-29A9-4458-A1F8-ABE85A8222BC}" presName="background3" presStyleLbl="node3" presStyleIdx="3" presStyleCnt="4"/>
      <dgm:spPr>
        <a:solidFill>
          <a:srgbClr val="CC0000"/>
        </a:solidFill>
      </dgm:spPr>
    </dgm:pt>
    <dgm:pt modelId="{1F2B035F-AEDD-4527-97C2-BAFC72F9EC2E}" type="pres">
      <dgm:prSet presAssocID="{53EEEA87-29A9-4458-A1F8-ABE85A8222BC}" presName="text3" presStyleLbl="fgAcc3" presStyleIdx="3" presStyleCnt="4">
        <dgm:presLayoutVars>
          <dgm:chPref val="3"/>
        </dgm:presLayoutVars>
      </dgm:prSet>
      <dgm:spPr/>
    </dgm:pt>
    <dgm:pt modelId="{50554233-3C7C-4C96-ABAA-7CBC2AA44AF2}" type="pres">
      <dgm:prSet presAssocID="{53EEEA87-29A9-4458-A1F8-ABE85A8222BC}" presName="hierChild4" presStyleCnt="0"/>
      <dgm:spPr/>
    </dgm:pt>
    <dgm:pt modelId="{864B1DFB-8AD7-4009-82D0-D07CFDE7F8FF}" type="pres">
      <dgm:prSet presAssocID="{5602FC1A-5E0B-4FC2-9761-AE3494DF79AE}" presName="Name10" presStyleLbl="parChTrans1D2" presStyleIdx="1" presStyleCnt="2"/>
      <dgm:spPr/>
    </dgm:pt>
    <dgm:pt modelId="{C52C5972-29F3-4711-A3D3-5CB5323D2FB1}" type="pres">
      <dgm:prSet presAssocID="{7C3D2385-61B3-4ED3-B5EF-D9CC2DEF7915}" presName="hierRoot2" presStyleCnt="0"/>
      <dgm:spPr/>
    </dgm:pt>
    <dgm:pt modelId="{04660333-A41D-4E2A-A773-EB5D739161B4}" type="pres">
      <dgm:prSet presAssocID="{7C3D2385-61B3-4ED3-B5EF-D9CC2DEF7915}" presName="composite2" presStyleCnt="0"/>
      <dgm:spPr/>
    </dgm:pt>
    <dgm:pt modelId="{83680893-EF55-4937-AB7D-7F83337862E0}" type="pres">
      <dgm:prSet presAssocID="{7C3D2385-61B3-4ED3-B5EF-D9CC2DEF7915}" presName="background2" presStyleLbl="node2" presStyleIdx="1" presStyleCnt="2"/>
      <dgm:spPr>
        <a:solidFill>
          <a:schemeClr val="bg1">
            <a:lumMod val="85000"/>
          </a:schemeClr>
        </a:solidFill>
      </dgm:spPr>
    </dgm:pt>
    <dgm:pt modelId="{2C315802-6A0B-4817-9B0E-A703ABE97492}" type="pres">
      <dgm:prSet presAssocID="{7C3D2385-61B3-4ED3-B5EF-D9CC2DEF7915}" presName="text2" presStyleLbl="fgAcc2" presStyleIdx="1" presStyleCnt="2" custScaleX="124381" custLinFactNeighborY="1968">
        <dgm:presLayoutVars>
          <dgm:chPref val="3"/>
        </dgm:presLayoutVars>
      </dgm:prSet>
      <dgm:spPr/>
    </dgm:pt>
    <dgm:pt modelId="{BA311FB2-0AA2-4F38-8ED3-E0D35165DE2F}" type="pres">
      <dgm:prSet presAssocID="{7C3D2385-61B3-4ED3-B5EF-D9CC2DEF7915}" presName="hierChild3" presStyleCnt="0"/>
      <dgm:spPr/>
    </dgm:pt>
  </dgm:ptLst>
  <dgm:cxnLst>
    <dgm:cxn modelId="{E9037C08-4A66-4145-82FA-15DC321F27F1}" srcId="{31F27F15-F166-44A2-ABF1-BFD61D185CA9}" destId="{2CBCC136-2D1B-415D-9113-22EA3200636F}" srcOrd="1" destOrd="0" parTransId="{D6B40B70-DCB4-4536-A90D-7D604BB91549}" sibTransId="{606A4406-F826-4EC1-A2BB-437B3880BF47}"/>
    <dgm:cxn modelId="{88CA310F-0AC1-4ECC-A25A-B858CF981CC1}" type="presOf" srcId="{C15FBE9F-466A-4239-87C8-E1BE1E886B7E}" destId="{892CD651-4B6E-4E85-8A36-000519D2431C}" srcOrd="0" destOrd="0" presId="urn:microsoft.com/office/officeart/2005/8/layout/hierarchy1"/>
    <dgm:cxn modelId="{B8178611-EB62-4BD8-8B50-343F2E709A37}" type="presOf" srcId="{A30F4B62-5C62-4028-94EF-E00460B4C6D4}" destId="{5033A4FB-FBF0-4B75-A477-B2CECB685719}" srcOrd="0" destOrd="0" presId="urn:microsoft.com/office/officeart/2005/8/layout/hierarchy1"/>
    <dgm:cxn modelId="{A82D2F21-3A43-4F8D-A6D2-5FB8711B7B34}" type="presOf" srcId="{484DBC9E-8F01-4AA0-940B-68E48CC9D767}" destId="{0E514E07-54D3-4DD0-B12C-3F7FAB220197}" srcOrd="0" destOrd="0" presId="urn:microsoft.com/office/officeart/2005/8/layout/hierarchy1"/>
    <dgm:cxn modelId="{188AB124-F108-4DE5-A985-2B91C790C817}" type="presOf" srcId="{3B1D06A5-7574-4E51-9AFA-4282839CF1E9}" destId="{9AC5C06E-C58D-4A37-9792-E642BFB32866}" srcOrd="0" destOrd="0" presId="urn:microsoft.com/office/officeart/2005/8/layout/hierarchy1"/>
    <dgm:cxn modelId="{3ED81D36-6E0A-4C94-972E-60DBFD39CC11}" srcId="{9311BF33-6669-488F-B001-996E671FCB29}" destId="{C15FBE9F-466A-4239-87C8-E1BE1E886B7E}" srcOrd="0" destOrd="0" parTransId="{2CD9D492-4497-4F92-BDE7-1EA1F833C0CF}" sibTransId="{889CC1CD-F680-4DAB-B0A7-FD0495917FBC}"/>
    <dgm:cxn modelId="{5222B050-1880-49BF-87A3-D255DE4EA204}" type="presOf" srcId="{9311BF33-6669-488F-B001-996E671FCB29}" destId="{64D29A1C-CB19-46EB-98A9-1B72C0EF214A}" srcOrd="0" destOrd="0" presId="urn:microsoft.com/office/officeart/2005/8/layout/hierarchy1"/>
    <dgm:cxn modelId="{4449B577-1B2A-41C1-B30D-4B072E02F8D0}" srcId="{C15FBE9F-466A-4239-87C8-E1BE1E886B7E}" destId="{31F27F15-F166-44A2-ABF1-BFD61D185CA9}" srcOrd="0" destOrd="0" parTransId="{FEDA0E12-7539-4AA0-B111-D599BA7DEC34}" sibTransId="{C1DA29E8-C1A7-4682-ACC5-E0848FD07ACC}"/>
    <dgm:cxn modelId="{28B18E7D-23C8-43F2-B38E-452C98BA7A0A}" type="presOf" srcId="{5602FC1A-5E0B-4FC2-9761-AE3494DF79AE}" destId="{864B1DFB-8AD7-4009-82D0-D07CFDE7F8FF}" srcOrd="0" destOrd="0" presId="urn:microsoft.com/office/officeart/2005/8/layout/hierarchy1"/>
    <dgm:cxn modelId="{0BC9DC86-FBB4-4955-BC01-46DC193459AA}" type="presOf" srcId="{7C3D2385-61B3-4ED3-B5EF-D9CC2DEF7915}" destId="{2C315802-6A0B-4817-9B0E-A703ABE97492}" srcOrd="0" destOrd="0" presId="urn:microsoft.com/office/officeart/2005/8/layout/hierarchy1"/>
    <dgm:cxn modelId="{0A4F34A9-BB48-4936-B5E4-0ADCB08C1C9A}" type="presOf" srcId="{31F27F15-F166-44A2-ABF1-BFD61D185CA9}" destId="{3EB89B9A-3215-465E-B2D8-D01A5D5C403F}" srcOrd="0" destOrd="0" presId="urn:microsoft.com/office/officeart/2005/8/layout/hierarchy1"/>
    <dgm:cxn modelId="{0DE9EEAA-05D2-4AF8-9DD6-9AF61046864E}" type="presOf" srcId="{D6B40B70-DCB4-4536-A90D-7D604BB91549}" destId="{3B802797-2979-4DA1-9167-6C0AEFE13B69}" srcOrd="0" destOrd="0" presId="urn:microsoft.com/office/officeart/2005/8/layout/hierarchy1"/>
    <dgm:cxn modelId="{8AEB55AD-F8C9-4EE1-ACBC-76BBBF6DE8A1}" type="presOf" srcId="{2CBCC136-2D1B-415D-9113-22EA3200636F}" destId="{CE2418BB-B8EA-45EC-96CD-5072FC4822E4}" srcOrd="0" destOrd="0" presId="urn:microsoft.com/office/officeart/2005/8/layout/hierarchy1"/>
    <dgm:cxn modelId="{F8561CB1-574C-4541-BB8E-C537EF519DBC}" type="presOf" srcId="{FEDA0E12-7539-4AA0-B111-D599BA7DEC34}" destId="{8F5DE837-90E4-4D5B-9601-0EFC2AB5C8E1}" srcOrd="0" destOrd="0" presId="urn:microsoft.com/office/officeart/2005/8/layout/hierarchy1"/>
    <dgm:cxn modelId="{AC9C86B6-3D1B-487E-AA61-873D2394111F}" srcId="{31F27F15-F166-44A2-ABF1-BFD61D185CA9}" destId="{A30F4B62-5C62-4028-94EF-E00460B4C6D4}" srcOrd="2" destOrd="0" parTransId="{630EA0DF-5E05-4DAC-B70A-D6C9DF1F6C31}" sibTransId="{0B37E10F-AF2F-43FF-8E23-A1E6522190D5}"/>
    <dgm:cxn modelId="{8FFE2CBE-5353-48B0-A780-1E7A50C02090}" srcId="{C15FBE9F-466A-4239-87C8-E1BE1E886B7E}" destId="{7C3D2385-61B3-4ED3-B5EF-D9CC2DEF7915}" srcOrd="1" destOrd="0" parTransId="{5602FC1A-5E0B-4FC2-9761-AE3494DF79AE}" sibTransId="{C4707625-AABD-4B19-BF30-70E45D44691F}"/>
    <dgm:cxn modelId="{BC50AFD0-729A-4D0E-9E59-C39D9428F6F8}" srcId="{31F27F15-F166-44A2-ABF1-BFD61D185CA9}" destId="{484DBC9E-8F01-4AA0-940B-68E48CC9D767}" srcOrd="0" destOrd="0" parTransId="{3B1D06A5-7574-4E51-9AFA-4282839CF1E9}" sibTransId="{5650FE0E-3291-4B02-8C0E-F01CFAA102C0}"/>
    <dgm:cxn modelId="{97D4A1D1-08BC-4AF5-9193-CD2AEB431C6D}" type="presOf" srcId="{115ADE4A-E949-4EBE-BD2D-5A258FE0914A}" destId="{24B4E4A3-2918-42D1-AC7E-25585BCBCD8B}" srcOrd="0" destOrd="0" presId="urn:microsoft.com/office/officeart/2005/8/layout/hierarchy1"/>
    <dgm:cxn modelId="{2E4890DE-91E2-470E-9427-19FA2FD231ED}" type="presOf" srcId="{53EEEA87-29A9-4458-A1F8-ABE85A8222BC}" destId="{1F2B035F-AEDD-4527-97C2-BAFC72F9EC2E}" srcOrd="0" destOrd="0" presId="urn:microsoft.com/office/officeart/2005/8/layout/hierarchy1"/>
    <dgm:cxn modelId="{860CC0E1-31BD-4764-B330-68DAA2FACD7B}" type="presOf" srcId="{630EA0DF-5E05-4DAC-B70A-D6C9DF1F6C31}" destId="{28C0D55A-3A11-41F3-A090-D97F6FF478B9}" srcOrd="0" destOrd="0" presId="urn:microsoft.com/office/officeart/2005/8/layout/hierarchy1"/>
    <dgm:cxn modelId="{96B578FE-C544-4539-8A6E-EB0028C898B6}" srcId="{31F27F15-F166-44A2-ABF1-BFD61D185CA9}" destId="{53EEEA87-29A9-4458-A1F8-ABE85A8222BC}" srcOrd="3" destOrd="0" parTransId="{115ADE4A-E949-4EBE-BD2D-5A258FE0914A}" sibTransId="{7C4D706C-6F75-4EA6-A0DC-2D02F6197B45}"/>
    <dgm:cxn modelId="{23836F9F-940D-4D50-9BAD-1EF7F7396406}" type="presParOf" srcId="{64D29A1C-CB19-46EB-98A9-1B72C0EF214A}" destId="{A07AC17A-40AD-4A09-B714-1AF884CD9645}" srcOrd="0" destOrd="0" presId="urn:microsoft.com/office/officeart/2005/8/layout/hierarchy1"/>
    <dgm:cxn modelId="{2F6BCE6A-DD0A-459B-B789-3FEB257D9537}" type="presParOf" srcId="{A07AC17A-40AD-4A09-B714-1AF884CD9645}" destId="{90EE4CB5-C57F-4BBE-B897-1360E1C9E1DE}" srcOrd="0" destOrd="0" presId="urn:microsoft.com/office/officeart/2005/8/layout/hierarchy1"/>
    <dgm:cxn modelId="{4419F65D-AB91-40DD-8F8F-B05A804C1709}" type="presParOf" srcId="{90EE4CB5-C57F-4BBE-B897-1360E1C9E1DE}" destId="{997440C9-5075-49F8-8FDA-EA6EB74AB1F9}" srcOrd="0" destOrd="0" presId="urn:microsoft.com/office/officeart/2005/8/layout/hierarchy1"/>
    <dgm:cxn modelId="{E7F9747F-8166-4A8C-9CA3-A5DB7E6A39AA}" type="presParOf" srcId="{90EE4CB5-C57F-4BBE-B897-1360E1C9E1DE}" destId="{892CD651-4B6E-4E85-8A36-000519D2431C}" srcOrd="1" destOrd="0" presId="urn:microsoft.com/office/officeart/2005/8/layout/hierarchy1"/>
    <dgm:cxn modelId="{3A1AC091-5C3C-4D9A-863F-206ADA02F8E3}" type="presParOf" srcId="{A07AC17A-40AD-4A09-B714-1AF884CD9645}" destId="{7F8FA036-25BF-44D8-860B-3777A0E5BE96}" srcOrd="1" destOrd="0" presId="urn:microsoft.com/office/officeart/2005/8/layout/hierarchy1"/>
    <dgm:cxn modelId="{C18C58C0-C3C0-4291-8C66-D7ED25F708C5}" type="presParOf" srcId="{7F8FA036-25BF-44D8-860B-3777A0E5BE96}" destId="{8F5DE837-90E4-4D5B-9601-0EFC2AB5C8E1}" srcOrd="0" destOrd="0" presId="urn:microsoft.com/office/officeart/2005/8/layout/hierarchy1"/>
    <dgm:cxn modelId="{A837D470-339B-43DE-92B9-F8394D63A4A6}" type="presParOf" srcId="{7F8FA036-25BF-44D8-860B-3777A0E5BE96}" destId="{339F7F08-41F7-4316-9A28-1514A71668D7}" srcOrd="1" destOrd="0" presId="urn:microsoft.com/office/officeart/2005/8/layout/hierarchy1"/>
    <dgm:cxn modelId="{4383C170-BEF2-4086-A31E-67E734266B68}" type="presParOf" srcId="{339F7F08-41F7-4316-9A28-1514A71668D7}" destId="{67527080-4923-48B5-84A7-4BD45755BF4C}" srcOrd="0" destOrd="0" presId="urn:microsoft.com/office/officeart/2005/8/layout/hierarchy1"/>
    <dgm:cxn modelId="{7443A0DB-35CE-4FEC-B06A-C050C2563078}" type="presParOf" srcId="{67527080-4923-48B5-84A7-4BD45755BF4C}" destId="{29245E23-D795-4598-8C52-1A799C4FD385}" srcOrd="0" destOrd="0" presId="urn:microsoft.com/office/officeart/2005/8/layout/hierarchy1"/>
    <dgm:cxn modelId="{4244162A-FC7B-4138-A3E7-26BE5CFD54B9}" type="presParOf" srcId="{67527080-4923-48B5-84A7-4BD45755BF4C}" destId="{3EB89B9A-3215-465E-B2D8-D01A5D5C403F}" srcOrd="1" destOrd="0" presId="urn:microsoft.com/office/officeart/2005/8/layout/hierarchy1"/>
    <dgm:cxn modelId="{285A7167-F14A-4AD6-914D-6F6018F6927F}" type="presParOf" srcId="{339F7F08-41F7-4316-9A28-1514A71668D7}" destId="{CB723CE8-DFD9-49B3-AE60-106C7B758D17}" srcOrd="1" destOrd="0" presId="urn:microsoft.com/office/officeart/2005/8/layout/hierarchy1"/>
    <dgm:cxn modelId="{C145C009-0376-4839-904F-94D026893948}" type="presParOf" srcId="{CB723CE8-DFD9-49B3-AE60-106C7B758D17}" destId="{9AC5C06E-C58D-4A37-9792-E642BFB32866}" srcOrd="0" destOrd="0" presId="urn:microsoft.com/office/officeart/2005/8/layout/hierarchy1"/>
    <dgm:cxn modelId="{DC221F82-2C17-42BE-8B4C-9EA70D0FD766}" type="presParOf" srcId="{CB723CE8-DFD9-49B3-AE60-106C7B758D17}" destId="{153C304E-ADDE-4393-8226-0DE97FC26A5E}" srcOrd="1" destOrd="0" presId="urn:microsoft.com/office/officeart/2005/8/layout/hierarchy1"/>
    <dgm:cxn modelId="{6442115B-923D-42D0-AFBF-1C16A9022733}" type="presParOf" srcId="{153C304E-ADDE-4393-8226-0DE97FC26A5E}" destId="{EAAB2572-20F5-430D-94ED-8FCA04488ABF}" srcOrd="0" destOrd="0" presId="urn:microsoft.com/office/officeart/2005/8/layout/hierarchy1"/>
    <dgm:cxn modelId="{D9025FB9-AC0F-462C-90BB-4FCD8E069A3B}" type="presParOf" srcId="{EAAB2572-20F5-430D-94ED-8FCA04488ABF}" destId="{370AFA75-DB0E-40DC-9313-2A6FD601AD08}" srcOrd="0" destOrd="0" presId="urn:microsoft.com/office/officeart/2005/8/layout/hierarchy1"/>
    <dgm:cxn modelId="{A21F71F1-7041-4A02-B412-B041E2E8D888}" type="presParOf" srcId="{EAAB2572-20F5-430D-94ED-8FCA04488ABF}" destId="{0E514E07-54D3-4DD0-B12C-3F7FAB220197}" srcOrd="1" destOrd="0" presId="urn:microsoft.com/office/officeart/2005/8/layout/hierarchy1"/>
    <dgm:cxn modelId="{7C494C14-304E-45BF-8575-5A4989BD1C12}" type="presParOf" srcId="{153C304E-ADDE-4393-8226-0DE97FC26A5E}" destId="{52ECD2FE-9A1B-4C6E-B583-D6F96C4E55D1}" srcOrd="1" destOrd="0" presId="urn:microsoft.com/office/officeart/2005/8/layout/hierarchy1"/>
    <dgm:cxn modelId="{63F8C7A0-83DB-49F7-BB0E-21E61A121A43}" type="presParOf" srcId="{CB723CE8-DFD9-49B3-AE60-106C7B758D17}" destId="{3B802797-2979-4DA1-9167-6C0AEFE13B69}" srcOrd="2" destOrd="0" presId="urn:microsoft.com/office/officeart/2005/8/layout/hierarchy1"/>
    <dgm:cxn modelId="{20B37A3C-7ADF-4147-B4C4-0B0C893811CA}" type="presParOf" srcId="{CB723CE8-DFD9-49B3-AE60-106C7B758D17}" destId="{3B7A954A-F7F3-44A5-A1E2-8183FAB1712D}" srcOrd="3" destOrd="0" presId="urn:microsoft.com/office/officeart/2005/8/layout/hierarchy1"/>
    <dgm:cxn modelId="{D0E4FEFC-B3EB-47BC-AAA7-6D23752E5CB7}" type="presParOf" srcId="{3B7A954A-F7F3-44A5-A1E2-8183FAB1712D}" destId="{597B5487-0788-4ED3-9EB8-B4B7298A49F6}" srcOrd="0" destOrd="0" presId="urn:microsoft.com/office/officeart/2005/8/layout/hierarchy1"/>
    <dgm:cxn modelId="{1F3F1348-0D1A-4CE1-A587-C24B983B3429}" type="presParOf" srcId="{597B5487-0788-4ED3-9EB8-B4B7298A49F6}" destId="{5F1520AB-838A-4498-8C82-0AFE2A3E3A31}" srcOrd="0" destOrd="0" presId="urn:microsoft.com/office/officeart/2005/8/layout/hierarchy1"/>
    <dgm:cxn modelId="{D49F0307-6B50-4D2E-A4DE-08D1486908B5}" type="presParOf" srcId="{597B5487-0788-4ED3-9EB8-B4B7298A49F6}" destId="{CE2418BB-B8EA-45EC-96CD-5072FC4822E4}" srcOrd="1" destOrd="0" presId="urn:microsoft.com/office/officeart/2005/8/layout/hierarchy1"/>
    <dgm:cxn modelId="{6F4EAA2E-288D-4EF3-8A37-F12D499BDB76}" type="presParOf" srcId="{3B7A954A-F7F3-44A5-A1E2-8183FAB1712D}" destId="{9B3F9F30-B866-480F-9C0D-16D55E2D94BB}" srcOrd="1" destOrd="0" presId="urn:microsoft.com/office/officeart/2005/8/layout/hierarchy1"/>
    <dgm:cxn modelId="{BF693E00-065C-4AE5-B505-8733CF6F3DE3}" type="presParOf" srcId="{CB723CE8-DFD9-49B3-AE60-106C7B758D17}" destId="{28C0D55A-3A11-41F3-A090-D97F6FF478B9}" srcOrd="4" destOrd="0" presId="urn:microsoft.com/office/officeart/2005/8/layout/hierarchy1"/>
    <dgm:cxn modelId="{26C60594-F37D-4EFF-88B1-13F33B9E6594}" type="presParOf" srcId="{CB723CE8-DFD9-49B3-AE60-106C7B758D17}" destId="{9261C26C-9A33-432A-A469-723B33050F14}" srcOrd="5" destOrd="0" presId="urn:microsoft.com/office/officeart/2005/8/layout/hierarchy1"/>
    <dgm:cxn modelId="{E94D9405-F2A8-463A-9920-E44DF2ED2F7A}" type="presParOf" srcId="{9261C26C-9A33-432A-A469-723B33050F14}" destId="{E14F2619-CC0A-4F99-B155-E72816111379}" srcOrd="0" destOrd="0" presId="urn:microsoft.com/office/officeart/2005/8/layout/hierarchy1"/>
    <dgm:cxn modelId="{CF553085-3114-4AE1-9BFB-49067DD5F307}" type="presParOf" srcId="{E14F2619-CC0A-4F99-B155-E72816111379}" destId="{3CF79C6B-0E49-4D6A-A422-0055EC4E6EFB}" srcOrd="0" destOrd="0" presId="urn:microsoft.com/office/officeart/2005/8/layout/hierarchy1"/>
    <dgm:cxn modelId="{DE973D19-4DB4-4DC3-9FCF-06FC44781A87}" type="presParOf" srcId="{E14F2619-CC0A-4F99-B155-E72816111379}" destId="{5033A4FB-FBF0-4B75-A477-B2CECB685719}" srcOrd="1" destOrd="0" presId="urn:microsoft.com/office/officeart/2005/8/layout/hierarchy1"/>
    <dgm:cxn modelId="{680A835D-0EE2-435C-A81F-3831514F7E93}" type="presParOf" srcId="{9261C26C-9A33-432A-A469-723B33050F14}" destId="{20BC7C1B-F3AA-4755-BA72-3EFBD03AAC93}" srcOrd="1" destOrd="0" presId="urn:microsoft.com/office/officeart/2005/8/layout/hierarchy1"/>
    <dgm:cxn modelId="{62D74514-330A-4B3F-BC4D-96C5D62AE5F0}" type="presParOf" srcId="{CB723CE8-DFD9-49B3-AE60-106C7B758D17}" destId="{24B4E4A3-2918-42D1-AC7E-25585BCBCD8B}" srcOrd="6" destOrd="0" presId="urn:microsoft.com/office/officeart/2005/8/layout/hierarchy1"/>
    <dgm:cxn modelId="{B6979F0E-CBD3-4C20-9E31-82C596F7BAC3}" type="presParOf" srcId="{CB723CE8-DFD9-49B3-AE60-106C7B758D17}" destId="{D3A8A6B1-CC6B-412D-AE3B-10CBA3D4B796}" srcOrd="7" destOrd="0" presId="urn:microsoft.com/office/officeart/2005/8/layout/hierarchy1"/>
    <dgm:cxn modelId="{E7622FD4-7FDB-44ED-AC29-ED82774B71DA}" type="presParOf" srcId="{D3A8A6B1-CC6B-412D-AE3B-10CBA3D4B796}" destId="{BD221764-B754-434C-99E4-2BF004F26E64}" srcOrd="0" destOrd="0" presId="urn:microsoft.com/office/officeart/2005/8/layout/hierarchy1"/>
    <dgm:cxn modelId="{A5595A0A-3D9B-418A-80DD-D8AE7DE8B3B8}" type="presParOf" srcId="{BD221764-B754-434C-99E4-2BF004F26E64}" destId="{52F225CB-1C2C-4756-AD99-F9E00FEF5646}" srcOrd="0" destOrd="0" presId="urn:microsoft.com/office/officeart/2005/8/layout/hierarchy1"/>
    <dgm:cxn modelId="{D375B1E3-3BF5-44F9-AD52-44E93F36F076}" type="presParOf" srcId="{BD221764-B754-434C-99E4-2BF004F26E64}" destId="{1F2B035F-AEDD-4527-97C2-BAFC72F9EC2E}" srcOrd="1" destOrd="0" presId="urn:microsoft.com/office/officeart/2005/8/layout/hierarchy1"/>
    <dgm:cxn modelId="{449EC5D8-2DD3-48F7-A204-6FCAED2C3E66}" type="presParOf" srcId="{D3A8A6B1-CC6B-412D-AE3B-10CBA3D4B796}" destId="{50554233-3C7C-4C96-ABAA-7CBC2AA44AF2}" srcOrd="1" destOrd="0" presId="urn:microsoft.com/office/officeart/2005/8/layout/hierarchy1"/>
    <dgm:cxn modelId="{7DF5BE57-68A8-4675-8550-5753F0607AB2}" type="presParOf" srcId="{7F8FA036-25BF-44D8-860B-3777A0E5BE96}" destId="{864B1DFB-8AD7-4009-82D0-D07CFDE7F8FF}" srcOrd="2" destOrd="0" presId="urn:microsoft.com/office/officeart/2005/8/layout/hierarchy1"/>
    <dgm:cxn modelId="{FD2AA64A-7CFD-4480-8D3D-5CDB648CCEE7}" type="presParOf" srcId="{7F8FA036-25BF-44D8-860B-3777A0E5BE96}" destId="{C52C5972-29F3-4711-A3D3-5CB5323D2FB1}" srcOrd="3" destOrd="0" presId="urn:microsoft.com/office/officeart/2005/8/layout/hierarchy1"/>
    <dgm:cxn modelId="{0C46CE38-1A48-4D43-B0FD-2134DA6C7897}" type="presParOf" srcId="{C52C5972-29F3-4711-A3D3-5CB5323D2FB1}" destId="{04660333-A41D-4E2A-A773-EB5D739161B4}" srcOrd="0" destOrd="0" presId="urn:microsoft.com/office/officeart/2005/8/layout/hierarchy1"/>
    <dgm:cxn modelId="{7E88C6C9-2E7C-4B62-8126-6D1B0F4A8517}" type="presParOf" srcId="{04660333-A41D-4E2A-A773-EB5D739161B4}" destId="{83680893-EF55-4937-AB7D-7F83337862E0}" srcOrd="0" destOrd="0" presId="urn:microsoft.com/office/officeart/2005/8/layout/hierarchy1"/>
    <dgm:cxn modelId="{FC74D94F-6983-4042-9E4B-5DE563AF6DF7}" type="presParOf" srcId="{04660333-A41D-4E2A-A773-EB5D739161B4}" destId="{2C315802-6A0B-4817-9B0E-A703ABE97492}" srcOrd="1" destOrd="0" presId="urn:microsoft.com/office/officeart/2005/8/layout/hierarchy1"/>
    <dgm:cxn modelId="{2D80BC96-2F92-464D-8463-EDACAD7E2CCD}" type="presParOf" srcId="{C52C5972-29F3-4711-A3D3-5CB5323D2FB1}" destId="{BA311FB2-0AA2-4F38-8ED3-E0D35165DE2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B1DFB-8AD7-4009-82D0-D07CFDE7F8FF}">
      <dsp:nvSpPr>
        <dsp:cNvPr id="0" name=""/>
        <dsp:cNvSpPr/>
      </dsp:nvSpPr>
      <dsp:spPr>
        <a:xfrm>
          <a:off x="3963448" y="779320"/>
          <a:ext cx="1774374" cy="602252"/>
        </a:xfrm>
        <a:custGeom>
          <a:avLst/>
          <a:gdLst/>
          <a:ahLst/>
          <a:cxnLst/>
          <a:rect l="0" t="0" r="0" b="0"/>
          <a:pathLst>
            <a:path>
              <a:moveTo>
                <a:pt x="0" y="0"/>
              </a:moveTo>
              <a:lnTo>
                <a:pt x="0" y="465892"/>
              </a:lnTo>
              <a:lnTo>
                <a:pt x="1774374" y="465892"/>
              </a:lnTo>
              <a:lnTo>
                <a:pt x="1774374" y="602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4E4A3-2918-42D1-AC7E-25585BCBCD8B}">
      <dsp:nvSpPr>
        <dsp:cNvPr id="0" name=""/>
        <dsp:cNvSpPr/>
      </dsp:nvSpPr>
      <dsp:spPr>
        <a:xfrm>
          <a:off x="1737101" y="2314949"/>
          <a:ext cx="4621146" cy="411017"/>
        </a:xfrm>
        <a:custGeom>
          <a:avLst/>
          <a:gdLst/>
          <a:ahLst/>
          <a:cxnLst/>
          <a:rect l="0" t="0" r="0" b="0"/>
          <a:pathLst>
            <a:path>
              <a:moveTo>
                <a:pt x="0" y="0"/>
              </a:moveTo>
              <a:lnTo>
                <a:pt x="0" y="274657"/>
              </a:lnTo>
              <a:lnTo>
                <a:pt x="4621146" y="274657"/>
              </a:lnTo>
              <a:lnTo>
                <a:pt x="4621146" y="4110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0D55A-3A11-41F3-A090-D97F6FF478B9}">
      <dsp:nvSpPr>
        <dsp:cNvPr id="0" name=""/>
        <dsp:cNvSpPr/>
      </dsp:nvSpPr>
      <dsp:spPr>
        <a:xfrm>
          <a:off x="1737101" y="2314949"/>
          <a:ext cx="2822085" cy="411017"/>
        </a:xfrm>
        <a:custGeom>
          <a:avLst/>
          <a:gdLst/>
          <a:ahLst/>
          <a:cxnLst/>
          <a:rect l="0" t="0" r="0" b="0"/>
          <a:pathLst>
            <a:path>
              <a:moveTo>
                <a:pt x="0" y="0"/>
              </a:moveTo>
              <a:lnTo>
                <a:pt x="0" y="274657"/>
              </a:lnTo>
              <a:lnTo>
                <a:pt x="2822085" y="274657"/>
              </a:lnTo>
              <a:lnTo>
                <a:pt x="2822085" y="4110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02797-2979-4DA1-9167-6C0AEFE13B69}">
      <dsp:nvSpPr>
        <dsp:cNvPr id="0" name=""/>
        <dsp:cNvSpPr/>
      </dsp:nvSpPr>
      <dsp:spPr>
        <a:xfrm>
          <a:off x="1737101" y="2314949"/>
          <a:ext cx="1023024" cy="411017"/>
        </a:xfrm>
        <a:custGeom>
          <a:avLst/>
          <a:gdLst/>
          <a:ahLst/>
          <a:cxnLst/>
          <a:rect l="0" t="0" r="0" b="0"/>
          <a:pathLst>
            <a:path>
              <a:moveTo>
                <a:pt x="0" y="0"/>
              </a:moveTo>
              <a:lnTo>
                <a:pt x="0" y="274657"/>
              </a:lnTo>
              <a:lnTo>
                <a:pt x="1023024" y="274657"/>
              </a:lnTo>
              <a:lnTo>
                <a:pt x="1023024" y="4110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C5C06E-C58D-4A37-9792-E642BFB32866}">
      <dsp:nvSpPr>
        <dsp:cNvPr id="0" name=""/>
        <dsp:cNvSpPr/>
      </dsp:nvSpPr>
      <dsp:spPr>
        <a:xfrm>
          <a:off x="961065" y="2314949"/>
          <a:ext cx="776036" cy="411017"/>
        </a:xfrm>
        <a:custGeom>
          <a:avLst/>
          <a:gdLst/>
          <a:ahLst/>
          <a:cxnLst/>
          <a:rect l="0" t="0" r="0" b="0"/>
          <a:pathLst>
            <a:path>
              <a:moveTo>
                <a:pt x="776036" y="0"/>
              </a:moveTo>
              <a:lnTo>
                <a:pt x="776036" y="274657"/>
              </a:lnTo>
              <a:lnTo>
                <a:pt x="0" y="274657"/>
              </a:lnTo>
              <a:lnTo>
                <a:pt x="0" y="4110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5DE837-90E4-4D5B-9601-0EFC2AB5C8E1}">
      <dsp:nvSpPr>
        <dsp:cNvPr id="0" name=""/>
        <dsp:cNvSpPr/>
      </dsp:nvSpPr>
      <dsp:spPr>
        <a:xfrm>
          <a:off x="1737101" y="779320"/>
          <a:ext cx="2226346" cy="600934"/>
        </a:xfrm>
        <a:custGeom>
          <a:avLst/>
          <a:gdLst/>
          <a:ahLst/>
          <a:cxnLst/>
          <a:rect l="0" t="0" r="0" b="0"/>
          <a:pathLst>
            <a:path>
              <a:moveTo>
                <a:pt x="2226346" y="0"/>
              </a:moveTo>
              <a:lnTo>
                <a:pt x="2226346" y="464574"/>
              </a:lnTo>
              <a:lnTo>
                <a:pt x="0" y="464574"/>
              </a:lnTo>
              <a:lnTo>
                <a:pt x="0" y="6009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440C9-5075-49F8-8FDA-EA6EB74AB1F9}">
      <dsp:nvSpPr>
        <dsp:cNvPr id="0" name=""/>
        <dsp:cNvSpPr/>
      </dsp:nvSpPr>
      <dsp:spPr>
        <a:xfrm>
          <a:off x="737782" y="-155373"/>
          <a:ext cx="6451330" cy="934693"/>
        </a:xfrm>
        <a:prstGeom prst="roundRect">
          <a:avLst>
            <a:gd name="adj" fmla="val 10000"/>
          </a:avLst>
        </a:prstGeom>
        <a:solidFill>
          <a:schemeClr val="bg1">
            <a:lumMod val="8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92CD651-4B6E-4E85-8A36-000519D2431C}">
      <dsp:nvSpPr>
        <dsp:cNvPr id="0" name=""/>
        <dsp:cNvSpPr/>
      </dsp:nvSpPr>
      <dsp:spPr>
        <a:xfrm>
          <a:off x="901333" y="0"/>
          <a:ext cx="6451330" cy="9346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Pôle Développement – Virginie Choquet</a:t>
          </a:r>
        </a:p>
        <a:p>
          <a:pPr marL="0" lvl="0" indent="0" algn="ctr" defTabSz="622300">
            <a:lnSpc>
              <a:spcPct val="90000"/>
            </a:lnSpc>
            <a:spcBef>
              <a:spcPct val="0"/>
            </a:spcBef>
            <a:spcAft>
              <a:spcPct val="35000"/>
            </a:spcAft>
            <a:buNone/>
          </a:pPr>
          <a:endParaRPr lang="fr-FR" sz="1100" b="1" kern="1200" dirty="0"/>
        </a:p>
        <a:p>
          <a:pPr marL="0" lvl="0" indent="0" algn="ctr" defTabSz="622300">
            <a:lnSpc>
              <a:spcPct val="90000"/>
            </a:lnSpc>
            <a:spcBef>
              <a:spcPct val="0"/>
            </a:spcBef>
            <a:spcAft>
              <a:spcPct val="35000"/>
            </a:spcAft>
            <a:buNone/>
          </a:pPr>
          <a:r>
            <a:rPr lang="fr-FR" sz="1100" kern="1200" dirty="0"/>
            <a:t>EDR – M14– M15F </a:t>
          </a:r>
        </a:p>
        <a:p>
          <a:pPr marL="0" lvl="0" indent="0" algn="ctr" defTabSz="622300">
            <a:lnSpc>
              <a:spcPct val="90000"/>
            </a:lnSpc>
            <a:spcBef>
              <a:spcPct val="0"/>
            </a:spcBef>
            <a:spcAft>
              <a:spcPct val="35000"/>
            </a:spcAft>
            <a:buNone/>
          </a:pPr>
          <a:r>
            <a:rPr lang="fr-FR" sz="1100" kern="1200" dirty="0"/>
            <a:t> </a:t>
          </a:r>
        </a:p>
      </dsp:txBody>
      <dsp:txXfrm>
        <a:off x="928709" y="27376"/>
        <a:ext cx="6396578" cy="879941"/>
      </dsp:txXfrm>
    </dsp:sp>
    <dsp:sp modelId="{29245E23-D795-4598-8C52-1A799C4FD385}">
      <dsp:nvSpPr>
        <dsp:cNvPr id="0" name=""/>
        <dsp:cNvSpPr/>
      </dsp:nvSpPr>
      <dsp:spPr>
        <a:xfrm>
          <a:off x="901455" y="1380255"/>
          <a:ext cx="1671291" cy="934693"/>
        </a:xfrm>
        <a:prstGeom prst="roundRect">
          <a:avLst>
            <a:gd name="adj" fmla="val 10000"/>
          </a:avLst>
        </a:prstGeom>
        <a:solidFill>
          <a:schemeClr val="bg1">
            <a:lumMod val="8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B89B9A-3215-465E-B2D8-D01A5D5C403F}">
      <dsp:nvSpPr>
        <dsp:cNvPr id="0" name=""/>
        <dsp:cNvSpPr/>
      </dsp:nvSpPr>
      <dsp:spPr>
        <a:xfrm>
          <a:off x="1065006" y="1535628"/>
          <a:ext cx="1671291" cy="9346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Commission M14</a:t>
          </a:r>
        </a:p>
        <a:p>
          <a:pPr marL="0" lvl="0" indent="0" algn="ctr" defTabSz="488950">
            <a:lnSpc>
              <a:spcPct val="90000"/>
            </a:lnSpc>
            <a:spcBef>
              <a:spcPct val="0"/>
            </a:spcBef>
            <a:spcAft>
              <a:spcPct val="35000"/>
            </a:spcAft>
            <a:buNone/>
          </a:pPr>
          <a:r>
            <a:rPr lang="fr-FR" sz="1100" b="1" kern="1200" dirty="0"/>
            <a:t>Michel BRIVET </a:t>
          </a:r>
        </a:p>
        <a:p>
          <a:pPr marL="0" lvl="0" indent="0" algn="ctr" defTabSz="488950">
            <a:lnSpc>
              <a:spcPct val="90000"/>
            </a:lnSpc>
            <a:spcBef>
              <a:spcPct val="0"/>
            </a:spcBef>
            <a:spcAft>
              <a:spcPct val="35000"/>
            </a:spcAft>
            <a:buNone/>
          </a:pPr>
          <a:r>
            <a:rPr lang="fr-FR" sz="1100" b="1" kern="1200" dirty="0"/>
            <a:t>Gaby FABREGOULE</a:t>
          </a:r>
        </a:p>
      </dsp:txBody>
      <dsp:txXfrm>
        <a:off x="1092382" y="1563004"/>
        <a:ext cx="1616539" cy="879941"/>
      </dsp:txXfrm>
    </dsp:sp>
    <dsp:sp modelId="{370AFA75-DB0E-40DC-9313-2A6FD601AD08}">
      <dsp:nvSpPr>
        <dsp:cNvPr id="0" name=""/>
        <dsp:cNvSpPr/>
      </dsp:nvSpPr>
      <dsp:spPr>
        <a:xfrm>
          <a:off x="225085" y="2725966"/>
          <a:ext cx="1471958" cy="934693"/>
        </a:xfrm>
        <a:prstGeom prst="roundRect">
          <a:avLst>
            <a:gd name="adj" fmla="val 10000"/>
          </a:avLst>
        </a:prstGeom>
        <a:solidFill>
          <a:srgbClr val="6699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E514E07-54D3-4DD0-B12C-3F7FAB220197}">
      <dsp:nvSpPr>
        <dsp:cNvPr id="0" name=""/>
        <dsp:cNvSpPr/>
      </dsp:nvSpPr>
      <dsp:spPr>
        <a:xfrm>
          <a:off x="388636" y="2881340"/>
          <a:ext cx="1471958" cy="9346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Référente M14-M15F</a:t>
          </a:r>
        </a:p>
        <a:p>
          <a:pPr marL="0" lvl="0" indent="0" algn="ctr" defTabSz="488950">
            <a:lnSpc>
              <a:spcPct val="90000"/>
            </a:lnSpc>
            <a:spcBef>
              <a:spcPct val="0"/>
            </a:spcBef>
            <a:spcAft>
              <a:spcPct val="35000"/>
            </a:spcAft>
            <a:buNone/>
          </a:pPr>
          <a:r>
            <a:rPr lang="fr-FR" sz="1100" b="1" kern="1200" dirty="0"/>
            <a:t>MO Clermont</a:t>
          </a:r>
        </a:p>
      </dsp:txBody>
      <dsp:txXfrm>
        <a:off x="416012" y="2908716"/>
        <a:ext cx="1417206" cy="879941"/>
      </dsp:txXfrm>
    </dsp:sp>
    <dsp:sp modelId="{5F1520AB-838A-4498-8C82-0AFE2A3E3A31}">
      <dsp:nvSpPr>
        <dsp:cNvPr id="0" name=""/>
        <dsp:cNvSpPr/>
      </dsp:nvSpPr>
      <dsp:spPr>
        <a:xfrm>
          <a:off x="2024146" y="2725966"/>
          <a:ext cx="1471958" cy="934693"/>
        </a:xfrm>
        <a:prstGeom prst="roundRect">
          <a:avLst>
            <a:gd name="adj" fmla="val 10000"/>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2418BB-B8EA-45EC-96CD-5072FC4822E4}">
      <dsp:nvSpPr>
        <dsp:cNvPr id="0" name=""/>
        <dsp:cNvSpPr/>
      </dsp:nvSpPr>
      <dsp:spPr>
        <a:xfrm>
          <a:off x="2187697" y="2881340"/>
          <a:ext cx="1471958" cy="9346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Référent M14-M15F</a:t>
          </a:r>
        </a:p>
        <a:p>
          <a:pPr marL="0" lvl="0" indent="0" algn="ctr" defTabSz="488950">
            <a:lnSpc>
              <a:spcPct val="90000"/>
            </a:lnSpc>
            <a:spcBef>
              <a:spcPct val="0"/>
            </a:spcBef>
            <a:spcAft>
              <a:spcPct val="35000"/>
            </a:spcAft>
            <a:buNone/>
          </a:pPr>
          <a:r>
            <a:rPr lang="fr-FR" sz="1100" b="1" kern="1200" dirty="0"/>
            <a:t>MO Guilherand G.</a:t>
          </a:r>
        </a:p>
        <a:p>
          <a:pPr marL="0" lvl="0" indent="0" algn="ctr" defTabSz="488950">
            <a:lnSpc>
              <a:spcPct val="90000"/>
            </a:lnSpc>
            <a:spcBef>
              <a:spcPct val="0"/>
            </a:spcBef>
            <a:spcAft>
              <a:spcPct val="35000"/>
            </a:spcAft>
            <a:buNone/>
          </a:pPr>
          <a:r>
            <a:rPr lang="fr-FR" sz="1100" b="1" kern="1200" dirty="0"/>
            <a:t>Gaby FABREGOULE</a:t>
          </a:r>
        </a:p>
        <a:p>
          <a:pPr marL="0" lvl="0" indent="0" algn="ctr" defTabSz="488950">
            <a:lnSpc>
              <a:spcPct val="90000"/>
            </a:lnSpc>
            <a:spcBef>
              <a:spcPct val="0"/>
            </a:spcBef>
            <a:spcAft>
              <a:spcPct val="35000"/>
            </a:spcAft>
            <a:buNone/>
          </a:pPr>
          <a:r>
            <a:rPr lang="fr-FR" sz="1100" b="1" kern="1200" dirty="0"/>
            <a:t>(Référent FFR)</a:t>
          </a:r>
        </a:p>
      </dsp:txBody>
      <dsp:txXfrm>
        <a:off x="2215073" y="2908716"/>
        <a:ext cx="1417206" cy="879941"/>
      </dsp:txXfrm>
    </dsp:sp>
    <dsp:sp modelId="{3CF79C6B-0E49-4D6A-A422-0055EC4E6EFB}">
      <dsp:nvSpPr>
        <dsp:cNvPr id="0" name=""/>
        <dsp:cNvSpPr/>
      </dsp:nvSpPr>
      <dsp:spPr>
        <a:xfrm>
          <a:off x="3823207" y="2725966"/>
          <a:ext cx="1471958" cy="934693"/>
        </a:xfrm>
        <a:prstGeom prst="roundRect">
          <a:avLst>
            <a:gd name="adj" fmla="val 10000"/>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033A4FB-FBF0-4B75-A477-B2CECB685719}">
      <dsp:nvSpPr>
        <dsp:cNvPr id="0" name=""/>
        <dsp:cNvSpPr/>
      </dsp:nvSpPr>
      <dsp:spPr>
        <a:xfrm>
          <a:off x="3986758" y="2881340"/>
          <a:ext cx="1471958" cy="9346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Référent M14-M15F</a:t>
          </a:r>
        </a:p>
        <a:p>
          <a:pPr marL="0" lvl="0" indent="0" algn="ctr" defTabSz="488950">
            <a:lnSpc>
              <a:spcPct val="90000"/>
            </a:lnSpc>
            <a:spcBef>
              <a:spcPct val="0"/>
            </a:spcBef>
            <a:spcAft>
              <a:spcPct val="35000"/>
            </a:spcAft>
            <a:buNone/>
          </a:pPr>
          <a:r>
            <a:rPr lang="fr-FR" sz="1100" b="1" kern="1200" dirty="0"/>
            <a:t>MO </a:t>
          </a:r>
          <a:r>
            <a:rPr lang="fr-FR" sz="1100" b="1" kern="1200" dirty="0" err="1"/>
            <a:t>Chaponnay</a:t>
          </a:r>
          <a:endParaRPr lang="fr-FR" sz="1100" b="1" kern="1200" dirty="0"/>
        </a:p>
        <a:p>
          <a:pPr marL="0" lvl="0" indent="0" algn="ctr" defTabSz="488950">
            <a:lnSpc>
              <a:spcPct val="90000"/>
            </a:lnSpc>
            <a:spcBef>
              <a:spcPct val="0"/>
            </a:spcBef>
            <a:spcAft>
              <a:spcPct val="35000"/>
            </a:spcAft>
            <a:buNone/>
          </a:pPr>
          <a:r>
            <a:rPr lang="fr-FR" sz="1100" b="1" kern="1200" dirty="0"/>
            <a:t>Michel BRIVET</a:t>
          </a:r>
        </a:p>
      </dsp:txBody>
      <dsp:txXfrm>
        <a:off x="4014134" y="2908716"/>
        <a:ext cx="1417206" cy="879941"/>
      </dsp:txXfrm>
    </dsp:sp>
    <dsp:sp modelId="{52F225CB-1C2C-4756-AD99-F9E00FEF5646}">
      <dsp:nvSpPr>
        <dsp:cNvPr id="0" name=""/>
        <dsp:cNvSpPr/>
      </dsp:nvSpPr>
      <dsp:spPr>
        <a:xfrm>
          <a:off x="5622268" y="2725966"/>
          <a:ext cx="1471958" cy="934693"/>
        </a:xfrm>
        <a:prstGeom prst="roundRect">
          <a:avLst>
            <a:gd name="adj" fmla="val 10000"/>
          </a:avLst>
        </a:prstGeom>
        <a:solidFill>
          <a:srgbClr val="CC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F2B035F-AEDD-4527-97C2-BAFC72F9EC2E}">
      <dsp:nvSpPr>
        <dsp:cNvPr id="0" name=""/>
        <dsp:cNvSpPr/>
      </dsp:nvSpPr>
      <dsp:spPr>
        <a:xfrm>
          <a:off x="5785819" y="2881340"/>
          <a:ext cx="1471958" cy="9346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Référent M14-M15F</a:t>
          </a:r>
        </a:p>
        <a:p>
          <a:pPr marL="0" lvl="0" indent="0" algn="ctr" defTabSz="488950">
            <a:lnSpc>
              <a:spcPct val="90000"/>
            </a:lnSpc>
            <a:spcBef>
              <a:spcPct val="0"/>
            </a:spcBef>
            <a:spcAft>
              <a:spcPct val="35000"/>
            </a:spcAft>
            <a:buNone/>
          </a:pPr>
          <a:r>
            <a:rPr lang="fr-FR" sz="1100" b="1" kern="1200" dirty="0"/>
            <a:t>MO Montbonnot</a:t>
          </a:r>
        </a:p>
      </dsp:txBody>
      <dsp:txXfrm>
        <a:off x="5813195" y="2908716"/>
        <a:ext cx="1417206" cy="879941"/>
      </dsp:txXfrm>
    </dsp:sp>
    <dsp:sp modelId="{83680893-EF55-4937-AB7D-7F83337862E0}">
      <dsp:nvSpPr>
        <dsp:cNvPr id="0" name=""/>
        <dsp:cNvSpPr/>
      </dsp:nvSpPr>
      <dsp:spPr>
        <a:xfrm>
          <a:off x="4822404" y="1381573"/>
          <a:ext cx="1830837" cy="934693"/>
        </a:xfrm>
        <a:prstGeom prst="roundRect">
          <a:avLst>
            <a:gd name="adj" fmla="val 10000"/>
          </a:avLst>
        </a:prstGeom>
        <a:solidFill>
          <a:schemeClr val="bg1">
            <a:lumMod val="8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C315802-6A0B-4817-9B0E-A703ABE97492}">
      <dsp:nvSpPr>
        <dsp:cNvPr id="0" name=""/>
        <dsp:cNvSpPr/>
      </dsp:nvSpPr>
      <dsp:spPr>
        <a:xfrm>
          <a:off x="4985955" y="1536946"/>
          <a:ext cx="1830837" cy="93469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Commission M15F</a:t>
          </a:r>
        </a:p>
        <a:p>
          <a:pPr marL="0" lvl="0" indent="0" algn="ctr" defTabSz="488950">
            <a:lnSpc>
              <a:spcPct val="90000"/>
            </a:lnSpc>
            <a:spcBef>
              <a:spcPct val="0"/>
            </a:spcBef>
            <a:spcAft>
              <a:spcPct val="35000"/>
            </a:spcAft>
            <a:buNone/>
          </a:pPr>
          <a:r>
            <a:rPr lang="fr-FR" sz="1100" b="1" kern="1200" dirty="0"/>
            <a:t>Sandrine LONJON</a:t>
          </a:r>
        </a:p>
      </dsp:txBody>
      <dsp:txXfrm>
        <a:off x="5013331" y="1564322"/>
        <a:ext cx="1776085" cy="8799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B5650A1-F425-401A-85EE-AB6F8B2DA4C4}" type="datetimeFigureOut">
              <a:rPr lang="fr-FR" smtClean="0"/>
              <a:t>05/10/2024</a:t>
            </a:fld>
            <a:endParaRPr lang="fr-FR"/>
          </a:p>
        </p:txBody>
      </p:sp>
      <p:sp>
        <p:nvSpPr>
          <p:cNvPr id="4" name="Espace réservé de l'image des diapositives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C7263EB-0215-4AEB-8183-EBE51D8B18AA}" type="slidenum">
              <a:rPr lang="fr-FR" smtClean="0"/>
              <a:t>‹N°›</a:t>
            </a:fld>
            <a:endParaRPr lang="fr-FR"/>
          </a:p>
        </p:txBody>
      </p:sp>
    </p:spTree>
    <p:extLst>
      <p:ext uri="{BB962C8B-B14F-4D97-AF65-F5344CB8AC3E}">
        <p14:creationId xmlns:p14="http://schemas.microsoft.com/office/powerpoint/2010/main" val="390344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9560AC-CC10-4236-947D-65A1B8499279}"/>
              </a:ext>
            </a:extLst>
          </p:cNvPr>
          <p:cNvSpPr>
            <a:spLocks noGrp="1" noRot="1" noChangeAspect="1"/>
          </p:cNvSpPr>
          <p:nvPr>
            <p:ph type="sldImg"/>
          </p:nvPr>
        </p:nvSpPr>
        <p:spPr>
          <a:xfrm>
            <a:off x="106363" y="739775"/>
            <a:ext cx="6584950" cy="3703638"/>
          </a:xfrm>
        </p:spPr>
      </p:sp>
      <p:sp>
        <p:nvSpPr>
          <p:cNvPr id="3" name="Espace réservé des notes 2">
            <a:extLst>
              <a:ext uri="{FF2B5EF4-FFF2-40B4-BE49-F238E27FC236}">
                <a16:creationId xmlns:a16="http://schemas.microsoft.com/office/drawing/2014/main" id="{7FC2D8CB-7D87-4F46-9A90-61B9B8303D74}"/>
              </a:ext>
            </a:extLst>
          </p:cNvPr>
          <p:cNvSpPr txBox="1">
            <a:spLocks noGrp="1"/>
          </p:cNvSpPr>
          <p:nvPr>
            <p:ph type="body" sz="quarter"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853E82B-5299-4EC8-B13D-81037CF5B0B1}"/>
              </a:ext>
            </a:extLst>
          </p:cNvPr>
          <p:cNvSpPr txBox="1"/>
          <p:nvPr/>
        </p:nvSpPr>
        <p:spPr>
          <a:xfrm>
            <a:off x="3850438" y="9377312"/>
            <a:ext cx="2945659" cy="49535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75C783-9143-4BEA-A130-2AE456BB3308}" type="slidenum">
              <a:t>4</a:t>
            </a:fld>
            <a:endParaRPr lang="fr-FR"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7263EB-0215-4AEB-8183-EBE51D8B18AA}" type="slidenum">
              <a:rPr lang="fr-FR" smtClean="0"/>
              <a:t>5</a:t>
            </a:fld>
            <a:endParaRPr lang="fr-FR"/>
          </a:p>
        </p:txBody>
      </p:sp>
    </p:spTree>
    <p:extLst>
      <p:ext uri="{BB962C8B-B14F-4D97-AF65-F5344CB8AC3E}">
        <p14:creationId xmlns:p14="http://schemas.microsoft.com/office/powerpoint/2010/main" val="90231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Fonctionnement par bassins ou poules de proximité</a:t>
            </a:r>
          </a:p>
        </p:txBody>
      </p:sp>
      <p:sp>
        <p:nvSpPr>
          <p:cNvPr id="4" name="Espace réservé du numéro de diapositive 3"/>
          <p:cNvSpPr>
            <a:spLocks noGrp="1"/>
          </p:cNvSpPr>
          <p:nvPr>
            <p:ph type="sldNum" sz="quarter" idx="10"/>
          </p:nvPr>
        </p:nvSpPr>
        <p:spPr/>
        <p:txBody>
          <a:bodyPr/>
          <a:lstStyle/>
          <a:p>
            <a:fld id="{EC7263EB-0215-4AEB-8183-EBE51D8B18AA}" type="slidenum">
              <a:rPr lang="fr-FR" smtClean="0"/>
              <a:t>14</a:t>
            </a:fld>
            <a:endParaRPr lang="fr-FR"/>
          </a:p>
        </p:txBody>
      </p:sp>
    </p:spTree>
    <p:extLst>
      <p:ext uri="{BB962C8B-B14F-4D97-AF65-F5344CB8AC3E}">
        <p14:creationId xmlns:p14="http://schemas.microsoft.com/office/powerpoint/2010/main" val="121656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Sur fiche FFR = formation par les CD responsabilité formateur d’arbitre</a:t>
            </a:r>
          </a:p>
        </p:txBody>
      </p:sp>
      <p:sp>
        <p:nvSpPr>
          <p:cNvPr id="4" name="Espace réservé du numéro de diapositive 3"/>
          <p:cNvSpPr>
            <a:spLocks noGrp="1"/>
          </p:cNvSpPr>
          <p:nvPr>
            <p:ph type="sldNum" sz="quarter" idx="10"/>
          </p:nvPr>
        </p:nvSpPr>
        <p:spPr/>
        <p:txBody>
          <a:bodyPr/>
          <a:lstStyle/>
          <a:p>
            <a:fld id="{EC7263EB-0215-4AEB-8183-EBE51D8B18AA}" type="slidenum">
              <a:rPr lang="fr-FR" smtClean="0"/>
              <a:t>16</a:t>
            </a:fld>
            <a:endParaRPr lang="fr-FR"/>
          </a:p>
        </p:txBody>
      </p:sp>
    </p:spTree>
    <p:extLst>
      <p:ext uri="{BB962C8B-B14F-4D97-AF65-F5344CB8AC3E}">
        <p14:creationId xmlns:p14="http://schemas.microsoft.com/office/powerpoint/2010/main" val="170656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6A66653-B90A-41DD-A1C3-D673932FBEEB}" type="datetimeFigureOut">
              <a:rPr lang="fr-FR" smtClean="0"/>
              <a:t>05/10/2024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337FBF-A075-4F07-B2C6-DEF7C598D96F}" type="slidenum">
              <a:rPr lang="fr-FR" smtClean="0"/>
              <a:t>‹N°›</a:t>
            </a:fld>
            <a:endParaRPr lang="fr-FR"/>
          </a:p>
        </p:txBody>
      </p:sp>
    </p:spTree>
    <p:extLst>
      <p:ext uri="{BB962C8B-B14F-4D97-AF65-F5344CB8AC3E}">
        <p14:creationId xmlns:p14="http://schemas.microsoft.com/office/powerpoint/2010/main" val="415340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A66653-B90A-41DD-A1C3-D673932FBEEB}" type="datetimeFigureOut">
              <a:rPr lang="fr-FR" smtClean="0"/>
              <a:t>05/10/2024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337FBF-A075-4F07-B2C6-DEF7C598D96F}" type="slidenum">
              <a:rPr lang="fr-FR" smtClean="0"/>
              <a:t>‹N°›</a:t>
            </a:fld>
            <a:endParaRPr lang="fr-FR"/>
          </a:p>
        </p:txBody>
      </p:sp>
    </p:spTree>
    <p:extLst>
      <p:ext uri="{BB962C8B-B14F-4D97-AF65-F5344CB8AC3E}">
        <p14:creationId xmlns:p14="http://schemas.microsoft.com/office/powerpoint/2010/main" val="305080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A66653-B90A-41DD-A1C3-D673932FBEEB}" type="datetimeFigureOut">
              <a:rPr lang="fr-FR" smtClean="0"/>
              <a:t>05/10/2024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337FBF-A075-4F07-B2C6-DEF7C598D96F}" type="slidenum">
              <a:rPr lang="fr-FR" smtClean="0"/>
              <a:t>‹N°›</a:t>
            </a:fld>
            <a:endParaRPr lang="fr-FR"/>
          </a:p>
        </p:txBody>
      </p:sp>
    </p:spTree>
    <p:extLst>
      <p:ext uri="{BB962C8B-B14F-4D97-AF65-F5344CB8AC3E}">
        <p14:creationId xmlns:p14="http://schemas.microsoft.com/office/powerpoint/2010/main" val="18359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A66653-B90A-41DD-A1C3-D673932FBEEB}" type="datetimeFigureOut">
              <a:rPr lang="fr-FR" smtClean="0"/>
              <a:t>05/10/2024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337FBF-A075-4F07-B2C6-DEF7C598D96F}" type="slidenum">
              <a:rPr lang="fr-FR" smtClean="0"/>
              <a:t>‹N°›</a:t>
            </a:fld>
            <a:endParaRPr lang="fr-FR"/>
          </a:p>
        </p:txBody>
      </p:sp>
    </p:spTree>
    <p:extLst>
      <p:ext uri="{BB962C8B-B14F-4D97-AF65-F5344CB8AC3E}">
        <p14:creationId xmlns:p14="http://schemas.microsoft.com/office/powerpoint/2010/main" val="168406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6A66653-B90A-41DD-A1C3-D673932FBEEB}" type="datetimeFigureOut">
              <a:rPr lang="fr-FR" smtClean="0"/>
              <a:t>05/10/2024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337FBF-A075-4F07-B2C6-DEF7C598D96F}" type="slidenum">
              <a:rPr lang="fr-FR" smtClean="0"/>
              <a:t>‹N°›</a:t>
            </a:fld>
            <a:endParaRPr lang="fr-FR"/>
          </a:p>
        </p:txBody>
      </p:sp>
    </p:spTree>
    <p:extLst>
      <p:ext uri="{BB962C8B-B14F-4D97-AF65-F5344CB8AC3E}">
        <p14:creationId xmlns:p14="http://schemas.microsoft.com/office/powerpoint/2010/main" val="37363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6A66653-B90A-41DD-A1C3-D673932FBEEB}" type="datetimeFigureOut">
              <a:rPr lang="fr-FR" smtClean="0"/>
              <a:t>05/10/2024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337FBF-A075-4F07-B2C6-DEF7C598D96F}" type="slidenum">
              <a:rPr lang="fr-FR" smtClean="0"/>
              <a:t>‹N°›</a:t>
            </a:fld>
            <a:endParaRPr lang="fr-FR"/>
          </a:p>
        </p:txBody>
      </p:sp>
    </p:spTree>
    <p:extLst>
      <p:ext uri="{BB962C8B-B14F-4D97-AF65-F5344CB8AC3E}">
        <p14:creationId xmlns:p14="http://schemas.microsoft.com/office/powerpoint/2010/main" val="411208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6A66653-B90A-41DD-A1C3-D673932FBEEB}" type="datetimeFigureOut">
              <a:rPr lang="fr-FR" smtClean="0"/>
              <a:t>05/10/2024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337FBF-A075-4F07-B2C6-DEF7C598D96F}" type="slidenum">
              <a:rPr lang="fr-FR" smtClean="0"/>
              <a:t>‹N°›</a:t>
            </a:fld>
            <a:endParaRPr lang="fr-FR"/>
          </a:p>
        </p:txBody>
      </p:sp>
    </p:spTree>
    <p:extLst>
      <p:ext uri="{BB962C8B-B14F-4D97-AF65-F5344CB8AC3E}">
        <p14:creationId xmlns:p14="http://schemas.microsoft.com/office/powerpoint/2010/main" val="93639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6A66653-B90A-41DD-A1C3-D673932FBEEB}" type="datetimeFigureOut">
              <a:rPr lang="fr-FR" smtClean="0"/>
              <a:t>05/10/2024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337FBF-A075-4F07-B2C6-DEF7C598D96F}" type="slidenum">
              <a:rPr lang="fr-FR" smtClean="0"/>
              <a:t>‹N°›</a:t>
            </a:fld>
            <a:endParaRPr lang="fr-FR"/>
          </a:p>
        </p:txBody>
      </p:sp>
    </p:spTree>
    <p:extLst>
      <p:ext uri="{BB962C8B-B14F-4D97-AF65-F5344CB8AC3E}">
        <p14:creationId xmlns:p14="http://schemas.microsoft.com/office/powerpoint/2010/main" val="340574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A66653-B90A-41DD-A1C3-D673932FBEEB}" type="datetimeFigureOut">
              <a:rPr lang="fr-FR" smtClean="0"/>
              <a:t>05/10/2024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337FBF-A075-4F07-B2C6-DEF7C598D96F}" type="slidenum">
              <a:rPr lang="fr-FR" smtClean="0"/>
              <a:t>‹N°›</a:t>
            </a:fld>
            <a:endParaRPr lang="fr-FR"/>
          </a:p>
        </p:txBody>
      </p:sp>
    </p:spTree>
    <p:extLst>
      <p:ext uri="{BB962C8B-B14F-4D97-AF65-F5344CB8AC3E}">
        <p14:creationId xmlns:p14="http://schemas.microsoft.com/office/powerpoint/2010/main" val="322633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6A66653-B90A-41DD-A1C3-D673932FBEEB}" type="datetimeFigureOut">
              <a:rPr lang="fr-FR" smtClean="0"/>
              <a:t>05/10/2024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337FBF-A075-4F07-B2C6-DEF7C598D96F}" type="slidenum">
              <a:rPr lang="fr-FR" smtClean="0"/>
              <a:t>‹N°›</a:t>
            </a:fld>
            <a:endParaRPr lang="fr-FR"/>
          </a:p>
        </p:txBody>
      </p:sp>
    </p:spTree>
    <p:extLst>
      <p:ext uri="{BB962C8B-B14F-4D97-AF65-F5344CB8AC3E}">
        <p14:creationId xmlns:p14="http://schemas.microsoft.com/office/powerpoint/2010/main" val="97685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6A66653-B90A-41DD-A1C3-D673932FBEEB}" type="datetimeFigureOut">
              <a:rPr lang="fr-FR" smtClean="0"/>
              <a:t>05/10/2024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337FBF-A075-4F07-B2C6-DEF7C598D96F}" type="slidenum">
              <a:rPr lang="fr-FR" smtClean="0"/>
              <a:t>‹N°›</a:t>
            </a:fld>
            <a:endParaRPr lang="fr-FR"/>
          </a:p>
        </p:txBody>
      </p:sp>
    </p:spTree>
    <p:extLst>
      <p:ext uri="{BB962C8B-B14F-4D97-AF65-F5344CB8AC3E}">
        <p14:creationId xmlns:p14="http://schemas.microsoft.com/office/powerpoint/2010/main" val="332611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A66653-B90A-41DD-A1C3-D673932FBEEB}" type="datetimeFigureOut">
              <a:rPr lang="fr-FR" smtClean="0"/>
              <a:t>05/10/2024</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0337FBF-A075-4F07-B2C6-DEF7C598D96F}" type="slidenum">
              <a:rPr lang="fr-FR" smtClean="0"/>
              <a:t>‹N°›</a:t>
            </a:fld>
            <a:endParaRPr lang="fr-FR"/>
          </a:p>
        </p:txBody>
      </p:sp>
    </p:spTree>
    <p:extLst>
      <p:ext uri="{BB962C8B-B14F-4D97-AF65-F5344CB8AC3E}">
        <p14:creationId xmlns:p14="http://schemas.microsoft.com/office/powerpoint/2010/main" val="725217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cid:16c314b8-a37e-4726-9271-a3f1efb52a2c"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Documents%20M14/FDM_quadrangulaire_Reduit_VII.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d.docs.live.net/a6f016767e7e7de6/Documents/RUGBY/Saison%202022%202023/CD69/Fiche%20disponibilit&#233;s%20jeu%20%20&#224;%20effectf%20r&#233;duit.docx" TargetMode="External"/><Relationship Id="rId4" Type="http://schemas.openxmlformats.org/officeDocument/2006/relationships/hyperlink" Target="../Documents%20M14/fiches%20de%20presence%20M14%20Lyonnais%202017%202018.xl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Documents%20M14/Passeport%20equipe.od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Documents%20M14/FDM%20Lyonnais4.xls" TargetMode="External"/><Relationship Id="rId2" Type="http://schemas.openxmlformats.org/officeDocument/2006/relationships/hyperlink" Target="Documents/fiches%20de%20presence%20M14%20Rh&#244;ne%202018-2019.xls" TargetMode="External"/><Relationship Id="rId1" Type="http://schemas.openxmlformats.org/officeDocument/2006/relationships/slideLayout" Target="../slideLayouts/slideLayout2.xml"/><Relationship Id="rId4" Type="http://schemas.openxmlformats.org/officeDocument/2006/relationships/hyperlink" Target="Documents/FDM%20Triangulaire%20M14%20Rh&#244;ne.xl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96CB79B6-191B-4998-B51D-0128E01A9559}"/>
              </a:ext>
            </a:extLst>
          </p:cNvPr>
          <p:cNvSpPr txBox="1"/>
          <p:nvPr/>
        </p:nvSpPr>
        <p:spPr>
          <a:xfrm>
            <a:off x="3134877" y="987574"/>
            <a:ext cx="5541579" cy="3182895"/>
          </a:xfrm>
          <a:prstGeom prst="rect">
            <a:avLst/>
          </a:prstGeom>
          <a:noFill/>
          <a:ln cap="flat">
            <a:noFill/>
          </a:ln>
        </p:spPr>
        <p:txBody>
          <a:bodyPr vert="horz" wrap="square" lIns="91440" tIns="45720" rIns="91440" bIns="45720" anchor="t" anchorCtr="1" compatLnSpc="1">
            <a:noAutofit/>
          </a:bodyPr>
          <a:lstStyle/>
          <a:p>
            <a:pPr algn="ctr">
              <a:spcBef>
                <a:spcPts val="1200"/>
              </a:spcBef>
              <a:defRPr sz="1800" b="0" i="0" u="none" strike="noStrike" kern="0" cap="none" spc="0" baseline="0">
                <a:solidFill>
                  <a:srgbClr val="000000"/>
                </a:solidFill>
                <a:uFillTx/>
              </a:defRPr>
            </a:pPr>
            <a:r>
              <a:rPr lang="fr-FR" sz="4800" b="1" i="1" dirty="0">
                <a:solidFill>
                  <a:schemeClr val="bg1">
                    <a:lumMod val="50000"/>
                  </a:schemeClr>
                </a:solidFill>
                <a:latin typeface="Calibri" pitchFamily="34"/>
              </a:rPr>
              <a:t>RÉUNION DE LANCEMENT </a:t>
            </a:r>
          </a:p>
          <a:p>
            <a:pPr algn="ctr">
              <a:spcBef>
                <a:spcPts val="1200"/>
              </a:spcBef>
              <a:defRPr sz="1800" b="0" i="0" u="none" strike="noStrike" kern="0" cap="none" spc="0" baseline="0">
                <a:solidFill>
                  <a:srgbClr val="000000"/>
                </a:solidFill>
                <a:uFillTx/>
              </a:defRPr>
            </a:pPr>
            <a:r>
              <a:rPr lang="fr-FR" sz="4800" b="1" i="1" dirty="0">
                <a:solidFill>
                  <a:schemeClr val="bg1">
                    <a:lumMod val="50000"/>
                  </a:schemeClr>
                </a:solidFill>
                <a:latin typeface="Calibri" pitchFamily="34"/>
              </a:rPr>
              <a:t>M14 </a:t>
            </a:r>
          </a:p>
          <a:p>
            <a:pPr algn="ctr">
              <a:spcBef>
                <a:spcPts val="1200"/>
              </a:spcBef>
              <a:defRPr sz="1800" b="0" i="0" u="none" strike="noStrike" kern="0" cap="none" spc="0" baseline="0">
                <a:solidFill>
                  <a:srgbClr val="000000"/>
                </a:solidFill>
                <a:uFillTx/>
              </a:defRPr>
            </a:pPr>
            <a:r>
              <a:rPr lang="fr-FR" sz="4800" b="1" i="1" dirty="0">
                <a:solidFill>
                  <a:schemeClr val="bg1">
                    <a:lumMod val="50000"/>
                  </a:schemeClr>
                </a:solidFill>
                <a:latin typeface="Calibri" pitchFamily="34"/>
              </a:rPr>
              <a:t>SAISON 2024-2025</a:t>
            </a:r>
          </a:p>
        </p:txBody>
      </p:sp>
      <p:sp>
        <p:nvSpPr>
          <p:cNvPr id="6"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graphicFrame>
        <p:nvGraphicFramePr>
          <p:cNvPr id="8" name="Objet 7">
            <a:extLst>
              <a:ext uri="{FF2B5EF4-FFF2-40B4-BE49-F238E27FC236}">
                <a16:creationId xmlns:a16="http://schemas.microsoft.com/office/drawing/2014/main" id="{913C219B-E5E8-88F8-D9A5-C029ABBB9233}"/>
              </a:ext>
            </a:extLst>
          </p:cNvPr>
          <p:cNvGraphicFramePr>
            <a:graphicFrameLocks noChangeAspect="1"/>
          </p:cNvGraphicFramePr>
          <p:nvPr>
            <p:extLst>
              <p:ext uri="{D42A27DB-BD31-4B8C-83A1-F6EECF244321}">
                <p14:modId xmlns:p14="http://schemas.microsoft.com/office/powerpoint/2010/main" val="871207206"/>
              </p:ext>
            </p:extLst>
          </p:nvPr>
        </p:nvGraphicFramePr>
        <p:xfrm>
          <a:off x="92075" y="92075"/>
          <a:ext cx="2871788" cy="2767707"/>
        </p:xfrm>
        <a:graphic>
          <a:graphicData uri="http://schemas.openxmlformats.org/presentationml/2006/ole">
            <mc:AlternateContent xmlns:mc="http://schemas.openxmlformats.org/markup-compatibility/2006">
              <mc:Choice xmlns:v="urn:schemas-microsoft-com:vml" Requires="v">
                <p:oleObj name="Acrobat Document" r:id="rId2" imgW="5667219" imgH="8019658" progId="Acrobat.Document.DC">
                  <p:embed/>
                </p:oleObj>
              </mc:Choice>
              <mc:Fallback>
                <p:oleObj name="Acrobat Document" r:id="rId2" imgW="5667219" imgH="8019658" progId="Acrobat.Document.DC">
                  <p:embed/>
                  <p:pic>
                    <p:nvPicPr>
                      <p:cNvPr id="8" name="Objet 7">
                        <a:extLst>
                          <a:ext uri="{FF2B5EF4-FFF2-40B4-BE49-F238E27FC236}">
                            <a16:creationId xmlns:a16="http://schemas.microsoft.com/office/drawing/2014/main" id="{913C219B-E5E8-88F8-D9A5-C029ABBB9233}"/>
                          </a:ext>
                        </a:extLst>
                      </p:cNvPr>
                      <p:cNvPicPr/>
                      <p:nvPr/>
                    </p:nvPicPr>
                    <p:blipFill>
                      <a:blip r:embed="rId3"/>
                      <a:stretch>
                        <a:fillRect/>
                      </a:stretch>
                    </p:blipFill>
                    <p:spPr>
                      <a:xfrm>
                        <a:off x="92075" y="92075"/>
                        <a:ext cx="2871788" cy="2767707"/>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7DC247F6-BDD5-D75A-371A-D53049146B1E}"/>
              </a:ext>
            </a:extLst>
          </p:cNvPr>
          <p:cNvSpPr txBox="1"/>
          <p:nvPr/>
        </p:nvSpPr>
        <p:spPr>
          <a:xfrm>
            <a:off x="539552" y="3003798"/>
            <a:ext cx="184731" cy="646331"/>
          </a:xfrm>
          <a:prstGeom prst="rect">
            <a:avLst/>
          </a:prstGeom>
          <a:noFill/>
        </p:spPr>
        <p:txBody>
          <a:bodyPr wrap="none" rtlCol="0">
            <a:spAutoFit/>
          </a:bodyPr>
          <a:lstStyle/>
          <a:p>
            <a:endParaRPr lang="fr-FR" dirty="0"/>
          </a:p>
          <a:p>
            <a:endParaRPr lang="fr-FR" dirty="0"/>
          </a:p>
        </p:txBody>
      </p:sp>
      <p:pic>
        <p:nvPicPr>
          <p:cNvPr id="7" name="Image 6" descr="OutlookEmoji-1704188748742adf2fb2b-9916-41b4-a8d0-0bd918921db4.png">
            <a:extLst>
              <a:ext uri="{FF2B5EF4-FFF2-40B4-BE49-F238E27FC236}">
                <a16:creationId xmlns:a16="http://schemas.microsoft.com/office/drawing/2014/main" id="{95AE2BB7-DE29-4345-957C-5B29E3C530AA}"/>
              </a:ext>
            </a:extLst>
          </p:cNvPr>
          <p:cNvPicPr/>
          <p:nvPr/>
        </p:nvPicPr>
        <p:blipFill rotWithShape="1">
          <a:blip r:embed="rId4" r:link="rId5">
            <a:extLst>
              <a:ext uri="{28A0092B-C50C-407E-A947-70E740481C1C}">
                <a14:useLocalDpi xmlns:a14="http://schemas.microsoft.com/office/drawing/2010/main" val="0"/>
              </a:ext>
            </a:extLst>
          </a:blip>
          <a:srcRect l="5292" t="15282" r="74863" b="42543"/>
          <a:stretch/>
        </p:blipFill>
        <p:spPr bwMode="auto">
          <a:xfrm>
            <a:off x="81762" y="2355726"/>
            <a:ext cx="2967608" cy="17679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541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643"/>
            <a:ext cx="9144000" cy="51422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643"/>
            <a:ext cx="9144000" cy="51422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643"/>
            <a:ext cx="9144000" cy="5142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643"/>
            <a:ext cx="9144000" cy="51422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7">
            <a:extLst>
              <a:ext uri="{FF2B5EF4-FFF2-40B4-BE49-F238E27FC236}">
                <a16:creationId xmlns:a16="http://schemas.microsoft.com/office/drawing/2014/main" id="{3DC8E7B8-365C-44F9-BB2C-21282DC1C7F4}"/>
              </a:ext>
            </a:extLst>
          </p:cNvPr>
          <p:cNvSpPr/>
          <p:nvPr/>
        </p:nvSpPr>
        <p:spPr>
          <a:xfrm>
            <a:off x="324488" y="123478"/>
            <a:ext cx="8640000" cy="486000"/>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Jeu à effectif réduit (VII)</a:t>
            </a:r>
          </a:p>
        </p:txBody>
      </p:sp>
      <p:sp>
        <p:nvSpPr>
          <p:cNvPr id="3" name="Forme libre 5">
            <a:extLst>
              <a:ext uri="{FF2B5EF4-FFF2-40B4-BE49-F238E27FC236}">
                <a16:creationId xmlns:a16="http://schemas.microsoft.com/office/drawing/2014/main" id="{D26A9483-4285-485F-8876-660EF04CA9C0}"/>
              </a:ext>
            </a:extLst>
          </p:cNvPr>
          <p:cNvSpPr/>
          <p:nvPr/>
        </p:nvSpPr>
        <p:spPr>
          <a:xfrm>
            <a:off x="250829" y="699542"/>
            <a:ext cx="8640000" cy="396000"/>
          </a:xfrm>
          <a:prstGeom prst="roundRect">
            <a:avLst>
              <a:gd name="adj" fmla="val 18471"/>
            </a:avLst>
          </a:prstGeom>
          <a:solidFill>
            <a:srgbClr val="FF0000"/>
          </a:solidFill>
          <a:ln w="12701" cap="flat">
            <a:solidFill>
              <a:srgbClr val="FF0000"/>
            </a:solidFill>
            <a:prstDash val="solid"/>
            <a:miter/>
          </a:ln>
        </p:spPr>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800" dirty="0">
                <a:solidFill>
                  <a:schemeClr val="bg1"/>
                </a:solidFill>
                <a:latin typeface="Calibri"/>
              </a:rPr>
              <a:t>Jouer au contact(JCO) toucher 2’</a:t>
            </a:r>
            <a:endParaRPr lang="fr-FR" sz="2800" b="0" i="0" u="none" strike="noStrike" kern="1200" cap="none" spc="0" baseline="0" dirty="0">
              <a:solidFill>
                <a:schemeClr val="bg1"/>
              </a:solidFill>
              <a:uFillTx/>
              <a:latin typeface="Calibri"/>
            </a:endParaRPr>
          </a:p>
        </p:txBody>
      </p:sp>
      <p:sp>
        <p:nvSpPr>
          <p:cNvPr id="4" name="Forme libre 5">
            <a:extLst>
              <a:ext uri="{FF2B5EF4-FFF2-40B4-BE49-F238E27FC236}">
                <a16:creationId xmlns:a16="http://schemas.microsoft.com/office/drawing/2014/main" id="{FA3D7AF4-EF2F-4CBC-99A4-FE2A6065267B}"/>
              </a:ext>
            </a:extLst>
          </p:cNvPr>
          <p:cNvSpPr/>
          <p:nvPr/>
        </p:nvSpPr>
        <p:spPr>
          <a:xfrm>
            <a:off x="250829" y="2480926"/>
            <a:ext cx="8640000" cy="594879"/>
          </a:xfrm>
          <a:prstGeom prst="roundRect">
            <a:avLst/>
          </a:prstGeom>
          <a:noFill/>
          <a:ln w="19050" cap="flat">
            <a:solidFill>
              <a:srgbClr val="FF0000"/>
            </a:solidFill>
            <a:prstDash val="solid"/>
            <a:miter/>
          </a:ln>
        </p:spPr>
        <p:txBody>
          <a:bodyPr vert="horz" wrap="square" lIns="73499" tIns="73499" rIns="73499" bIns="73499" anchor="ctr" anchorCtr="1" compatLnSpc="1">
            <a:noAutofit/>
          </a:bodyPr>
          <a:lstStyle/>
          <a:p>
            <a:pPr algn="ctr" defTabSz="711202">
              <a:lnSpc>
                <a:spcPct val="90000"/>
              </a:lnSpc>
              <a:defRPr sz="1800" b="0" i="0" u="none" strike="noStrike" kern="0" cap="none" spc="0" baseline="0">
                <a:solidFill>
                  <a:srgbClr val="000000"/>
                </a:solidFill>
                <a:uFillTx/>
              </a:defRPr>
            </a:pPr>
            <a:r>
              <a:rPr lang="fr-FR" sz="2000" dirty="0">
                <a:solidFill>
                  <a:srgbClr val="000000"/>
                </a:solidFill>
                <a:latin typeface="Calibri"/>
              </a:rPr>
              <a:t>3</a:t>
            </a:r>
            <a:r>
              <a:rPr lang="fr-FR" sz="2000" b="0" i="0" u="none" strike="noStrike" kern="1200" cap="none" spc="0" baseline="0" dirty="0">
                <a:solidFill>
                  <a:srgbClr val="000000"/>
                </a:solidFill>
                <a:uFillTx/>
                <a:latin typeface="Calibri"/>
              </a:rPr>
              <a:t> </a:t>
            </a:r>
            <a:r>
              <a:rPr lang="fr-FR" sz="2000" dirty="0">
                <a:solidFill>
                  <a:srgbClr val="000000"/>
                </a:solidFill>
                <a:latin typeface="Calibri"/>
              </a:rPr>
              <a:t>d</a:t>
            </a:r>
            <a:r>
              <a:rPr lang="fr-FR" sz="2000" b="0" i="0" u="none" strike="noStrike" kern="1200" cap="none" spc="0" baseline="0" dirty="0">
                <a:solidFill>
                  <a:srgbClr val="000000"/>
                </a:solidFill>
                <a:uFillTx/>
                <a:latin typeface="Calibri"/>
              </a:rPr>
              <a:t>ates au calendrier : 21 et 28 septembre et</a:t>
            </a:r>
            <a:r>
              <a:rPr lang="fr-FR" sz="2000" b="0" i="0" u="none" strike="noStrike" kern="1200" cap="none" spc="0" dirty="0">
                <a:solidFill>
                  <a:srgbClr val="000000"/>
                </a:solidFill>
                <a:uFillTx/>
                <a:latin typeface="Calibri"/>
              </a:rPr>
              <a:t> 5 octobre ,</a:t>
            </a:r>
          </a:p>
          <a:p>
            <a:pPr algn="ctr" defTabSz="711202">
              <a:lnSpc>
                <a:spcPct val="90000"/>
              </a:lnSpc>
              <a:defRPr sz="1800" b="0" i="0" u="none" strike="noStrike" kern="0" cap="none" spc="0" baseline="0">
                <a:solidFill>
                  <a:srgbClr val="000000"/>
                </a:solidFill>
                <a:uFillTx/>
              </a:defRPr>
            </a:pPr>
            <a:r>
              <a:rPr lang="fr-FR" sz="2000" dirty="0"/>
              <a:t>Fonctionnement par bassins ou poules de proximité</a:t>
            </a:r>
            <a:r>
              <a:rPr lang="fr-FR" sz="2000" b="0" i="0" u="none" strike="noStrike" kern="1200" cap="none" spc="0" dirty="0">
                <a:solidFill>
                  <a:srgbClr val="000000"/>
                </a:solidFill>
                <a:uFillTx/>
                <a:latin typeface="Calibri"/>
              </a:rPr>
              <a:t> </a:t>
            </a:r>
            <a:endParaRPr lang="fr-FR" sz="2000" b="0" i="0" u="none" strike="noStrike" kern="0" cap="none" spc="0" baseline="0" dirty="0">
              <a:solidFill>
                <a:srgbClr val="000000"/>
              </a:solidFill>
              <a:uFillTx/>
              <a:latin typeface="Calibri"/>
            </a:endParaRPr>
          </a:p>
        </p:txBody>
      </p:sp>
      <p:sp>
        <p:nvSpPr>
          <p:cNvPr id="5" name="Forme libre 5">
            <a:extLst>
              <a:ext uri="{FF2B5EF4-FFF2-40B4-BE49-F238E27FC236}">
                <a16:creationId xmlns:a16="http://schemas.microsoft.com/office/drawing/2014/main" id="{7E0ACB67-6884-4D3F-941F-EE0891AE999A}"/>
              </a:ext>
            </a:extLst>
          </p:cNvPr>
          <p:cNvSpPr/>
          <p:nvPr/>
        </p:nvSpPr>
        <p:spPr>
          <a:xfrm>
            <a:off x="250829" y="3147902"/>
            <a:ext cx="8640000" cy="792000"/>
          </a:xfrm>
          <a:prstGeom prst="roundRect">
            <a:avLst>
              <a:gd name="adj" fmla="val 9451"/>
            </a:avLst>
          </a:prstGeom>
          <a:noFill/>
          <a:ln w="19050" cap="flat">
            <a:solidFill>
              <a:srgbClr val="FF0000"/>
            </a:solidFill>
            <a:prstDash val="solid"/>
            <a:miter/>
          </a:ln>
        </p:spPr>
        <p:txBody>
          <a:bodyPr vert="horz" wrap="square" lIns="73499" tIns="73499" rIns="73499" bIns="73499" anchor="ctr" anchorCtr="1" compatLnSpc="1">
            <a:noAutofit/>
          </a:bodyPr>
          <a:lstStyle/>
          <a:p>
            <a:pPr lvl="0" algn="ctr" defTabSz="711202">
              <a:lnSpc>
                <a:spcPct val="90000"/>
              </a:lnSpc>
              <a:spcAft>
                <a:spcPts val="800"/>
              </a:spcAft>
              <a:defRPr sz="1800" b="0" i="0" u="none" strike="noStrike" kern="0" cap="none" spc="0" baseline="0">
                <a:solidFill>
                  <a:srgbClr val="000000"/>
                </a:solidFill>
                <a:uFillTx/>
              </a:defRPr>
            </a:pPr>
            <a:r>
              <a:rPr lang="fr-FR" sz="2000" dirty="0">
                <a:solidFill>
                  <a:srgbClr val="000000"/>
                </a:solidFill>
                <a:hlinkClick r:id="rId3" action="ppaction://hlinkfile"/>
              </a:rPr>
              <a:t>Feuilles de matches spécifiques </a:t>
            </a:r>
            <a:r>
              <a:rPr lang="fr-FR" sz="2000" dirty="0">
                <a:solidFill>
                  <a:srgbClr val="000000"/>
                </a:solidFill>
              </a:rPr>
              <a:t>à renseigner obligatoirement</a:t>
            </a:r>
          </a:p>
          <a:p>
            <a:pPr lvl="0" algn="ctr" defTabSz="711202">
              <a:lnSpc>
                <a:spcPct val="90000"/>
              </a:lnSpc>
              <a:spcAft>
                <a:spcPts val="800"/>
              </a:spcAft>
              <a:defRPr sz="1800" b="0" i="0" u="none" strike="noStrike" kern="0" cap="none" spc="0" baseline="0">
                <a:solidFill>
                  <a:srgbClr val="000000"/>
                </a:solidFill>
                <a:uFillTx/>
              </a:defRPr>
            </a:pPr>
            <a:r>
              <a:rPr lang="fr-FR" sz="2000" dirty="0">
                <a:solidFill>
                  <a:srgbClr val="000000"/>
                </a:solidFill>
              </a:rPr>
              <a:t>Fiche de présence à donner au responsable du tournoi avant de débuter</a:t>
            </a:r>
          </a:p>
        </p:txBody>
      </p:sp>
      <p:sp>
        <p:nvSpPr>
          <p:cNvPr id="6" name="Rectangle à coins arrondis 5">
            <a:extLst>
              <a:ext uri="{FF2B5EF4-FFF2-40B4-BE49-F238E27FC236}">
                <a16:creationId xmlns:a16="http://schemas.microsoft.com/office/drawing/2014/main" id="{A8D7F8DC-CFBF-4AD1-9E36-96245A642757}"/>
              </a:ext>
            </a:extLst>
          </p:cNvPr>
          <p:cNvSpPr/>
          <p:nvPr/>
        </p:nvSpPr>
        <p:spPr>
          <a:xfrm>
            <a:off x="250829" y="4011998"/>
            <a:ext cx="8640000" cy="792000"/>
          </a:xfrm>
          <a:prstGeom prst="roundRect">
            <a:avLst>
              <a:gd name="adj" fmla="val 9451"/>
            </a:avLst>
          </a:prstGeom>
          <a:noFill/>
          <a:ln w="19050" cap="flat">
            <a:solidFill>
              <a:srgbClr val="FF0000"/>
            </a:solidFill>
            <a:prstDash val="solid"/>
            <a:miter/>
          </a:ln>
        </p:spPr>
        <p:txBody>
          <a:bodyPr vert="horz" wrap="square" lIns="73499" tIns="73499" rIns="73499" bIns="73499" anchor="ctr" anchorCtr="1" compatLnSpc="1">
            <a:noAutofit/>
          </a:bodyPr>
          <a:lstStyle/>
          <a:p>
            <a:pPr lvl="0" algn="ctr" defTabSz="711202">
              <a:lnSpc>
                <a:spcPct val="90000"/>
              </a:lnSpc>
              <a:spcAft>
                <a:spcPts val="800"/>
              </a:spcAft>
              <a:defRPr sz="1800" b="0" i="0" u="none" strike="noStrike" kern="0" cap="none" spc="0" baseline="0">
                <a:solidFill>
                  <a:srgbClr val="000000"/>
                </a:solidFill>
                <a:uFillTx/>
              </a:defRPr>
            </a:pPr>
            <a:r>
              <a:rPr lang="fr-FR" sz="2000" dirty="0">
                <a:solidFill>
                  <a:srgbClr val="000000"/>
                </a:solidFill>
              </a:rPr>
              <a:t>IMPORTANT: </a:t>
            </a:r>
            <a:r>
              <a:rPr lang="fr-FR" sz="2000" dirty="0">
                <a:solidFill>
                  <a:srgbClr val="000000"/>
                </a:solidFill>
                <a:hlinkClick r:id="rId4" action="ppaction://hlinkfile"/>
              </a:rPr>
              <a:t>Les fiches de présence </a:t>
            </a:r>
            <a:r>
              <a:rPr lang="fr-FR" sz="2000" dirty="0">
                <a:solidFill>
                  <a:srgbClr val="000000"/>
                </a:solidFill>
              </a:rPr>
              <a:t>doivent être conformes au modèle présenté et signées par un dirigeant ou éducateur </a:t>
            </a:r>
            <a:r>
              <a:rPr lang="fr-FR" sz="2000" u="sng" dirty="0">
                <a:solidFill>
                  <a:srgbClr val="000000"/>
                </a:solidFill>
              </a:rPr>
              <a:t>licencié</a:t>
            </a:r>
          </a:p>
        </p:txBody>
      </p:sp>
      <p:sp>
        <p:nvSpPr>
          <p:cNvPr id="7" name="Forme libre 5">
            <a:extLst>
              <a:ext uri="{FF2B5EF4-FFF2-40B4-BE49-F238E27FC236}">
                <a16:creationId xmlns:a16="http://schemas.microsoft.com/office/drawing/2014/main" id="{2E641382-C50A-4A02-B85D-BD3EFC3329C0}"/>
              </a:ext>
            </a:extLst>
          </p:cNvPr>
          <p:cNvSpPr/>
          <p:nvPr/>
        </p:nvSpPr>
        <p:spPr>
          <a:xfrm>
            <a:off x="251520" y="1203598"/>
            <a:ext cx="8640000" cy="1188000"/>
          </a:xfrm>
          <a:prstGeom prst="roundRect">
            <a:avLst>
              <a:gd name="adj" fmla="val 8248"/>
            </a:avLst>
          </a:prstGeom>
          <a:noFill/>
          <a:ln w="19050" cap="flat">
            <a:solidFill>
              <a:srgbClr val="FF0000"/>
            </a:solidFill>
            <a:prstDash val="solid"/>
            <a:miter/>
          </a:ln>
        </p:spPr>
        <p:txBody>
          <a:bodyPr vert="horz" wrap="square" lIns="73499" tIns="73499" rIns="73499" bIns="73499" anchor="ctr" anchorCtr="1" compatLnSpc="1">
            <a:noAutofit/>
          </a:bodyPr>
          <a:lstStyle/>
          <a:p>
            <a:pPr lvl="0" algn="ctr" defTabSz="711202">
              <a:lnSpc>
                <a:spcPct val="90000"/>
              </a:lnSpc>
              <a:spcAft>
                <a:spcPts val="800"/>
              </a:spcAft>
              <a:defRPr sz="1800" b="0" i="0" u="none" strike="noStrike" kern="0" cap="none" spc="0" baseline="0">
                <a:solidFill>
                  <a:srgbClr val="000000"/>
                </a:solidFill>
                <a:uFillTx/>
              </a:defRPr>
            </a:pPr>
            <a:r>
              <a:rPr lang="fr-FR" sz="2000" dirty="0">
                <a:solidFill>
                  <a:srgbClr val="000000"/>
                </a:solidFill>
                <a:hlinkClick r:id="rId5"/>
              </a:rPr>
              <a:t>Fiche d’inscription </a:t>
            </a:r>
            <a:r>
              <a:rPr lang="fr-FR" sz="2000" dirty="0">
                <a:solidFill>
                  <a:srgbClr val="000000"/>
                </a:solidFill>
              </a:rPr>
              <a:t>à renseigner informatiquement et à renvoyer par email à votre référent départemental avant le </a:t>
            </a:r>
            <a:r>
              <a:rPr lang="fr-FR" sz="2000" b="1" u="sng" dirty="0">
                <a:solidFill>
                  <a:srgbClr val="000000"/>
                </a:solidFill>
              </a:rPr>
              <a:t>06/09</a:t>
            </a:r>
          </a:p>
          <a:p>
            <a:pPr lvl="0" algn="ctr" defTabSz="711202">
              <a:lnSpc>
                <a:spcPct val="90000"/>
              </a:lnSpc>
              <a:spcAft>
                <a:spcPts val="800"/>
              </a:spcAft>
              <a:defRPr sz="1800" b="0" i="0" u="none" strike="noStrike" kern="0" cap="none" spc="0" baseline="0">
                <a:solidFill>
                  <a:srgbClr val="000000"/>
                </a:solidFill>
                <a:uFillTx/>
              </a:defRPr>
            </a:pPr>
            <a:r>
              <a:rPr lang="fr-FR" sz="2000" dirty="0">
                <a:solidFill>
                  <a:srgbClr val="000000"/>
                </a:solidFill>
              </a:rPr>
              <a:t>Oppositions diffusées avant le </a:t>
            </a:r>
            <a:r>
              <a:rPr lang="fr-FR" sz="2000" b="1" u="sng" dirty="0">
                <a:solidFill>
                  <a:srgbClr val="000000"/>
                </a:solidFill>
              </a:rPr>
              <a:t>(DATE AU CHOIX DES CD )</a:t>
            </a:r>
            <a:endParaRPr lang="fr-FR" sz="2000" dirty="0">
              <a:solidFill>
                <a:srgbClr val="000000"/>
              </a:solidFill>
            </a:endParaRPr>
          </a:p>
        </p:txBody>
      </p:sp>
      <p:sp>
        <p:nvSpPr>
          <p:cNvPr id="9"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Tree>
    <p:extLst>
      <p:ext uri="{BB962C8B-B14F-4D97-AF65-F5344CB8AC3E}">
        <p14:creationId xmlns:p14="http://schemas.microsoft.com/office/powerpoint/2010/main" val="227336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AA3EA2E0-2341-482F-8DD2-162C98C28E48}"/>
              </a:ext>
            </a:extLst>
          </p:cNvPr>
          <p:cNvSpPr/>
          <p:nvPr/>
        </p:nvSpPr>
        <p:spPr>
          <a:xfrm>
            <a:off x="250829" y="13461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Conditions d’engagement à XV et à X</a:t>
            </a:r>
          </a:p>
        </p:txBody>
      </p:sp>
      <p:sp>
        <p:nvSpPr>
          <p:cNvPr id="3" name="Forme libre 6">
            <a:extLst>
              <a:ext uri="{FF2B5EF4-FFF2-40B4-BE49-F238E27FC236}">
                <a16:creationId xmlns:a16="http://schemas.microsoft.com/office/drawing/2014/main" id="{35BF6801-DE83-4CCC-99A2-11145F2A66EA}"/>
              </a:ext>
            </a:extLst>
          </p:cNvPr>
          <p:cNvSpPr/>
          <p:nvPr/>
        </p:nvSpPr>
        <p:spPr>
          <a:xfrm>
            <a:off x="241942" y="1225030"/>
            <a:ext cx="8640000" cy="1922784"/>
          </a:xfrm>
          <a:prstGeom prst="roundRect">
            <a:avLst>
              <a:gd name="adj" fmla="val 5216"/>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spcBef>
                <a:spcPts val="0"/>
              </a:spcBef>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cs typeface="Arial"/>
              </a:rPr>
              <a:t>Disposer d’au moins 12 joueurs titulaires du passeport joueur de devant</a:t>
            </a:r>
          </a:p>
          <a:p>
            <a:pPr marL="0" marR="0" lvl="0" indent="0" algn="ctr" defTabSz="711202" rtl="0" fontAlgn="auto" hangingPunct="1">
              <a:spcBef>
                <a:spcPts val="0"/>
              </a:spcBef>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cs typeface="Arial"/>
              </a:rPr>
              <a:t>(8 pour le jeu à X).</a:t>
            </a:r>
          </a:p>
          <a:p>
            <a:pPr marL="0" marR="0" lvl="0" indent="0" algn="ctr" defTabSz="711202" rtl="0" fontAlgn="auto" hangingPunct="1">
              <a:spcBef>
                <a:spcPts val="0"/>
              </a:spcBef>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cs typeface="Arial"/>
              </a:rPr>
              <a:t>Celui-ci est délivré en cas de réussite aux tests techniques validés par les </a:t>
            </a:r>
            <a:r>
              <a:rPr lang="fr-FR" sz="2000" dirty="0">
                <a:solidFill>
                  <a:srgbClr val="000000"/>
                </a:solidFill>
                <a:latin typeface="Calibri"/>
                <a:cs typeface="Arial"/>
              </a:rPr>
              <a:t>CTC</a:t>
            </a:r>
          </a:p>
          <a:p>
            <a:pPr marL="0" marR="0" lvl="0" indent="0" algn="ctr" defTabSz="711202" rtl="0" fontAlgn="auto" hangingPunct="1">
              <a:spcBef>
                <a:spcPts val="0"/>
              </a:spcBef>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cs typeface="Arial"/>
              </a:rPr>
              <a:t>(ou délégués diplômés d’état membre de l’ETD)</a:t>
            </a:r>
          </a:p>
          <a:p>
            <a:pPr marL="0" marR="0" lvl="0" indent="0" algn="ctr" defTabSz="711202" rtl="0" fontAlgn="auto" hangingPunct="1">
              <a:spcBef>
                <a:spcPts val="0"/>
              </a:spcBef>
              <a:buNone/>
              <a:tabLst/>
              <a:defRPr sz="1800" b="0" i="0" u="none" strike="noStrike" kern="0" cap="none" spc="0" baseline="0">
                <a:solidFill>
                  <a:srgbClr val="000000"/>
                </a:solidFill>
                <a:uFillTx/>
              </a:defRPr>
            </a:pPr>
            <a:r>
              <a:rPr lang="fr-FR" sz="2000" b="0" i="0" u="none" strike="noStrike" kern="0" cap="none" spc="0" baseline="0" dirty="0">
                <a:solidFill>
                  <a:srgbClr val="000000"/>
                </a:solidFill>
                <a:uFillTx/>
                <a:latin typeface="Calibri"/>
                <a:cs typeface="Arial"/>
              </a:rPr>
              <a:t>Evaluation fonctionnelle - Evaluation technique</a:t>
            </a:r>
            <a:endParaRPr lang="fr-FR" sz="2000" b="0" i="0" u="none" strike="noStrike" kern="1200" cap="none" spc="0" baseline="0" dirty="0">
              <a:solidFill>
                <a:srgbClr val="7F7F7F"/>
              </a:solidFill>
              <a:uFillTx/>
              <a:latin typeface="Calibri"/>
              <a:cs typeface="Arial"/>
            </a:endParaRPr>
          </a:p>
        </p:txBody>
      </p:sp>
      <p:sp>
        <p:nvSpPr>
          <p:cNvPr id="6" name="Forme libre 5">
            <a:extLst>
              <a:ext uri="{FF2B5EF4-FFF2-40B4-BE49-F238E27FC236}">
                <a16:creationId xmlns:a16="http://schemas.microsoft.com/office/drawing/2014/main" id="{D26A9483-4285-485F-8876-660EF04CA9C0}"/>
              </a:ext>
            </a:extLst>
          </p:cNvPr>
          <p:cNvSpPr/>
          <p:nvPr/>
        </p:nvSpPr>
        <p:spPr>
          <a:xfrm>
            <a:off x="241942" y="699542"/>
            <a:ext cx="8640000" cy="396000"/>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800" dirty="0">
                <a:solidFill>
                  <a:schemeClr val="bg1"/>
                </a:solidFill>
                <a:latin typeface="Calibri"/>
              </a:rPr>
              <a:t>Joueurs de devant</a:t>
            </a:r>
            <a:endParaRPr lang="fr-FR" sz="2800" b="0" i="0" u="none" strike="noStrike" kern="1200" cap="none" spc="0" baseline="0" dirty="0">
              <a:solidFill>
                <a:schemeClr val="bg1"/>
              </a:solidFill>
              <a:uFillTx/>
              <a:latin typeface="Calibri"/>
            </a:endParaRPr>
          </a:p>
        </p:txBody>
      </p:sp>
      <p:sp>
        <p:nvSpPr>
          <p:cNvPr id="9" name="Forme libre 6">
            <a:extLst>
              <a:ext uri="{FF2B5EF4-FFF2-40B4-BE49-F238E27FC236}">
                <a16:creationId xmlns:a16="http://schemas.microsoft.com/office/drawing/2014/main" id="{35BF6801-DE83-4CCC-99A2-11145F2A66EA}"/>
              </a:ext>
            </a:extLst>
          </p:cNvPr>
          <p:cNvSpPr/>
          <p:nvPr/>
        </p:nvSpPr>
        <p:spPr>
          <a:xfrm>
            <a:off x="241942" y="3303850"/>
            <a:ext cx="8640000" cy="1356132"/>
          </a:xfrm>
          <a:prstGeom prst="roundRect">
            <a:avLst>
              <a:gd name="adj" fmla="val 7432"/>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2000" b="1" kern="0" dirty="0">
                <a:solidFill>
                  <a:srgbClr val="000000"/>
                </a:solidFill>
                <a:latin typeface="Calibri"/>
                <a:cs typeface="Arial"/>
              </a:rPr>
              <a:t>ATTENTION</a:t>
            </a:r>
            <a:r>
              <a:rPr lang="fr-FR" sz="2000" kern="0" dirty="0">
                <a:solidFill>
                  <a:srgbClr val="000000"/>
                </a:solidFill>
                <a:latin typeface="Calibri"/>
                <a:cs typeface="Arial"/>
              </a:rPr>
              <a:t> : Cette saison, le </a:t>
            </a:r>
            <a:r>
              <a:rPr lang="fr-FR" sz="2000" b="1" kern="0" dirty="0">
                <a:solidFill>
                  <a:srgbClr val="000000"/>
                </a:solidFill>
                <a:latin typeface="Calibri"/>
                <a:cs typeface="Arial"/>
              </a:rPr>
              <a:t>jeu à XV ou </a:t>
            </a:r>
            <a:r>
              <a:rPr lang="fr-FR" sz="2000" b="1" kern="0">
                <a:solidFill>
                  <a:srgbClr val="000000"/>
                </a:solidFill>
                <a:latin typeface="Calibri"/>
                <a:cs typeface="Arial"/>
              </a:rPr>
              <a:t>à X commence </a:t>
            </a:r>
            <a:r>
              <a:rPr lang="fr-FR" sz="2000" b="1" kern="0" dirty="0">
                <a:solidFill>
                  <a:srgbClr val="000000"/>
                </a:solidFill>
                <a:latin typeface="Calibri"/>
                <a:cs typeface="Arial"/>
              </a:rPr>
              <a:t>le 12 octobre</a:t>
            </a:r>
            <a:r>
              <a:rPr lang="fr-FR" sz="2000" kern="0" dirty="0">
                <a:solidFill>
                  <a:srgbClr val="000000"/>
                </a:solidFill>
                <a:latin typeface="Calibri"/>
                <a:cs typeface="Arial"/>
              </a:rPr>
              <a:t>.</a:t>
            </a:r>
          </a:p>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2000" kern="0" dirty="0">
                <a:solidFill>
                  <a:srgbClr val="000000"/>
                </a:solidFill>
                <a:latin typeface="Calibri"/>
                <a:cs typeface="Arial"/>
              </a:rPr>
              <a:t>Il est donc très important de commencer à </a:t>
            </a:r>
            <a:r>
              <a:rPr lang="fr-FR" sz="2000" b="1" kern="0" dirty="0">
                <a:solidFill>
                  <a:srgbClr val="000000"/>
                </a:solidFill>
                <a:latin typeface="Calibri"/>
                <a:cs typeface="Arial"/>
              </a:rPr>
              <a:t>travailler sur les passeports JDD dès le début de saison</a:t>
            </a:r>
            <a:r>
              <a:rPr lang="fr-FR" sz="2000" kern="0" dirty="0">
                <a:solidFill>
                  <a:srgbClr val="000000"/>
                </a:solidFill>
                <a:latin typeface="Calibri"/>
                <a:cs typeface="Arial"/>
              </a:rPr>
              <a:t> et de se rapprocher de vos CTC pour que les passeports soient prêts.</a:t>
            </a:r>
            <a:endParaRPr lang="fr-FR" sz="2000" b="0" i="0" u="none" strike="noStrike" kern="1200" cap="none" spc="0" baseline="0" dirty="0">
              <a:solidFill>
                <a:srgbClr val="7F7F7F"/>
              </a:solidFill>
              <a:uFillTx/>
              <a:latin typeface="Calibri"/>
              <a:cs typeface="Arial"/>
            </a:endParaRPr>
          </a:p>
        </p:txBody>
      </p:sp>
      <p:sp>
        <p:nvSpPr>
          <p:cNvPr id="8"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Tree>
    <p:extLst>
      <p:ext uri="{BB962C8B-B14F-4D97-AF65-F5344CB8AC3E}">
        <p14:creationId xmlns:p14="http://schemas.microsoft.com/office/powerpoint/2010/main" val="304580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AA3EA2E0-2341-482F-8DD2-162C98C28E48}"/>
              </a:ext>
            </a:extLst>
          </p:cNvPr>
          <p:cNvSpPr/>
          <p:nvPr/>
        </p:nvSpPr>
        <p:spPr>
          <a:xfrm>
            <a:off x="25152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Conditions d’engagement à XV et à X</a:t>
            </a:r>
          </a:p>
        </p:txBody>
      </p:sp>
      <p:sp>
        <p:nvSpPr>
          <p:cNvPr id="4" name="Forme libre 7">
            <a:extLst>
              <a:ext uri="{FF2B5EF4-FFF2-40B4-BE49-F238E27FC236}">
                <a16:creationId xmlns:a16="http://schemas.microsoft.com/office/drawing/2014/main" id="{4F197E6B-64CE-4C24-9AC7-C6488783F285}"/>
              </a:ext>
            </a:extLst>
          </p:cNvPr>
          <p:cNvSpPr/>
          <p:nvPr/>
        </p:nvSpPr>
        <p:spPr>
          <a:xfrm>
            <a:off x="250829" y="1203598"/>
            <a:ext cx="8640000" cy="396000"/>
          </a:xfrm>
          <a:prstGeom prst="roundRect">
            <a:avLst>
              <a:gd name="adj" fmla="val 21231"/>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2000" b="0" i="0" u="none" strike="noStrike" kern="0" cap="none" spc="0" baseline="0" dirty="0">
                <a:solidFill>
                  <a:srgbClr val="000000"/>
                </a:solidFill>
                <a:uFillTx/>
                <a:latin typeface="Calibri"/>
                <a:cs typeface="Arial"/>
              </a:rPr>
              <a:t>Disposer d’au moins 4 joueurs titulaires du passeport arbitrage </a:t>
            </a:r>
            <a:r>
              <a:rPr lang="fr-FR" sz="2000" b="1" i="0" u="none" strike="noStrike" kern="0" cap="none" spc="0" baseline="0" dirty="0">
                <a:solidFill>
                  <a:srgbClr val="000000"/>
                </a:solidFill>
                <a:uFillTx/>
                <a:latin typeface="Calibri"/>
                <a:cs typeface="Arial"/>
              </a:rPr>
              <a:t>par collectif</a:t>
            </a:r>
            <a:r>
              <a:rPr lang="fr-FR" sz="2000" b="0" i="0" u="none" strike="noStrike" kern="0" cap="none" spc="0" baseline="0" dirty="0">
                <a:solidFill>
                  <a:srgbClr val="000000"/>
                </a:solidFill>
                <a:uFillTx/>
                <a:latin typeface="Calibri"/>
                <a:cs typeface="Arial"/>
              </a:rPr>
              <a:t>.</a:t>
            </a:r>
            <a:endParaRPr lang="fr-FR" sz="2000" b="1" i="0" u="sng" strike="noStrike" kern="0" cap="none" spc="0" baseline="0" dirty="0">
              <a:solidFill>
                <a:srgbClr val="000000"/>
              </a:solidFill>
              <a:uFillTx/>
              <a:latin typeface="Calibri"/>
              <a:cs typeface="Arial"/>
            </a:endParaRPr>
          </a:p>
        </p:txBody>
      </p:sp>
      <p:sp>
        <p:nvSpPr>
          <p:cNvPr id="8" name="Rectangle à coins arrondis 7">
            <a:extLst>
              <a:ext uri="{FF2B5EF4-FFF2-40B4-BE49-F238E27FC236}">
                <a16:creationId xmlns:a16="http://schemas.microsoft.com/office/drawing/2014/main" id="{D26A9483-4285-485F-8876-660EF04CA9C0}"/>
              </a:ext>
            </a:extLst>
          </p:cNvPr>
          <p:cNvSpPr/>
          <p:nvPr/>
        </p:nvSpPr>
        <p:spPr>
          <a:xfrm>
            <a:off x="250829" y="699542"/>
            <a:ext cx="8640000" cy="396000"/>
          </a:xfrm>
          <a:prstGeom prst="roundRect">
            <a:avLst>
              <a:gd name="adj" fmla="val 22079"/>
            </a:avLst>
          </a:pr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800" dirty="0">
                <a:solidFill>
                  <a:schemeClr val="bg1"/>
                </a:solidFill>
                <a:latin typeface="Calibri"/>
              </a:rPr>
              <a:t>Joueurs arbitres</a:t>
            </a:r>
            <a:endParaRPr lang="fr-FR" sz="2800" b="0" i="0" u="none" strike="noStrike" kern="1200" cap="none" spc="0" baseline="0" dirty="0">
              <a:solidFill>
                <a:schemeClr val="bg1"/>
              </a:solidFill>
              <a:uFillTx/>
              <a:latin typeface="Calibri"/>
            </a:endParaRPr>
          </a:p>
        </p:txBody>
      </p:sp>
      <p:sp>
        <p:nvSpPr>
          <p:cNvPr id="11" name="Forme libre 7">
            <a:extLst>
              <a:ext uri="{FF2B5EF4-FFF2-40B4-BE49-F238E27FC236}">
                <a16:creationId xmlns:a16="http://schemas.microsoft.com/office/drawing/2014/main" id="{4F197E6B-64CE-4C24-9AC7-C6488783F285}"/>
              </a:ext>
            </a:extLst>
          </p:cNvPr>
          <p:cNvSpPr/>
          <p:nvPr/>
        </p:nvSpPr>
        <p:spPr>
          <a:xfrm>
            <a:off x="267597" y="1668061"/>
            <a:ext cx="8640000" cy="2145589"/>
          </a:xfrm>
          <a:prstGeom prst="roundRect">
            <a:avLst>
              <a:gd name="adj" fmla="val 14205"/>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lvl="0" algn="ctr" defTabSz="711202">
              <a:lnSpc>
                <a:spcPct val="90000"/>
              </a:lnSpc>
              <a:spcAft>
                <a:spcPts val="800"/>
              </a:spcAft>
              <a:defRPr sz="1800" b="0" i="0" u="none" strike="noStrike" kern="0" cap="none" spc="0" baseline="0">
                <a:solidFill>
                  <a:srgbClr val="000000"/>
                </a:solidFill>
                <a:uFillTx/>
              </a:defRPr>
            </a:pPr>
            <a:r>
              <a:rPr lang="fr-FR" sz="2000" dirty="0"/>
              <a:t>Passeport « Arbitrage » </a:t>
            </a:r>
          </a:p>
          <a:p>
            <a:pPr lvl="0" algn="ctr" defTabSz="711202">
              <a:lnSpc>
                <a:spcPct val="90000"/>
              </a:lnSpc>
              <a:spcAft>
                <a:spcPts val="800"/>
              </a:spcAft>
              <a:defRPr sz="1800" b="0" i="0" u="none" strike="noStrike" kern="0" cap="none" spc="0" baseline="0">
                <a:solidFill>
                  <a:srgbClr val="000000"/>
                </a:solidFill>
                <a:uFillTx/>
              </a:defRPr>
            </a:pPr>
            <a:r>
              <a:rPr lang="fr-FR" sz="2000" dirty="0"/>
              <a:t>Le passeport « Arbitrage » est le document matérialisant la reconnaissance des aptitudes techniques d’un joueur appartenant à la catégorie « moins de 14 ans » ou d’une joueuse appartenant à la catégorie « moins de 15 ans », à arbitrer des rencontres à XV dans cette catégorie d’âge (accompagné(e) par un éducateur accompagnant en arbitrage ou un référent en arbitrage). </a:t>
            </a:r>
            <a:endParaRPr lang="fr-FR" sz="2000" b="0" i="0" u="none" strike="noStrike" kern="0" cap="none" spc="0" baseline="0" dirty="0">
              <a:solidFill>
                <a:srgbClr val="000000"/>
              </a:solidFill>
              <a:uFillTx/>
              <a:latin typeface="Calibri"/>
              <a:cs typeface="Arial"/>
            </a:endParaRPr>
          </a:p>
        </p:txBody>
      </p:sp>
      <p:sp>
        <p:nvSpPr>
          <p:cNvPr id="9"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3" name="Forme libre 3">
            <a:extLst>
              <a:ext uri="{FF2B5EF4-FFF2-40B4-BE49-F238E27FC236}">
                <a16:creationId xmlns:a16="http://schemas.microsoft.com/office/drawing/2014/main" id="{8461D6D8-89BD-BD61-4553-CE8C0D11697E}"/>
              </a:ext>
            </a:extLst>
          </p:cNvPr>
          <p:cNvSpPr/>
          <p:nvPr/>
        </p:nvSpPr>
        <p:spPr>
          <a:xfrm>
            <a:off x="250829" y="3939902"/>
            <a:ext cx="8640759" cy="890662"/>
          </a:xfrm>
          <a:prstGeom prst="roundRect">
            <a:avLst>
              <a:gd name="adj" fmla="val 9973"/>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lvl="0" algn="ctr" defTabSz="711202">
              <a:lnSpc>
                <a:spcPct val="90000"/>
              </a:lnSpc>
              <a:spcAft>
                <a:spcPts val="800"/>
              </a:spcAft>
              <a:defRPr sz="1800" b="0" i="0" u="none" strike="noStrike" kern="0" cap="none" spc="0" baseline="0">
                <a:solidFill>
                  <a:srgbClr val="000000"/>
                </a:solidFill>
                <a:uFillTx/>
              </a:defRPr>
            </a:pPr>
            <a:r>
              <a:rPr lang="fr-FR" b="1" dirty="0"/>
              <a:t>La liste des joueurs/arbitres candidats au passeport en arbitrage et de leur éducateur accompagnant devra être communiquée avant le         au CD et la liste des joueurs/arbitres validés définitivement avant le              . (dates pas encore communiquées officiellement)</a:t>
            </a:r>
            <a:endParaRPr lang="fr-FR" sz="2000" b="1" u="none" strike="noStrike" kern="0" cap="none" spc="0" baseline="0" dirty="0">
              <a:solidFill>
                <a:srgbClr val="000000"/>
              </a:solidFill>
              <a:uFillTx/>
              <a:latin typeface="Calibri"/>
              <a:cs typeface="Arial"/>
            </a:endParaRPr>
          </a:p>
        </p:txBody>
      </p:sp>
    </p:spTree>
    <p:extLst>
      <p:ext uri="{BB962C8B-B14F-4D97-AF65-F5344CB8AC3E}">
        <p14:creationId xmlns:p14="http://schemas.microsoft.com/office/powerpoint/2010/main" val="311073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AE42B64-6E62-D7E3-0FE2-4BB8615B6BCE}"/>
              </a:ext>
            </a:extLst>
          </p:cNvPr>
          <p:cNvSpPr txBox="1"/>
          <p:nvPr/>
        </p:nvSpPr>
        <p:spPr>
          <a:xfrm>
            <a:off x="161878" y="1086922"/>
            <a:ext cx="8874618" cy="3816429"/>
          </a:xfrm>
          <a:prstGeom prst="rect">
            <a:avLst/>
          </a:prstGeom>
          <a:noFill/>
        </p:spPr>
        <p:txBody>
          <a:bodyPr wrap="square">
            <a:spAutoFit/>
          </a:bodyPr>
          <a:lstStyle/>
          <a:p>
            <a:pPr algn="ctr"/>
            <a:r>
              <a:rPr lang="fr-FR" b="1" dirty="0"/>
              <a:t>Procédure de délivrance du passeport </a:t>
            </a:r>
            <a:endParaRPr lang="fr-FR" dirty="0"/>
          </a:p>
          <a:p>
            <a:endParaRPr lang="fr-FR" sz="1600" dirty="0"/>
          </a:p>
          <a:p>
            <a:r>
              <a:rPr lang="fr-FR" sz="1600" dirty="0"/>
              <a:t>Le passeport « Arbitrage » est délivré dans le respect de la procédure définie ci-après: </a:t>
            </a:r>
          </a:p>
          <a:p>
            <a:pPr marL="742950" lvl="1" indent="-285750">
              <a:buFont typeface="Wingdings" panose="05000000000000000000" pitchFamily="2" charset="2"/>
              <a:buChar char="Ø"/>
            </a:pPr>
            <a:r>
              <a:rPr lang="fr-FR" sz="1600" dirty="0"/>
              <a:t>Des ateliers de Sensibilisation aux Règles du jeu sont organisées. Son objectif est de faire découvrir à TOUS les joueurs moins de 14 ans et à leurs éducateurs les règles dites fondamentales (la marque, le hors-jeu, les droits et devoirs du joueur et le tenu au sol). Cette action est très importante car elle permet de rassembler sur le même temps de travail les joueurs, les éducateurs et les arbitres. Cet atelier devra être réalisé avant le 31/12 de la saison en cours (attestation du président du club voir </a:t>
            </a:r>
            <a:r>
              <a:rPr lang="fr-FR" sz="1600"/>
              <a:t>ci-dessous).</a:t>
            </a:r>
          </a:p>
          <a:p>
            <a:pPr marL="742950" lvl="1" indent="-285750">
              <a:buFont typeface="Wingdings" panose="05000000000000000000" pitchFamily="2" charset="2"/>
              <a:buChar char="Ø"/>
            </a:pPr>
            <a:endParaRPr lang="fr-FR" sz="1600" dirty="0"/>
          </a:p>
          <a:p>
            <a:pPr marL="742950" lvl="1" indent="-285750">
              <a:buFont typeface="Wingdings" panose="05000000000000000000" pitchFamily="2" charset="2"/>
              <a:buChar char="Ø"/>
            </a:pPr>
            <a:r>
              <a:rPr lang="fr-FR" sz="1600" dirty="0"/>
              <a:t>) La formation des joueurs/arbitres au sein de leur club par un arbitre licencié dans ce club (mutualisation possible). Avec en finalité l’attribution d’un passeport arbitrage. Cette action permettra une </a:t>
            </a:r>
            <a:r>
              <a:rPr lang="fr-FR" sz="1600" dirty="0" err="1"/>
              <a:t>inter-relation</a:t>
            </a:r>
            <a:r>
              <a:rPr lang="fr-FR" sz="1600" dirty="0"/>
              <a:t> et une </a:t>
            </a:r>
            <a:r>
              <a:rPr lang="fr-FR" sz="1600" dirty="0" err="1"/>
              <a:t>inter-action</a:t>
            </a:r>
            <a:r>
              <a:rPr lang="fr-FR" sz="1600" dirty="0"/>
              <a:t> entre le joueur, l’éducateur et l’arbitre ce qui améliorera dans le futur la qualité des relations entre tous les membres de la famille du rugby par une meilleure connaissance mutuelle et une compréhension des objectifs de chacun.</a:t>
            </a:r>
          </a:p>
        </p:txBody>
      </p:sp>
      <p:sp>
        <p:nvSpPr>
          <p:cNvPr id="4" name="Rectangle à coins arrondis 7">
            <a:extLst>
              <a:ext uri="{FF2B5EF4-FFF2-40B4-BE49-F238E27FC236}">
                <a16:creationId xmlns:a16="http://schemas.microsoft.com/office/drawing/2014/main" id="{A29B5942-B8CF-A593-80C2-EBE2DE09B6F1}"/>
              </a:ext>
            </a:extLst>
          </p:cNvPr>
          <p:cNvSpPr/>
          <p:nvPr/>
        </p:nvSpPr>
        <p:spPr>
          <a:xfrm>
            <a:off x="143028" y="643308"/>
            <a:ext cx="8640000" cy="396000"/>
          </a:xfrm>
          <a:prstGeom prst="roundRect">
            <a:avLst>
              <a:gd name="adj" fmla="val 22079"/>
            </a:avLst>
          </a:pr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dirty="0">
                <a:solidFill>
                  <a:schemeClr val="bg1"/>
                </a:solidFill>
                <a:latin typeface="Calibri"/>
              </a:rPr>
              <a:t>Joueurs arbitres</a:t>
            </a:r>
            <a:endParaRPr lang="fr-FR" sz="2400" b="0" i="0" u="none" strike="noStrike" kern="1200" cap="none" spc="0" baseline="0" dirty="0">
              <a:solidFill>
                <a:schemeClr val="bg1"/>
              </a:solidFill>
              <a:uFillTx/>
              <a:latin typeface="Calibri"/>
            </a:endParaRPr>
          </a:p>
        </p:txBody>
      </p:sp>
      <p:sp>
        <p:nvSpPr>
          <p:cNvPr id="8" name="ZoneTexte 7">
            <a:extLst>
              <a:ext uri="{FF2B5EF4-FFF2-40B4-BE49-F238E27FC236}">
                <a16:creationId xmlns:a16="http://schemas.microsoft.com/office/drawing/2014/main" id="{8167F148-7C63-50F4-14AF-DF802A0CA877}"/>
              </a:ext>
            </a:extLst>
          </p:cNvPr>
          <p:cNvSpPr txBox="1"/>
          <p:nvPr/>
        </p:nvSpPr>
        <p:spPr>
          <a:xfrm>
            <a:off x="467544" y="86260"/>
            <a:ext cx="6696744"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800" b="1" i="0" u="sng" strike="noStrike" kern="1200" cap="none" spc="0" normalizeH="0" baseline="0" noProof="0" dirty="0">
                <a:ln>
                  <a:noFill/>
                </a:ln>
                <a:solidFill>
                  <a:prstClr val="white">
                    <a:lumMod val="50000"/>
                  </a:prstClr>
                </a:solidFill>
                <a:effectLst/>
                <a:uLnTx/>
                <a:uFillTx/>
                <a:latin typeface="Calibri"/>
                <a:ea typeface="+mn-ea"/>
                <a:cs typeface="+mn-cs"/>
              </a:rPr>
              <a:t>Conditions d’engagement à XV et à X</a:t>
            </a:r>
          </a:p>
        </p:txBody>
      </p:sp>
    </p:spTree>
    <p:extLst>
      <p:ext uri="{BB962C8B-B14F-4D97-AF65-F5344CB8AC3E}">
        <p14:creationId xmlns:p14="http://schemas.microsoft.com/office/powerpoint/2010/main" val="279611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e libre 5">
            <a:extLst>
              <a:ext uri="{FF2B5EF4-FFF2-40B4-BE49-F238E27FC236}">
                <a16:creationId xmlns:a16="http://schemas.microsoft.com/office/drawing/2014/main" id="{FEF36230-3C4D-4E3C-A84A-44BAF5474AED}"/>
              </a:ext>
            </a:extLst>
          </p:cNvPr>
          <p:cNvSpPr/>
          <p:nvPr/>
        </p:nvSpPr>
        <p:spPr>
          <a:xfrm>
            <a:off x="273054" y="1203598"/>
            <a:ext cx="8640759" cy="1848274"/>
          </a:xfrm>
          <a:prstGeom prst="roundRect">
            <a:avLst>
              <a:gd name="adj" fmla="val 3468"/>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defTabSz="711202" rtl="0" fontAlgn="auto" hangingPunct="1">
              <a:spcBef>
                <a:spcPts val="0"/>
              </a:spcBef>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cs typeface="Arial"/>
              </a:rPr>
              <a:t>Disposer par collectif d’au moins </a:t>
            </a:r>
            <a:r>
              <a:rPr lang="fr-FR" sz="2000" b="1" i="0" u="sng" strike="noStrike" kern="1200" cap="none" spc="0" baseline="0" dirty="0">
                <a:solidFill>
                  <a:srgbClr val="000000"/>
                </a:solidFill>
                <a:uFillTx/>
                <a:latin typeface="Calibri"/>
                <a:cs typeface="Arial"/>
              </a:rPr>
              <a:t>1 éducateur </a:t>
            </a:r>
            <a:r>
              <a:rPr lang="fr-FR" sz="2000" b="0" i="0" u="none" strike="noStrike" kern="1200" cap="none" spc="0" baseline="0" dirty="0">
                <a:solidFill>
                  <a:srgbClr val="000000"/>
                </a:solidFill>
                <a:uFillTx/>
                <a:latin typeface="Calibri"/>
                <a:cs typeface="Arial"/>
              </a:rPr>
              <a:t>titulaire</a:t>
            </a:r>
            <a:r>
              <a:rPr lang="fr-FR" sz="2000" b="0" i="0" u="none" strike="noStrike" kern="1200" cap="none" spc="0" dirty="0">
                <a:solidFill>
                  <a:srgbClr val="000000"/>
                </a:solidFill>
                <a:uFillTx/>
                <a:latin typeface="Calibri"/>
                <a:cs typeface="Arial"/>
              </a:rPr>
              <a:t> ou en formation</a:t>
            </a:r>
            <a:r>
              <a:rPr lang="fr-FR" sz="2000" b="0" i="0" u="none" strike="noStrike" kern="1200" cap="none" spc="0" baseline="0" dirty="0">
                <a:solidFill>
                  <a:srgbClr val="000000"/>
                </a:solidFill>
                <a:uFillTx/>
                <a:latin typeface="Calibri"/>
                <a:cs typeface="Arial"/>
              </a:rPr>
              <a:t>:</a:t>
            </a:r>
          </a:p>
          <a:p>
            <a:pPr marL="342900" indent="-342900" defTabSz="711202">
              <a:buFont typeface="Arial" panose="020B0604020202020204" pitchFamily="34" charset="0"/>
              <a:buChar char="•"/>
              <a:defRPr sz="1800" b="0" i="0" u="none" strike="noStrike" kern="0" cap="none" spc="0" baseline="0">
                <a:solidFill>
                  <a:srgbClr val="000000"/>
                </a:solidFill>
                <a:uFillTx/>
              </a:defRPr>
            </a:pPr>
            <a:r>
              <a:rPr lang="fr-FR" sz="2000" dirty="0">
                <a:solidFill>
                  <a:srgbClr val="000000"/>
                </a:solidFill>
                <a:cs typeface="Arial"/>
              </a:rPr>
              <a:t>Brevet Fédéral Entraineur Jeune,</a:t>
            </a:r>
          </a:p>
          <a:p>
            <a:pPr marL="342900" marR="0" lvl="0" indent="-342900" defTabSz="711202" rtl="0" fontAlgn="auto" hangingPunct="1">
              <a:spcBef>
                <a:spcPts val="0"/>
              </a:spcBef>
              <a:buFont typeface="Arial" panose="020B0604020202020204" pitchFamily="34" charset="0"/>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cs typeface="Arial"/>
              </a:rPr>
              <a:t>Brevet Fédéral Développement ou Perfectionnement,</a:t>
            </a:r>
          </a:p>
          <a:p>
            <a:pPr marL="342900" marR="0" lvl="0" indent="-342900" defTabSz="711202" rtl="0" fontAlgn="auto" hangingPunct="1">
              <a:spcBef>
                <a:spcPts val="0"/>
              </a:spcBef>
              <a:buFont typeface="Arial" panose="020B0604020202020204" pitchFamily="34" charset="0"/>
              <a:buChar char="•"/>
              <a:tabLst/>
              <a:defRPr sz="1800" b="0" i="0" u="none" strike="noStrike" kern="0" cap="none" spc="0" baseline="0">
                <a:solidFill>
                  <a:srgbClr val="000000"/>
                </a:solidFill>
                <a:uFillTx/>
              </a:defRPr>
            </a:pPr>
            <a:r>
              <a:rPr lang="fr-FR" sz="2000" b="0" i="0" u="none" strike="noStrike" kern="1200" cap="none" spc="0" dirty="0">
                <a:solidFill>
                  <a:srgbClr val="000000"/>
                </a:solidFill>
                <a:uFillTx/>
                <a:latin typeface="Calibri"/>
                <a:cs typeface="Arial"/>
              </a:rPr>
              <a:t>CQP Rugby (Moniteur Rugby à XV ou Technicien Sportif Rugby à XV),</a:t>
            </a:r>
          </a:p>
          <a:p>
            <a:pPr marL="342900" marR="0" lvl="0" indent="-342900" defTabSz="711202" rtl="0" fontAlgn="auto" hangingPunct="1">
              <a:spcBef>
                <a:spcPts val="0"/>
              </a:spcBef>
              <a:buFont typeface="Arial" panose="020B0604020202020204" pitchFamily="34" charset="0"/>
              <a:buChar char="•"/>
              <a:tabLst/>
              <a:defRPr sz="1800" b="0" i="0" u="none" strike="noStrike" kern="0" cap="none" spc="0" baseline="0">
                <a:solidFill>
                  <a:srgbClr val="000000"/>
                </a:solidFill>
                <a:uFillTx/>
              </a:defRPr>
            </a:pPr>
            <a:r>
              <a:rPr lang="fr-FR" sz="2000" b="0" i="0" u="none" strike="noStrike" kern="1200" cap="none" spc="0" dirty="0">
                <a:solidFill>
                  <a:srgbClr val="000000"/>
                </a:solidFill>
                <a:uFillTx/>
                <a:latin typeface="Calibri"/>
                <a:cs typeface="Arial"/>
              </a:rPr>
              <a:t>BPJEPS (ASC ou Rugby) ou DE</a:t>
            </a:r>
          </a:p>
        </p:txBody>
      </p:sp>
      <p:sp>
        <p:nvSpPr>
          <p:cNvPr id="9" name="Forme libre 3">
            <a:extLst>
              <a:ext uri="{FF2B5EF4-FFF2-40B4-BE49-F238E27FC236}">
                <a16:creationId xmlns:a16="http://schemas.microsoft.com/office/drawing/2014/main" id="{ED411830-262A-4E23-AAB6-95FEDD971F76}"/>
              </a:ext>
            </a:extLst>
          </p:cNvPr>
          <p:cNvSpPr/>
          <p:nvPr/>
        </p:nvSpPr>
        <p:spPr>
          <a:xfrm>
            <a:off x="273054" y="3651870"/>
            <a:ext cx="8640759" cy="972088"/>
          </a:xfrm>
          <a:prstGeom prst="roundRect">
            <a:avLst>
              <a:gd name="adj" fmla="val 8583"/>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cs typeface="Arial"/>
              </a:rPr>
              <a:t>Le </a:t>
            </a:r>
            <a:r>
              <a:rPr lang="fr-FR" sz="2000" b="0" i="0" u="none" strike="noStrike" kern="1200" cap="none" spc="0" baseline="0" dirty="0">
                <a:solidFill>
                  <a:srgbClr val="000000"/>
                </a:solidFill>
                <a:uFillTx/>
                <a:latin typeface="Calibri"/>
                <a:cs typeface="Arial"/>
                <a:hlinkClick r:id="rId2" action="ppaction://hlinkfile"/>
              </a:rPr>
              <a:t>passeport</a:t>
            </a:r>
            <a:r>
              <a:rPr lang="fr-FR" sz="2000" b="0" i="0" u="none" strike="noStrike" kern="1200" cap="none" spc="0" baseline="0" dirty="0">
                <a:solidFill>
                  <a:srgbClr val="000000"/>
                </a:solidFill>
                <a:uFillTx/>
                <a:latin typeface="Calibri"/>
                <a:cs typeface="Arial"/>
              </a:rPr>
              <a:t> équipe valide le respect de ces obligations. Il doit être présenté avant chaque tournoi. Il est établi par votre commission départementale. </a:t>
            </a:r>
          </a:p>
        </p:txBody>
      </p:sp>
      <p:sp>
        <p:nvSpPr>
          <p:cNvPr id="7" name="Forme libre 6">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Conditions d’engagement à XV et à X</a:t>
            </a:r>
          </a:p>
        </p:txBody>
      </p:sp>
      <p:sp>
        <p:nvSpPr>
          <p:cNvPr id="10" name="Rectangle à coins arrondis 9">
            <a:extLst>
              <a:ext uri="{FF2B5EF4-FFF2-40B4-BE49-F238E27FC236}">
                <a16:creationId xmlns:a16="http://schemas.microsoft.com/office/drawing/2014/main" id="{D26A9483-4285-485F-8876-660EF04CA9C0}"/>
              </a:ext>
            </a:extLst>
          </p:cNvPr>
          <p:cNvSpPr/>
          <p:nvPr/>
        </p:nvSpPr>
        <p:spPr>
          <a:xfrm>
            <a:off x="265808" y="699542"/>
            <a:ext cx="8640000" cy="396000"/>
          </a:xfrm>
          <a:prstGeom prst="roundRect">
            <a:avLst>
              <a:gd name="adj" fmla="val 22079"/>
            </a:avLst>
          </a:pr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lvl="0" algn="ctr" defTabSz="711202">
              <a:lnSpc>
                <a:spcPct val="90000"/>
              </a:lnSpc>
              <a:spcAft>
                <a:spcPts val="1000"/>
              </a:spcAft>
              <a:defRPr sz="1800" b="0" i="0" u="none" strike="noStrike" kern="0" cap="none" spc="0" baseline="0">
                <a:solidFill>
                  <a:srgbClr val="000000"/>
                </a:solidFill>
                <a:uFillTx/>
              </a:defRPr>
            </a:pPr>
            <a:r>
              <a:rPr lang="fr-FR" sz="2800" dirty="0">
                <a:solidFill>
                  <a:schemeClr val="bg1"/>
                </a:solidFill>
              </a:rPr>
              <a:t>Encadrement</a:t>
            </a:r>
            <a:endParaRPr lang="fr-FR" sz="2800" b="0" i="0" u="none" strike="noStrike" kern="1200" cap="none" spc="0" baseline="0" dirty="0">
              <a:solidFill>
                <a:schemeClr val="bg1"/>
              </a:solidFill>
              <a:uFillTx/>
              <a:latin typeface="Calibri"/>
            </a:endParaRPr>
          </a:p>
        </p:txBody>
      </p:sp>
      <p:sp>
        <p:nvSpPr>
          <p:cNvPr id="11" name="Rectangle à coins arrondis 10">
            <a:extLst>
              <a:ext uri="{FF2B5EF4-FFF2-40B4-BE49-F238E27FC236}">
                <a16:creationId xmlns:a16="http://schemas.microsoft.com/office/drawing/2014/main" id="{D26A9483-4285-485F-8876-660EF04CA9C0}"/>
              </a:ext>
            </a:extLst>
          </p:cNvPr>
          <p:cNvSpPr/>
          <p:nvPr/>
        </p:nvSpPr>
        <p:spPr>
          <a:xfrm>
            <a:off x="273813" y="3147814"/>
            <a:ext cx="8640000" cy="396000"/>
          </a:xfrm>
          <a:prstGeom prst="roundRect">
            <a:avLst/>
          </a:pr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lvl="0" algn="ctr" defTabSz="711202">
              <a:lnSpc>
                <a:spcPct val="90000"/>
              </a:lnSpc>
              <a:spcAft>
                <a:spcPts val="1000"/>
              </a:spcAft>
              <a:defRPr sz="1800" b="0" i="0" u="none" strike="noStrike" kern="0" cap="none" spc="0" baseline="0">
                <a:solidFill>
                  <a:srgbClr val="000000"/>
                </a:solidFill>
                <a:uFillTx/>
              </a:defRPr>
            </a:pPr>
            <a:r>
              <a:rPr lang="fr-FR" sz="2800" dirty="0">
                <a:solidFill>
                  <a:schemeClr val="bg1"/>
                </a:solidFill>
              </a:rPr>
              <a:t>Passeport à XV</a:t>
            </a:r>
            <a:endParaRPr lang="fr-FR" sz="2800" b="0" i="0" u="none" strike="noStrike" kern="1200" cap="none" spc="0" baseline="0" dirty="0">
              <a:solidFill>
                <a:schemeClr val="bg1"/>
              </a:solidFill>
              <a:uFillTx/>
              <a:latin typeface="Calibri"/>
            </a:endParaRPr>
          </a:p>
        </p:txBody>
      </p:sp>
      <p:sp>
        <p:nvSpPr>
          <p:cNvPr id="12"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Tree>
    <p:extLst>
      <p:ext uri="{BB962C8B-B14F-4D97-AF65-F5344CB8AC3E}">
        <p14:creationId xmlns:p14="http://schemas.microsoft.com/office/powerpoint/2010/main" val="381169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Alternative 5">
            <a:extLst>
              <a:ext uri="{FF2B5EF4-FFF2-40B4-BE49-F238E27FC236}">
                <a16:creationId xmlns:a16="http://schemas.microsoft.com/office/drawing/2014/main" id="{88BF947B-B281-4750-A66D-5245C8AE8B7C}"/>
              </a:ext>
            </a:extLst>
          </p:cNvPr>
          <p:cNvSpPr/>
          <p:nvPr/>
        </p:nvSpPr>
        <p:spPr>
          <a:xfrm>
            <a:off x="251521" y="1131590"/>
            <a:ext cx="8640000" cy="662531"/>
          </a:xfrm>
          <a:prstGeom prst="roundRect">
            <a:avLst>
              <a:gd name="adj" fmla="val 14510"/>
            </a:avLst>
          </a:prstGeom>
          <a:solidFill>
            <a:schemeClr val="tx2">
              <a:lumMod val="60000"/>
              <a:lumOff val="40000"/>
            </a:schemeClr>
          </a:solidFill>
          <a:ln w="12701" cap="flat">
            <a:solidFill>
              <a:schemeClr val="accent1"/>
            </a:solidFill>
            <a:prstDash val="solid"/>
            <a:miter/>
          </a:ln>
        </p:spPr>
        <p:txBody>
          <a:bodyPr vert="horz" wrap="square" lIns="73499" tIns="73499" rIns="73499" bIns="73499" anchor="ctr" anchorCtr="1" compatLnSpc="1">
            <a:noAutofit/>
          </a:bodyPr>
          <a:lstStyle/>
          <a:p>
            <a:pPr algn="ctr" defTabSz="711202"/>
            <a:r>
              <a:rPr lang="fr-FR" sz="2000" kern="0" dirty="0">
                <a:solidFill>
                  <a:schemeClr val="bg1"/>
                </a:solidFill>
              </a:rPr>
              <a:t>Tous les documents demandés sont à remplir avec précision</a:t>
            </a:r>
          </a:p>
          <a:p>
            <a:pPr algn="ctr" defTabSz="711202"/>
            <a:r>
              <a:rPr lang="fr-FR" sz="2000" kern="0" dirty="0">
                <a:solidFill>
                  <a:schemeClr val="bg1"/>
                </a:solidFill>
              </a:rPr>
              <a:t> et à retourner dans les meilleurs délais</a:t>
            </a:r>
          </a:p>
        </p:txBody>
      </p:sp>
      <p:sp>
        <p:nvSpPr>
          <p:cNvPr id="7" name="Organigramme : Alternative 7">
            <a:extLst>
              <a:ext uri="{FF2B5EF4-FFF2-40B4-BE49-F238E27FC236}">
                <a16:creationId xmlns:a16="http://schemas.microsoft.com/office/drawing/2014/main" id="{E5AA8147-00A1-4F0B-B891-38CF5B4BF3B0}"/>
              </a:ext>
            </a:extLst>
          </p:cNvPr>
          <p:cNvSpPr/>
          <p:nvPr/>
        </p:nvSpPr>
        <p:spPr>
          <a:xfrm>
            <a:off x="251521" y="2355726"/>
            <a:ext cx="8640000" cy="1055383"/>
          </a:xfrm>
          <a:prstGeom prst="roundRect">
            <a:avLst>
              <a:gd name="adj" fmla="val 8544"/>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rPr>
              <a:t>En cas de problèmes d’effectifs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rPr>
              <a:t>1° - Je préviens </a:t>
            </a:r>
            <a:r>
              <a:rPr lang="fr-FR" sz="2000" b="1" i="0" u="sng" strike="noStrike" kern="1200" cap="none" spc="0" baseline="0" dirty="0">
                <a:solidFill>
                  <a:srgbClr val="000000"/>
                </a:solidFill>
                <a:uFillTx/>
                <a:latin typeface="Calibri"/>
              </a:rPr>
              <a:t>la commission M14 </a:t>
            </a:r>
            <a:r>
              <a:rPr lang="fr-FR" sz="2000" b="0" i="0" u="none" strike="noStrike" kern="1200" cap="none" spc="0" baseline="0" dirty="0">
                <a:solidFill>
                  <a:srgbClr val="000000"/>
                </a:solidFill>
                <a:uFillTx/>
                <a:latin typeface="Calibri"/>
              </a:rPr>
              <a:t>et le club organisateur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rPr>
              <a:t>2° - Je cherche avec eux une solution pour </a:t>
            </a:r>
            <a:r>
              <a:rPr lang="fr-FR" sz="2000" b="1" i="0" u="none" strike="noStrike" kern="1200" cap="none" spc="0" baseline="0" dirty="0">
                <a:solidFill>
                  <a:srgbClr val="000000"/>
                </a:solidFill>
                <a:uFillTx/>
                <a:latin typeface="Calibri"/>
              </a:rPr>
              <a:t>faire jouer </a:t>
            </a:r>
            <a:r>
              <a:rPr lang="fr-FR" sz="2000" b="0" i="0" u="none" strike="noStrike" kern="1200" cap="none" spc="0" baseline="0" dirty="0">
                <a:solidFill>
                  <a:srgbClr val="000000"/>
                </a:solidFill>
                <a:uFillTx/>
                <a:latin typeface="Calibri"/>
              </a:rPr>
              <a:t>les enfants présents</a:t>
            </a:r>
          </a:p>
        </p:txBody>
      </p:sp>
      <p:sp>
        <p:nvSpPr>
          <p:cNvPr id="8" name="Forme libre 7">
            <a:extLst>
              <a:ext uri="{FF2B5EF4-FFF2-40B4-BE49-F238E27FC236}">
                <a16:creationId xmlns:a16="http://schemas.microsoft.com/office/drawing/2014/main" id="{AA3EA2E0-2341-482F-8DD2-162C98C28E48}"/>
              </a:ext>
            </a:extLst>
          </p:cNvPr>
          <p:cNvSpPr/>
          <p:nvPr/>
        </p:nvSpPr>
        <p:spPr>
          <a:xfrm>
            <a:off x="251521" y="199311"/>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Administratif</a:t>
            </a:r>
          </a:p>
        </p:txBody>
      </p:sp>
      <p:sp>
        <p:nvSpPr>
          <p:cNvPr id="10"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Tree>
    <p:extLst>
      <p:ext uri="{BB962C8B-B14F-4D97-AF65-F5344CB8AC3E}">
        <p14:creationId xmlns:p14="http://schemas.microsoft.com/office/powerpoint/2010/main" val="7044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
            <a:ext cx="4211960" cy="771549"/>
          </a:xfrm>
        </p:spPr>
        <p:txBody>
          <a:bodyPr>
            <a:normAutofit/>
          </a:bodyPr>
          <a:lstStyle/>
          <a:p>
            <a:r>
              <a:rPr lang="fr-FR" sz="2800" b="1" u="sng" dirty="0">
                <a:solidFill>
                  <a:schemeClr val="bg1">
                    <a:lumMod val="50000"/>
                  </a:schemeClr>
                </a:solidFill>
              </a:rPr>
              <a:t>ORDRE DU JOUR </a:t>
            </a:r>
          </a:p>
        </p:txBody>
      </p:sp>
      <p:sp>
        <p:nvSpPr>
          <p:cNvPr id="3" name="Espace réservé du contenu 2"/>
          <p:cNvSpPr>
            <a:spLocks noGrp="1"/>
          </p:cNvSpPr>
          <p:nvPr>
            <p:ph sz="quarter" idx="4294967295"/>
          </p:nvPr>
        </p:nvSpPr>
        <p:spPr>
          <a:xfrm>
            <a:off x="685799" y="987574"/>
            <a:ext cx="7772870" cy="3517605"/>
          </a:xfrm>
          <a:prstGeom prst="rect">
            <a:avLst/>
          </a:prstGeom>
        </p:spPr>
        <p:txBody>
          <a:bodyPr>
            <a:normAutofit fontScale="70000" lnSpcReduction="20000"/>
          </a:bodyPr>
          <a:lstStyle/>
          <a:p>
            <a:pPr marL="514350" indent="-514350">
              <a:buClr>
                <a:schemeClr val="accent4"/>
              </a:buClr>
              <a:buFont typeface="+mj-lt"/>
              <a:buAutoNum type="arabicPeriod"/>
            </a:pPr>
            <a:r>
              <a:rPr lang="fr-FR" sz="2800" cap="none" dirty="0">
                <a:solidFill>
                  <a:schemeClr val="bg1">
                    <a:lumMod val="50000"/>
                  </a:schemeClr>
                </a:solidFill>
              </a:rPr>
              <a:t>Préambule</a:t>
            </a:r>
          </a:p>
          <a:p>
            <a:pPr marL="514350" indent="-514350">
              <a:buClr>
                <a:schemeClr val="accent4"/>
              </a:buClr>
              <a:buFont typeface="+mj-lt"/>
              <a:buAutoNum type="arabicPeriod"/>
            </a:pPr>
            <a:r>
              <a:rPr lang="fr-FR" sz="2800" dirty="0">
                <a:solidFill>
                  <a:schemeClr val="bg1">
                    <a:lumMod val="50000"/>
                  </a:schemeClr>
                </a:solidFill>
              </a:rPr>
              <a:t>Organisation M14 – Ligue AURA</a:t>
            </a:r>
          </a:p>
          <a:p>
            <a:pPr marL="514350" indent="-514350">
              <a:buClr>
                <a:schemeClr val="accent4"/>
              </a:buClr>
              <a:buFont typeface="+mj-lt"/>
              <a:buAutoNum type="arabicPeriod"/>
            </a:pPr>
            <a:r>
              <a:rPr lang="fr-FR" sz="2800" dirty="0">
                <a:solidFill>
                  <a:schemeClr val="bg1">
                    <a:lumMod val="50000"/>
                  </a:schemeClr>
                </a:solidFill>
              </a:rPr>
              <a:t>Orientation 2024-2025 FFR RASSEMBLEMENTS</a:t>
            </a:r>
          </a:p>
          <a:p>
            <a:pPr marL="514350" indent="-514350">
              <a:buClr>
                <a:schemeClr val="accent4"/>
              </a:buClr>
              <a:buFont typeface="+mj-lt"/>
              <a:buAutoNum type="arabicPeriod"/>
            </a:pPr>
            <a:r>
              <a:rPr lang="fr-FR" sz="2800" dirty="0">
                <a:solidFill>
                  <a:schemeClr val="bg1">
                    <a:lumMod val="50000"/>
                  </a:schemeClr>
                </a:solidFill>
              </a:rPr>
              <a:t>Jeu à effectif réduit (JCO, toucher 2’)</a:t>
            </a:r>
            <a:endParaRPr lang="fr-FR" sz="2800" cap="none" dirty="0">
              <a:solidFill>
                <a:schemeClr val="bg1">
                  <a:lumMod val="50000"/>
                </a:schemeClr>
              </a:solidFill>
            </a:endParaRPr>
          </a:p>
          <a:p>
            <a:pPr marL="514350" indent="-514350">
              <a:buClr>
                <a:schemeClr val="accent4"/>
              </a:buClr>
              <a:buFont typeface="+mj-lt"/>
              <a:buAutoNum type="arabicPeriod"/>
            </a:pPr>
            <a:r>
              <a:rPr lang="fr-FR" sz="2800" dirty="0">
                <a:solidFill>
                  <a:schemeClr val="bg1">
                    <a:lumMod val="50000"/>
                  </a:schemeClr>
                </a:solidFill>
              </a:rPr>
              <a:t>C</a:t>
            </a:r>
            <a:r>
              <a:rPr lang="fr-FR" sz="2800" cap="none" dirty="0">
                <a:solidFill>
                  <a:schemeClr val="bg1">
                    <a:lumMod val="50000"/>
                  </a:schemeClr>
                </a:solidFill>
              </a:rPr>
              <a:t>onditions d’engagement à XV et à X </a:t>
            </a:r>
          </a:p>
          <a:p>
            <a:pPr marL="514350" indent="-514350">
              <a:buClr>
                <a:schemeClr val="accent4"/>
              </a:buClr>
              <a:buFont typeface="+mj-lt"/>
              <a:buAutoNum type="arabicPeriod"/>
            </a:pPr>
            <a:r>
              <a:rPr lang="fr-FR" sz="2800" cap="none" dirty="0">
                <a:solidFill>
                  <a:schemeClr val="bg1">
                    <a:lumMod val="50000"/>
                  </a:schemeClr>
                </a:solidFill>
              </a:rPr>
              <a:t>Partie administrative</a:t>
            </a:r>
          </a:p>
          <a:p>
            <a:pPr marL="514350" indent="-514350">
              <a:buClr>
                <a:schemeClr val="accent4"/>
              </a:buClr>
              <a:buFont typeface="+mj-lt"/>
              <a:buAutoNum type="arabicPeriod"/>
            </a:pPr>
            <a:r>
              <a:rPr lang="fr-FR" sz="2800" dirty="0">
                <a:solidFill>
                  <a:schemeClr val="bg1">
                    <a:lumMod val="50000"/>
                  </a:schemeClr>
                </a:solidFill>
              </a:rPr>
              <a:t>Obligations le jour du plateau</a:t>
            </a:r>
            <a:r>
              <a:rPr lang="fr-FR" sz="2800" cap="none" dirty="0">
                <a:solidFill>
                  <a:schemeClr val="bg1">
                    <a:lumMod val="50000"/>
                  </a:schemeClr>
                </a:solidFill>
              </a:rPr>
              <a:t> </a:t>
            </a:r>
          </a:p>
          <a:p>
            <a:pPr marL="514350" indent="-514350">
              <a:buClr>
                <a:schemeClr val="accent4"/>
              </a:buClr>
              <a:buFont typeface="+mj-lt"/>
              <a:buAutoNum type="arabicPeriod"/>
            </a:pPr>
            <a:r>
              <a:rPr lang="fr-FR" sz="2800" cap="none" dirty="0">
                <a:solidFill>
                  <a:schemeClr val="bg1">
                    <a:lumMod val="50000"/>
                  </a:schemeClr>
                </a:solidFill>
              </a:rPr>
              <a:t>Organisation du Challenge Fédéral et Super Challenge de France</a:t>
            </a:r>
          </a:p>
          <a:p>
            <a:pPr marL="514350" indent="-514350">
              <a:buClr>
                <a:schemeClr val="accent4"/>
              </a:buClr>
              <a:buFont typeface="+mj-lt"/>
              <a:buAutoNum type="arabicPeriod"/>
            </a:pPr>
            <a:r>
              <a:rPr lang="fr-FR" sz="2800" cap="none" dirty="0">
                <a:solidFill>
                  <a:schemeClr val="bg1">
                    <a:lumMod val="50000"/>
                  </a:schemeClr>
                </a:solidFill>
              </a:rPr>
              <a:t>Concours de découverte des </a:t>
            </a:r>
            <a:r>
              <a:rPr lang="fr-FR" sz="2800" dirty="0">
                <a:solidFill>
                  <a:schemeClr val="bg1">
                    <a:lumMod val="50000"/>
                  </a:schemeClr>
                </a:solidFill>
              </a:rPr>
              <a:t>É</a:t>
            </a:r>
            <a:r>
              <a:rPr lang="fr-FR" sz="2800" cap="none" dirty="0">
                <a:solidFill>
                  <a:schemeClr val="bg1">
                    <a:lumMod val="50000"/>
                  </a:schemeClr>
                </a:solidFill>
              </a:rPr>
              <a:t>coles d’Arbitrage</a:t>
            </a:r>
          </a:p>
          <a:p>
            <a:pPr marL="514350" indent="-514350">
              <a:buClr>
                <a:schemeClr val="accent4"/>
              </a:buClr>
              <a:buFont typeface="+mj-lt"/>
              <a:buAutoNum type="arabicPeriod"/>
            </a:pPr>
            <a:r>
              <a:rPr lang="fr-FR" sz="2800" dirty="0">
                <a:solidFill>
                  <a:schemeClr val="bg1">
                    <a:lumMod val="50000"/>
                  </a:schemeClr>
                </a:solidFill>
              </a:rPr>
              <a:t>Sélections</a:t>
            </a:r>
          </a:p>
          <a:p>
            <a:pPr marL="514350" indent="-514350">
              <a:buClr>
                <a:schemeClr val="accent4"/>
              </a:buClr>
              <a:buFont typeface="+mj-lt"/>
              <a:buAutoNum type="arabicPeriod"/>
            </a:pPr>
            <a:r>
              <a:rPr lang="fr-FR" sz="2800" cap="none" dirty="0">
                <a:solidFill>
                  <a:schemeClr val="bg1">
                    <a:lumMod val="50000"/>
                  </a:schemeClr>
                </a:solidFill>
              </a:rPr>
              <a:t>Calendrier</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4480" y="738968"/>
            <a:ext cx="2967171" cy="2004069"/>
          </a:xfrm>
          <a:prstGeom prst="rect">
            <a:avLst/>
          </a:prstGeom>
        </p:spPr>
      </p:pic>
      <p:sp>
        <p:nvSpPr>
          <p:cNvPr id="6"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pic>
        <p:nvPicPr>
          <p:cNvPr id="7" name="Image 6">
            <a:extLst>
              <a:ext uri="{FF2B5EF4-FFF2-40B4-BE49-F238E27FC236}">
                <a16:creationId xmlns:a16="http://schemas.microsoft.com/office/drawing/2014/main" id="{EE5A1ABF-9D12-A6F0-F8C3-BAD8A4945C77}"/>
              </a:ext>
            </a:extLst>
          </p:cNvPr>
          <p:cNvPicPr>
            <a:picLocks noChangeAspect="1"/>
          </p:cNvPicPr>
          <p:nvPr/>
        </p:nvPicPr>
        <p:blipFill>
          <a:blip r:embed="rId3"/>
          <a:stretch>
            <a:fillRect/>
          </a:stretch>
        </p:blipFill>
        <p:spPr>
          <a:xfrm>
            <a:off x="6156176" y="638321"/>
            <a:ext cx="2302025" cy="1468711"/>
          </a:xfrm>
          <a:prstGeom prst="rect">
            <a:avLst/>
          </a:prstGeom>
        </p:spPr>
      </p:pic>
    </p:spTree>
    <p:extLst>
      <p:ext uri="{BB962C8B-B14F-4D97-AF65-F5344CB8AC3E}">
        <p14:creationId xmlns:p14="http://schemas.microsoft.com/office/powerpoint/2010/main" val="357124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4">
            <a:extLst>
              <a:ext uri="{FF2B5EF4-FFF2-40B4-BE49-F238E27FC236}">
                <a16:creationId xmlns:a16="http://schemas.microsoft.com/office/drawing/2014/main" id="{FBCB0AB2-6F59-4F83-A770-05EDF23ED093}"/>
              </a:ext>
            </a:extLst>
          </p:cNvPr>
          <p:cNvSpPr/>
          <p:nvPr/>
        </p:nvSpPr>
        <p:spPr>
          <a:xfrm>
            <a:off x="251520" y="699542"/>
            <a:ext cx="8640000" cy="396000"/>
          </a:xfrm>
          <a:prstGeom prst="roundRect">
            <a:avLst/>
          </a:pr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800" b="0" i="0" u="none" strike="noStrike" kern="1200" cap="none" spc="0" baseline="0" dirty="0">
                <a:solidFill>
                  <a:srgbClr val="FFFFFF"/>
                </a:solidFill>
                <a:uFillTx/>
                <a:latin typeface="Calibri"/>
              </a:rPr>
              <a:t>Inscription (XV et</a:t>
            </a:r>
            <a:r>
              <a:rPr lang="fr-FR" sz="2800" b="0" i="0" u="none" strike="noStrike" kern="1200" cap="none" spc="0" dirty="0">
                <a:solidFill>
                  <a:srgbClr val="FFFFFF"/>
                </a:solidFill>
                <a:uFillTx/>
                <a:latin typeface="Calibri"/>
              </a:rPr>
              <a:t> X)</a:t>
            </a:r>
            <a:endParaRPr lang="fr-FR" sz="2800" b="0" i="0" u="none" strike="noStrike" kern="1200" cap="none" spc="0" baseline="0" dirty="0">
              <a:solidFill>
                <a:srgbClr val="FFFFFF"/>
              </a:solidFill>
              <a:uFillTx/>
              <a:latin typeface="Calibri"/>
            </a:endParaRPr>
          </a:p>
        </p:txBody>
      </p:sp>
      <p:sp>
        <p:nvSpPr>
          <p:cNvPr id="5" name="Espace réservé du contenu 5">
            <a:extLst>
              <a:ext uri="{FF2B5EF4-FFF2-40B4-BE49-F238E27FC236}">
                <a16:creationId xmlns:a16="http://schemas.microsoft.com/office/drawing/2014/main" id="{10C9485F-E405-4DE9-8F0E-4D3A7B4A5B0E}"/>
              </a:ext>
            </a:extLst>
          </p:cNvPr>
          <p:cNvSpPr txBox="1"/>
          <p:nvPr/>
        </p:nvSpPr>
        <p:spPr>
          <a:xfrm>
            <a:off x="241524" y="1194917"/>
            <a:ext cx="8640000" cy="584745"/>
          </a:xfrm>
          <a:prstGeom prst="roundRect">
            <a:avLst>
              <a:gd name="adj" fmla="val 12884"/>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algn="ctr" defTabSz="711202">
              <a:lnSpc>
                <a:spcPct val="90000"/>
              </a:lnSpc>
              <a:buSzPct val="100000"/>
              <a:defRPr sz="1800" b="0" i="0" u="none" strike="noStrike" kern="0" cap="none" spc="0" baseline="0">
                <a:solidFill>
                  <a:srgbClr val="000000"/>
                </a:solidFill>
                <a:uFillTx/>
              </a:defRPr>
            </a:pPr>
            <a:r>
              <a:rPr lang="fr-FR" sz="2000" dirty="0">
                <a:solidFill>
                  <a:srgbClr val="000000"/>
                </a:solidFill>
                <a:latin typeface="Calibri"/>
                <a:cs typeface="Arial"/>
              </a:rPr>
              <a:t>Fiche d’inscription à renseigner informatiquement et renvoyée par email à votre référent Départemental</a:t>
            </a:r>
          </a:p>
        </p:txBody>
      </p:sp>
      <p:sp>
        <p:nvSpPr>
          <p:cNvPr id="6" name="Espace réservé du contenu 5">
            <a:extLst>
              <a:ext uri="{FF2B5EF4-FFF2-40B4-BE49-F238E27FC236}">
                <a16:creationId xmlns:a16="http://schemas.microsoft.com/office/drawing/2014/main" id="{10C9485F-E405-4DE9-8F0E-4D3A7B4A5B0E}"/>
              </a:ext>
            </a:extLst>
          </p:cNvPr>
          <p:cNvSpPr txBox="1"/>
          <p:nvPr/>
        </p:nvSpPr>
        <p:spPr>
          <a:xfrm>
            <a:off x="242094" y="1888858"/>
            <a:ext cx="8640000" cy="682892"/>
          </a:xfrm>
          <a:prstGeom prst="roundRect">
            <a:avLst>
              <a:gd name="adj" fmla="val 10188"/>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defPPr>
              <a:defRPr lang="fr-FR"/>
            </a:defPPr>
            <a:lvl1pPr algn="ctr" defTabSz="711202">
              <a:lnSpc>
                <a:spcPct val="90000"/>
              </a:lnSpc>
              <a:buSzPct val="100000"/>
              <a:defRPr sz="2000" b="0" i="0" u="none" strike="noStrike" kern="0" cap="none" spc="0" baseline="0">
                <a:solidFill>
                  <a:srgbClr val="000000"/>
                </a:solidFill>
                <a:uFillTx/>
                <a:latin typeface="Calibri"/>
                <a:cs typeface="Arial"/>
              </a:defRPr>
            </a:lvl1pPr>
          </a:lstStyle>
          <a:p>
            <a:r>
              <a:rPr lang="fr-FR" dirty="0"/>
              <a:t>Confirmer votre engagement (nombre d’équipes, jeu à XV ou jeu à X) </a:t>
            </a:r>
          </a:p>
          <a:p>
            <a:r>
              <a:rPr lang="fr-FR" dirty="0"/>
              <a:t> </a:t>
            </a:r>
          </a:p>
        </p:txBody>
      </p:sp>
      <p:sp>
        <p:nvSpPr>
          <p:cNvPr id="8" name="Espace réservé du contenu 5">
            <a:extLst>
              <a:ext uri="{FF2B5EF4-FFF2-40B4-BE49-F238E27FC236}">
                <a16:creationId xmlns:a16="http://schemas.microsoft.com/office/drawing/2014/main" id="{10C9485F-E405-4DE9-8F0E-4D3A7B4A5B0E}"/>
              </a:ext>
            </a:extLst>
          </p:cNvPr>
          <p:cNvSpPr txBox="1"/>
          <p:nvPr/>
        </p:nvSpPr>
        <p:spPr>
          <a:xfrm>
            <a:off x="251520" y="2680946"/>
            <a:ext cx="8640000" cy="538876"/>
          </a:xfrm>
          <a:prstGeom prst="roundRect">
            <a:avLst>
              <a:gd name="adj" fmla="val 13930"/>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algn="ctr" defTabSz="711202">
              <a:lnSpc>
                <a:spcPct val="90000"/>
              </a:lnSpc>
              <a:spcAft>
                <a:spcPts val="800"/>
              </a:spcAft>
              <a:buSzPct val="100000"/>
              <a:defRPr sz="1800" b="0" i="0" u="none" strike="noStrike" kern="0" cap="none" spc="0" baseline="0">
                <a:solidFill>
                  <a:srgbClr val="000000"/>
                </a:solidFill>
                <a:uFillTx/>
              </a:defRPr>
            </a:pPr>
            <a:r>
              <a:rPr lang="fr-FR" sz="2000" dirty="0">
                <a:solidFill>
                  <a:srgbClr val="000000"/>
                </a:solidFill>
                <a:latin typeface="Calibri"/>
                <a:cs typeface="Arial"/>
              </a:rPr>
              <a:t>Donner vos disponibilités terrains en respectant les dates demandées</a:t>
            </a:r>
            <a:endParaRPr lang="fr-FR" sz="2000" b="1" u="sng" dirty="0">
              <a:solidFill>
                <a:srgbClr val="000000"/>
              </a:solidFill>
            </a:endParaRPr>
          </a:p>
        </p:txBody>
      </p:sp>
      <p:sp>
        <p:nvSpPr>
          <p:cNvPr id="11" name="Forme libre 10">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Administratif</a:t>
            </a:r>
          </a:p>
        </p:txBody>
      </p:sp>
      <p:sp>
        <p:nvSpPr>
          <p:cNvPr id="12" name="ZoneTexte 11"/>
          <p:cNvSpPr txBox="1"/>
          <p:nvPr/>
        </p:nvSpPr>
        <p:spPr>
          <a:xfrm>
            <a:off x="241524" y="3331964"/>
            <a:ext cx="8640000" cy="1021556"/>
          </a:xfrm>
          <a:prstGeom prst="roundRect">
            <a:avLst>
              <a:gd name="adj" fmla="val 9674"/>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a:t>Indiquer </a:t>
            </a:r>
            <a:r>
              <a:rPr lang="fr-FR" b="1" u="sng" dirty="0"/>
              <a:t>TOUTES</a:t>
            </a:r>
            <a:r>
              <a:rPr lang="fr-FR" dirty="0"/>
              <a:t> vos disponibilités terrains sur la période concernée.</a:t>
            </a:r>
          </a:p>
          <a:p>
            <a:pPr algn="ctr"/>
            <a:r>
              <a:rPr lang="fr-FR" dirty="0"/>
              <a:t>Nous vous rappelons que les reports de matchs M16 et M19 ne sont pas prioritaires.</a:t>
            </a:r>
          </a:p>
          <a:p>
            <a:pPr algn="ctr"/>
            <a:r>
              <a:rPr lang="fr-FR" dirty="0"/>
              <a:t>Si un plateau M14 est prévu sur votre terrain, c’est lui qui est prioritaire.</a:t>
            </a:r>
          </a:p>
        </p:txBody>
      </p:sp>
      <p:sp>
        <p:nvSpPr>
          <p:cNvPr id="9"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Tree>
    <p:extLst>
      <p:ext uri="{BB962C8B-B14F-4D97-AF65-F5344CB8AC3E}">
        <p14:creationId xmlns:p14="http://schemas.microsoft.com/office/powerpoint/2010/main" val="20966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4">
            <a:extLst>
              <a:ext uri="{FF2B5EF4-FFF2-40B4-BE49-F238E27FC236}">
                <a16:creationId xmlns:a16="http://schemas.microsoft.com/office/drawing/2014/main" id="{FBCB0AB2-6F59-4F83-A770-05EDF23ED093}"/>
              </a:ext>
            </a:extLst>
          </p:cNvPr>
          <p:cNvSpPr/>
          <p:nvPr/>
        </p:nvSpPr>
        <p:spPr>
          <a:xfrm>
            <a:off x="251520" y="699302"/>
            <a:ext cx="8640000" cy="396000"/>
          </a:xfrm>
          <a:prstGeom prst="roundRect">
            <a:avLst/>
          </a:pr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800" b="0" i="0" u="none" strike="noStrike" kern="1200" cap="none" spc="0" baseline="0" dirty="0">
                <a:solidFill>
                  <a:srgbClr val="FFFFFF"/>
                </a:solidFill>
                <a:uFillTx/>
                <a:latin typeface="Calibri"/>
              </a:rPr>
              <a:t>Administratif (XV et</a:t>
            </a:r>
            <a:r>
              <a:rPr lang="fr-FR" sz="2800" b="0" i="0" u="none" strike="noStrike" kern="1200" cap="none" spc="0" dirty="0">
                <a:solidFill>
                  <a:srgbClr val="FFFFFF"/>
                </a:solidFill>
                <a:uFillTx/>
                <a:latin typeface="Calibri"/>
              </a:rPr>
              <a:t> X)</a:t>
            </a:r>
            <a:endParaRPr lang="fr-FR" sz="2800" b="0" i="0" u="none" strike="noStrike" kern="1200" cap="none" spc="0" baseline="0" dirty="0">
              <a:solidFill>
                <a:srgbClr val="FFFFFF"/>
              </a:solidFill>
              <a:uFillTx/>
              <a:latin typeface="Calibri"/>
            </a:endParaRPr>
          </a:p>
        </p:txBody>
      </p:sp>
      <p:sp>
        <p:nvSpPr>
          <p:cNvPr id="12" name="Espace réservé du contenu 5">
            <a:extLst>
              <a:ext uri="{FF2B5EF4-FFF2-40B4-BE49-F238E27FC236}">
                <a16:creationId xmlns:a16="http://schemas.microsoft.com/office/drawing/2014/main" id="{10C9485F-E405-4DE9-8F0E-4D3A7B4A5B0E}"/>
              </a:ext>
            </a:extLst>
          </p:cNvPr>
          <p:cNvSpPr txBox="1"/>
          <p:nvPr/>
        </p:nvSpPr>
        <p:spPr>
          <a:xfrm>
            <a:off x="251520" y="1932062"/>
            <a:ext cx="8640000" cy="1791816"/>
          </a:xfrm>
          <a:prstGeom prst="roundRect">
            <a:avLst>
              <a:gd name="adj" fmla="val 12056"/>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algn="ctr" defTabSz="711202">
              <a:lnSpc>
                <a:spcPct val="90000"/>
              </a:lnSpc>
              <a:buSzPct val="100000"/>
              <a:defRPr sz="1800" b="0" i="0" u="none" strike="noStrike" kern="0" cap="none" spc="0" baseline="0">
                <a:solidFill>
                  <a:srgbClr val="000000"/>
                </a:solidFill>
                <a:uFillTx/>
              </a:defRPr>
            </a:pPr>
            <a:r>
              <a:rPr lang="fr-FR" sz="2000" dirty="0">
                <a:solidFill>
                  <a:srgbClr val="000000"/>
                </a:solidFill>
                <a:latin typeface="Calibri"/>
                <a:cs typeface="Arial"/>
              </a:rPr>
              <a:t>Feuilles de match, feuilles de présence, et divers documents seront prochainement à disposition sur le site du comité de l’Ain</a:t>
            </a:r>
          </a:p>
        </p:txBody>
      </p:sp>
      <p:sp>
        <p:nvSpPr>
          <p:cNvPr id="6"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7" name="Forme libre 6">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Administratif</a:t>
            </a:r>
          </a:p>
        </p:txBody>
      </p:sp>
    </p:spTree>
    <p:extLst>
      <p:ext uri="{BB962C8B-B14F-4D97-AF65-F5344CB8AC3E}">
        <p14:creationId xmlns:p14="http://schemas.microsoft.com/office/powerpoint/2010/main" val="27492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Alternative 6">
            <a:extLst>
              <a:ext uri="{FF2B5EF4-FFF2-40B4-BE49-F238E27FC236}">
                <a16:creationId xmlns:a16="http://schemas.microsoft.com/office/drawing/2014/main" id="{1E780063-55D5-420A-BE20-97D6A49B57DF}"/>
              </a:ext>
            </a:extLst>
          </p:cNvPr>
          <p:cNvSpPr/>
          <p:nvPr/>
        </p:nvSpPr>
        <p:spPr>
          <a:xfrm>
            <a:off x="251520" y="681260"/>
            <a:ext cx="8640000" cy="39600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algn="ctr" defTabSz="711202">
              <a:lnSpc>
                <a:spcPct val="90000"/>
              </a:lnSpc>
              <a:spcAft>
                <a:spcPts val="1000"/>
              </a:spcAft>
            </a:pPr>
            <a:r>
              <a:rPr lang="fr-FR" sz="2800" dirty="0">
                <a:solidFill>
                  <a:srgbClr val="FFFFFF"/>
                </a:solidFill>
                <a:latin typeface="Calibri"/>
              </a:rPr>
              <a:t>Mon club accueille un plateau</a:t>
            </a:r>
          </a:p>
        </p:txBody>
      </p:sp>
      <p:sp>
        <p:nvSpPr>
          <p:cNvPr id="6" name="Organigramme : Alternative 7">
            <a:extLst>
              <a:ext uri="{FF2B5EF4-FFF2-40B4-BE49-F238E27FC236}">
                <a16:creationId xmlns:a16="http://schemas.microsoft.com/office/drawing/2014/main" id="{FA712A7C-A9C9-473D-99C0-003E403CB4AA}"/>
              </a:ext>
            </a:extLst>
          </p:cNvPr>
          <p:cNvSpPr/>
          <p:nvPr/>
        </p:nvSpPr>
        <p:spPr>
          <a:xfrm>
            <a:off x="251520" y="1154706"/>
            <a:ext cx="8640000" cy="624956"/>
          </a:xfrm>
          <a:prstGeom prst="roundRect">
            <a:avLst>
              <a:gd name="adj" fmla="val 12095"/>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R="0" lvl="0" algn="ctr"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Je prends </a:t>
            </a:r>
            <a:r>
              <a:rPr lang="fr-FR" sz="1800" b="1" i="0" u="none" strike="noStrike" kern="1200" cap="none" spc="0" baseline="0" dirty="0">
                <a:solidFill>
                  <a:srgbClr val="000000"/>
                </a:solidFill>
                <a:uFillTx/>
                <a:latin typeface="Calibri"/>
              </a:rPr>
              <a:t>contact rapidement </a:t>
            </a:r>
            <a:r>
              <a:rPr lang="fr-FR" sz="1800" b="0" i="0" u="none" strike="noStrike" kern="1200" cap="none" spc="0" baseline="0" dirty="0">
                <a:solidFill>
                  <a:srgbClr val="000000"/>
                </a:solidFill>
                <a:uFillTx/>
                <a:latin typeface="Calibri"/>
              </a:rPr>
              <a:t>avec les clubs participants afin de leur confirmer le lieu, l’heure du RV et régler les détails logistiques (effectifs, horaires,…)</a:t>
            </a:r>
          </a:p>
        </p:txBody>
      </p:sp>
      <p:sp>
        <p:nvSpPr>
          <p:cNvPr id="12" name="Organigramme : Alternative 8">
            <a:extLst>
              <a:ext uri="{FF2B5EF4-FFF2-40B4-BE49-F238E27FC236}">
                <a16:creationId xmlns:a16="http://schemas.microsoft.com/office/drawing/2014/main" id="{E5F73E8E-2C46-4E29-AD8F-89ED497BFE90}"/>
              </a:ext>
            </a:extLst>
          </p:cNvPr>
          <p:cNvSpPr/>
          <p:nvPr/>
        </p:nvSpPr>
        <p:spPr>
          <a:xfrm>
            <a:off x="251520" y="1863968"/>
            <a:ext cx="8640000" cy="923806"/>
          </a:xfrm>
          <a:prstGeom prst="roundRect">
            <a:avLst>
              <a:gd name="adj" fmla="val 8934"/>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algn="ctr">
              <a:buSzPct val="100000"/>
            </a:pPr>
            <a:r>
              <a:rPr lang="fr-FR" dirty="0">
                <a:solidFill>
                  <a:srgbClr val="000000"/>
                </a:solidFill>
                <a:latin typeface="Calibri"/>
              </a:rPr>
              <a:t>Je désigne un directeur de tournoi qui gérera la partie administrative (feuille de match, </a:t>
            </a:r>
            <a:r>
              <a:rPr lang="fr-FR" dirty="0">
                <a:solidFill>
                  <a:srgbClr val="000000"/>
                </a:solidFill>
                <a:latin typeface="Calibri"/>
                <a:hlinkClick r:id="rId2" action="ppaction://hlinkfile">
                  <a:extLst>
                    <a:ext uri="{A12FA001-AC4F-418D-AE19-62706E023703}">
                      <ahyp:hlinkClr xmlns:ahyp="http://schemas.microsoft.com/office/drawing/2018/hyperlinkcolor" val="tx"/>
                    </a:ext>
                  </a:extLst>
                </a:hlinkClick>
              </a:rPr>
              <a:t>feuilles de présence</a:t>
            </a:r>
            <a:r>
              <a:rPr lang="fr-FR" dirty="0">
                <a:solidFill>
                  <a:srgbClr val="000000"/>
                </a:solidFill>
                <a:latin typeface="Calibri"/>
              </a:rPr>
              <a:t>, passeports, licences) et l’organisation du tournoi</a:t>
            </a:r>
          </a:p>
          <a:p>
            <a:pPr algn="ctr">
              <a:buSzPct val="100000"/>
            </a:pPr>
            <a:r>
              <a:rPr lang="fr-FR" dirty="0">
                <a:solidFill>
                  <a:srgbClr val="000000"/>
                </a:solidFill>
                <a:latin typeface="Calibri"/>
              </a:rPr>
              <a:t> d’une manière générale.</a:t>
            </a:r>
          </a:p>
        </p:txBody>
      </p:sp>
      <p:sp>
        <p:nvSpPr>
          <p:cNvPr id="13" name="Organigramme : Alternative 9">
            <a:extLst>
              <a:ext uri="{FF2B5EF4-FFF2-40B4-BE49-F238E27FC236}">
                <a16:creationId xmlns:a16="http://schemas.microsoft.com/office/drawing/2014/main" id="{B34AB01A-4636-4AF1-A286-2EB45F9ADB15}"/>
              </a:ext>
            </a:extLst>
          </p:cNvPr>
          <p:cNvSpPr/>
          <p:nvPr/>
        </p:nvSpPr>
        <p:spPr>
          <a:xfrm>
            <a:off x="251520" y="2870600"/>
            <a:ext cx="8640000" cy="914468"/>
          </a:xfrm>
          <a:prstGeom prst="roundRect">
            <a:avLst>
              <a:gd name="adj" fmla="val 9636"/>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R="0" lvl="0" algn="ctr"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Dès le soir (ou le lendemain au plus tard) j’envoie à la commission M14 du département la feuille N° 2 de </a:t>
            </a:r>
            <a:r>
              <a:rPr lang="fr-FR" sz="1800" b="0" i="0" u="none" strike="noStrike" kern="1200" cap="none" spc="0" baseline="0" dirty="0">
                <a:uFillTx/>
                <a:latin typeface="Calibri"/>
                <a:hlinkClick r:id="rId3" action="ppaction://hlinkfile">
                  <a:extLst>
                    <a:ext uri="{A12FA001-AC4F-418D-AE19-62706E023703}">
                      <ahyp:hlinkClr xmlns:ahyp="http://schemas.microsoft.com/office/drawing/2018/hyperlinkcolor" val="tx"/>
                    </a:ext>
                  </a:extLst>
                </a:hlinkClick>
              </a:rPr>
              <a:t>la </a:t>
            </a:r>
            <a:r>
              <a:rPr lang="fr-FR" sz="1800" b="1" i="0" u="none" strike="noStrike" kern="1200" cap="none" spc="0" baseline="0" dirty="0">
                <a:solidFill>
                  <a:srgbClr val="7030A0"/>
                </a:solidFill>
                <a:uFillTx/>
                <a:latin typeface="Calibri"/>
                <a:hlinkClick r:id="rId4" action="ppaction://hlinkfile">
                  <a:extLst>
                    <a:ext uri="{A12FA001-AC4F-418D-AE19-62706E023703}">
                      <ahyp:hlinkClr xmlns:ahyp="http://schemas.microsoft.com/office/drawing/2018/hyperlinkcolor" val="tx"/>
                    </a:ext>
                  </a:extLst>
                </a:hlinkClick>
              </a:rPr>
              <a:t>feuille de match </a:t>
            </a:r>
            <a:r>
              <a:rPr lang="fr-FR" sz="1800" b="0" i="0" u="none" strike="noStrike" kern="1200" cap="none" spc="0" baseline="0" dirty="0">
                <a:solidFill>
                  <a:srgbClr val="000000"/>
                </a:solidFill>
                <a:uFillTx/>
                <a:latin typeface="Calibri"/>
              </a:rPr>
              <a:t>(résultats).</a:t>
            </a:r>
          </a:p>
          <a:p>
            <a:pPr marR="0" lvl="0" algn="ctr"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Une photo avec un téléphone suffit.</a:t>
            </a:r>
          </a:p>
        </p:txBody>
      </p:sp>
      <p:sp>
        <p:nvSpPr>
          <p:cNvPr id="14" name="Organigramme : Alternative 5">
            <a:extLst>
              <a:ext uri="{FF2B5EF4-FFF2-40B4-BE49-F238E27FC236}">
                <a16:creationId xmlns:a16="http://schemas.microsoft.com/office/drawing/2014/main" id="{C68E8BDC-891D-42DF-8ADE-CD3921FBCAF9}"/>
              </a:ext>
            </a:extLst>
          </p:cNvPr>
          <p:cNvSpPr/>
          <p:nvPr/>
        </p:nvSpPr>
        <p:spPr>
          <a:xfrm>
            <a:off x="251520" y="3896618"/>
            <a:ext cx="8640000" cy="763364"/>
          </a:xfrm>
          <a:prstGeom prst="roundRect">
            <a:avLst>
              <a:gd name="adj" fmla="val 10116"/>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lvl="0" algn="ctr">
              <a:buSzPct val="100000"/>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rPr>
              <a:t>Le lundi au plus tard, je transmets au CD (à l’adresse </a:t>
            </a:r>
            <a:r>
              <a:rPr lang="fr-FR" dirty="0">
                <a:solidFill>
                  <a:srgbClr val="000000"/>
                </a:solidFill>
              </a:rPr>
              <a:t>mail : « u14@cd01rugby.com »</a:t>
            </a:r>
            <a:r>
              <a:rPr lang="fr-FR" b="0" i="0" u="none" strike="noStrike" kern="1200" cap="none" spc="0" baseline="0" dirty="0">
                <a:solidFill>
                  <a:srgbClr val="000000"/>
                </a:solidFill>
                <a:uFillTx/>
                <a:latin typeface="Calibri"/>
              </a:rPr>
              <a:t>) la totalité des documents (feuille de match complète et feuilles de présence)</a:t>
            </a:r>
          </a:p>
        </p:txBody>
      </p:sp>
      <p:sp>
        <p:nvSpPr>
          <p:cNvPr id="9"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10" name="Forme libre 9">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Administratif</a:t>
            </a:r>
          </a:p>
        </p:txBody>
      </p:sp>
    </p:spTree>
    <p:extLst>
      <p:ext uri="{BB962C8B-B14F-4D97-AF65-F5344CB8AC3E}">
        <p14:creationId xmlns:p14="http://schemas.microsoft.com/office/powerpoint/2010/main" val="21489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a:extLst>
              <a:ext uri="{FF2B5EF4-FFF2-40B4-BE49-F238E27FC236}">
                <a16:creationId xmlns:a16="http://schemas.microsoft.com/office/drawing/2014/main" id="{87A5E7BB-16BC-4DC2-8007-6AAD30C1FD13}"/>
              </a:ext>
            </a:extLst>
          </p:cNvPr>
          <p:cNvSpPr/>
          <p:nvPr/>
        </p:nvSpPr>
        <p:spPr>
          <a:xfrm>
            <a:off x="242097" y="677940"/>
            <a:ext cx="8640000" cy="396000"/>
          </a:xfrm>
          <a:prstGeom prst="roundRect">
            <a:avLst>
              <a:gd name="adj" fmla="val 23278"/>
            </a:avLst>
          </a:pr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algn="ctr" defTabSz="711202">
              <a:lnSpc>
                <a:spcPct val="90000"/>
              </a:lnSpc>
              <a:spcAft>
                <a:spcPts val="1000"/>
              </a:spcAft>
            </a:pPr>
            <a:r>
              <a:rPr lang="fr-FR" sz="2800" dirty="0">
                <a:solidFill>
                  <a:srgbClr val="FFFFFF"/>
                </a:solidFill>
                <a:latin typeface="Calibri"/>
              </a:rPr>
              <a:t>Les conditions de jeu à XV le jour du tournoi</a:t>
            </a:r>
          </a:p>
        </p:txBody>
      </p:sp>
      <p:sp>
        <p:nvSpPr>
          <p:cNvPr id="7" name="Rectangle à coins arrondis 6">
            <a:extLst>
              <a:ext uri="{FF2B5EF4-FFF2-40B4-BE49-F238E27FC236}">
                <a16:creationId xmlns:a16="http://schemas.microsoft.com/office/drawing/2014/main" id="{B0FC7E2D-8FFF-4E00-92C7-92E91C4740CF}"/>
              </a:ext>
            </a:extLst>
          </p:cNvPr>
          <p:cNvSpPr/>
          <p:nvPr/>
        </p:nvSpPr>
        <p:spPr>
          <a:xfrm>
            <a:off x="242097" y="1202706"/>
            <a:ext cx="8640000" cy="1009004"/>
          </a:xfrm>
          <a:prstGeom prst="roundRect">
            <a:avLst>
              <a:gd name="adj" fmla="val 8879"/>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Présence d’au moins 1 éducateur formé ou en cours de formation.</a:t>
            </a:r>
          </a:p>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0" cap="none" spc="0" baseline="0" dirty="0">
                <a:solidFill>
                  <a:srgbClr val="000000"/>
                </a:solidFill>
                <a:uFillTx/>
                <a:latin typeface="Calibri"/>
                <a:cs typeface="Arial"/>
              </a:rPr>
              <a:t>Sinon, j</a:t>
            </a:r>
            <a:r>
              <a:rPr lang="fr-FR" b="0" i="0" u="none" strike="noStrike" kern="1200" cap="none" spc="0" baseline="0" dirty="0">
                <a:solidFill>
                  <a:srgbClr val="000000"/>
                </a:solidFill>
                <a:uFillTx/>
                <a:latin typeface="Calibri"/>
                <a:cs typeface="Arial"/>
              </a:rPr>
              <a:t>eu à XV,</a:t>
            </a:r>
            <a:r>
              <a:rPr lang="fr-FR" b="0" i="0" u="none" strike="noStrike" kern="1200" cap="none" spc="0" dirty="0">
                <a:solidFill>
                  <a:srgbClr val="000000"/>
                </a:solidFill>
                <a:uFillTx/>
                <a:latin typeface="Calibri"/>
                <a:cs typeface="Arial"/>
              </a:rPr>
              <a:t> mais l</a:t>
            </a:r>
            <a:r>
              <a:rPr lang="fr-FR" b="0" i="0" u="none" strike="noStrike" kern="1200" cap="none" spc="0" baseline="0" dirty="0">
                <a:solidFill>
                  <a:srgbClr val="000000"/>
                </a:solidFill>
                <a:uFillTx/>
                <a:latin typeface="Calibri"/>
                <a:cs typeface="Arial"/>
              </a:rPr>
              <a:t>es mêlées sont remplacées par des coups-francs.</a:t>
            </a:r>
          </a:p>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1" dirty="0">
                <a:solidFill>
                  <a:srgbClr val="000000"/>
                </a:solidFill>
                <a:latin typeface="Calibri"/>
                <a:cs typeface="Arial"/>
              </a:rPr>
              <a:t>ATTENTION : PAS DE MÊLÉES SIMULÉES</a:t>
            </a:r>
            <a:endParaRPr lang="fr-FR" b="1" i="0" u="none" strike="noStrike" kern="1200" cap="none" spc="0" baseline="0" dirty="0">
              <a:solidFill>
                <a:srgbClr val="000000"/>
              </a:solidFill>
              <a:uFillTx/>
              <a:latin typeface="Calibri"/>
              <a:cs typeface="Arial"/>
            </a:endParaRPr>
          </a:p>
        </p:txBody>
      </p:sp>
      <p:sp>
        <p:nvSpPr>
          <p:cNvPr id="8" name="Rectangle à coins arrondis 7">
            <a:extLst>
              <a:ext uri="{FF2B5EF4-FFF2-40B4-BE49-F238E27FC236}">
                <a16:creationId xmlns:a16="http://schemas.microsoft.com/office/drawing/2014/main" id="{714CDEBD-3F81-4E5A-A86D-F35564A9A8B6}"/>
              </a:ext>
            </a:extLst>
          </p:cNvPr>
          <p:cNvSpPr/>
          <p:nvPr/>
        </p:nvSpPr>
        <p:spPr>
          <a:xfrm>
            <a:off x="242097" y="2301326"/>
            <a:ext cx="8640000" cy="702472"/>
          </a:xfrm>
          <a:prstGeom prst="roundRect">
            <a:avLst>
              <a:gd name="adj" fmla="val 14633"/>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dirty="0">
                <a:solidFill>
                  <a:srgbClr val="000000"/>
                </a:solidFill>
                <a:latin typeface="Calibri"/>
                <a:cs typeface="Arial"/>
              </a:rPr>
              <a:t>Arbitrage : </a:t>
            </a:r>
            <a:r>
              <a:rPr lang="fr-FR" b="0" i="0" u="none" strike="noStrike" kern="1200" cap="none" spc="0" baseline="0" dirty="0">
                <a:solidFill>
                  <a:srgbClr val="000000"/>
                </a:solidFill>
                <a:uFillTx/>
                <a:latin typeface="Calibri"/>
                <a:cs typeface="Arial"/>
              </a:rPr>
              <a:t>Présence d’un éducateur accompagnateur.</a:t>
            </a:r>
          </a:p>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Sinon, c’est l’éducateur d’un autre club qui officie</a:t>
            </a:r>
          </a:p>
        </p:txBody>
      </p:sp>
      <p:sp>
        <p:nvSpPr>
          <p:cNvPr id="9" name="Rectangle à coins arrondis 8">
            <a:extLst>
              <a:ext uri="{FF2B5EF4-FFF2-40B4-BE49-F238E27FC236}">
                <a16:creationId xmlns:a16="http://schemas.microsoft.com/office/drawing/2014/main" id="{D2D8D534-03CD-4694-8888-FD461EC3CC3E}"/>
              </a:ext>
            </a:extLst>
          </p:cNvPr>
          <p:cNvSpPr/>
          <p:nvPr/>
        </p:nvSpPr>
        <p:spPr>
          <a:xfrm>
            <a:off x="242097" y="3093414"/>
            <a:ext cx="8640000" cy="702472"/>
          </a:xfrm>
          <a:prstGeom prst="roundRect">
            <a:avLst>
              <a:gd name="adj" fmla="val 14633"/>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Présence d’au moins 2 joueurs titulaires du passeport arbitrage</a:t>
            </a:r>
          </a:p>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Sinon, arbitrage par l’éducateur + le joueur présent</a:t>
            </a:r>
          </a:p>
        </p:txBody>
      </p:sp>
      <p:sp>
        <p:nvSpPr>
          <p:cNvPr id="10" name="Rectangle à coins arrondis 9">
            <a:extLst>
              <a:ext uri="{FF2B5EF4-FFF2-40B4-BE49-F238E27FC236}">
                <a16:creationId xmlns:a16="http://schemas.microsoft.com/office/drawing/2014/main" id="{757FC4DB-0EB6-48F1-AD31-FF6B5A6DAE91}"/>
              </a:ext>
            </a:extLst>
          </p:cNvPr>
          <p:cNvSpPr/>
          <p:nvPr/>
        </p:nvSpPr>
        <p:spPr>
          <a:xfrm>
            <a:off x="242097" y="3884834"/>
            <a:ext cx="8640000" cy="919164"/>
          </a:xfrm>
          <a:prstGeom prst="roundRect">
            <a:avLst>
              <a:gd name="adj" fmla="val 10449"/>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pitchFamily="34"/>
                <a:cs typeface="Arial"/>
              </a:rPr>
              <a:t>Présence d’au moins 15 joueurs dont 9 titulaires du passeport joueur de devant</a:t>
            </a:r>
          </a:p>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pitchFamily="34"/>
                <a:cs typeface="Arial"/>
              </a:rPr>
              <a:t>Sinon, prêt de joueurs, </a:t>
            </a:r>
            <a:r>
              <a:rPr lang="fr-FR" b="1" i="0" u="none" strike="noStrike" kern="1200" cap="none" spc="0" baseline="0" dirty="0">
                <a:solidFill>
                  <a:srgbClr val="000000"/>
                </a:solidFill>
                <a:uFillTx/>
                <a:latin typeface="Calibri" pitchFamily="34"/>
                <a:cs typeface="Arial"/>
              </a:rPr>
              <a:t>équilibrage en effectif incomplet de (14 à 11 joueurs)</a:t>
            </a:r>
          </a:p>
        </p:txBody>
      </p:sp>
      <p:sp>
        <p:nvSpPr>
          <p:cNvPr id="12"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14" name="Forme libre 13">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Jeu à XV</a:t>
            </a:r>
          </a:p>
        </p:txBody>
      </p:sp>
    </p:spTree>
    <p:extLst>
      <p:ext uri="{BB962C8B-B14F-4D97-AF65-F5344CB8AC3E}">
        <p14:creationId xmlns:p14="http://schemas.microsoft.com/office/powerpoint/2010/main" val="100173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5">
            <a:extLst>
              <a:ext uri="{FF2B5EF4-FFF2-40B4-BE49-F238E27FC236}">
                <a16:creationId xmlns:a16="http://schemas.microsoft.com/office/drawing/2014/main" id="{4B0B5BE9-3DD9-45F0-9365-EBD57B2712CA}"/>
              </a:ext>
            </a:extLst>
          </p:cNvPr>
          <p:cNvSpPr/>
          <p:nvPr/>
        </p:nvSpPr>
        <p:spPr>
          <a:xfrm>
            <a:off x="244674" y="1186574"/>
            <a:ext cx="8640000" cy="377064"/>
          </a:xfrm>
          <a:prstGeom prst="roundRect">
            <a:avLst>
              <a:gd name="adj" fmla="val 22351"/>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cs typeface="Arial"/>
              </a:rPr>
              <a:t>Arbitrage</a:t>
            </a:r>
          </a:p>
        </p:txBody>
      </p:sp>
      <p:sp>
        <p:nvSpPr>
          <p:cNvPr id="6" name="Forme libre 6">
            <a:extLst>
              <a:ext uri="{FF2B5EF4-FFF2-40B4-BE49-F238E27FC236}">
                <a16:creationId xmlns:a16="http://schemas.microsoft.com/office/drawing/2014/main" id="{D9043425-EE2D-4002-97CF-AAFE2F6D474B}"/>
              </a:ext>
            </a:extLst>
          </p:cNvPr>
          <p:cNvSpPr/>
          <p:nvPr/>
        </p:nvSpPr>
        <p:spPr>
          <a:xfrm>
            <a:off x="244674" y="1705811"/>
            <a:ext cx="8640000" cy="1514011"/>
          </a:xfrm>
          <a:prstGeom prst="roundRect">
            <a:avLst>
              <a:gd name="adj" fmla="val 6286"/>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Triangulaire, Quadrangulaire:</a:t>
            </a:r>
          </a:p>
          <a:p>
            <a:pPr marL="0" marR="0" lvl="0" indent="0" algn="ctr" defTabSz="711202" rtl="0" fontAlgn="auto" hangingPunct="1">
              <a:lnSpc>
                <a:spcPct val="90000"/>
              </a:lnSpc>
              <a:spcBef>
                <a:spcPts val="0"/>
              </a:spcBef>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2 jeunes joueurs-arbitres </a:t>
            </a:r>
            <a:r>
              <a:rPr lang="fr-FR" dirty="0">
                <a:solidFill>
                  <a:srgbClr val="000000"/>
                </a:solidFill>
                <a:latin typeface="Calibri"/>
                <a:cs typeface="Arial"/>
              </a:rPr>
              <a:t>titulaires du passeport arbitre</a:t>
            </a:r>
            <a:r>
              <a:rPr lang="fr-FR" b="0" i="0" u="none" strike="noStrike" kern="1200" cap="none" spc="0" baseline="0" dirty="0">
                <a:solidFill>
                  <a:srgbClr val="000000"/>
                </a:solidFill>
                <a:uFillTx/>
                <a:latin typeface="Calibri"/>
                <a:cs typeface="Arial"/>
              </a:rPr>
              <a:t> + 1 éducateur présent sur le terrain (chargé de l’arbitrage de la mêlée </a:t>
            </a:r>
            <a:r>
              <a:rPr lang="fr-FR" b="1" i="0" u="sng" strike="noStrike" kern="1200" cap="none" spc="0" baseline="0" dirty="0">
                <a:solidFill>
                  <a:srgbClr val="000000"/>
                </a:solidFill>
                <a:uFillTx/>
                <a:latin typeface="Calibri"/>
                <a:cs typeface="Arial"/>
              </a:rPr>
              <a:t>et de la sécurité</a:t>
            </a:r>
            <a:r>
              <a:rPr lang="fr-FR" b="0" i="0" u="none" strike="noStrike" kern="1200" cap="none" spc="0" baseline="0" dirty="0">
                <a:solidFill>
                  <a:srgbClr val="000000"/>
                </a:solidFill>
                <a:uFillTx/>
                <a:latin typeface="Calibri"/>
                <a:cs typeface="Arial"/>
              </a:rPr>
              <a:t>)</a:t>
            </a:r>
          </a:p>
          <a:p>
            <a:pPr marL="0" marR="0" lvl="0" indent="0" algn="ctr" defTabSz="711202" rtl="0" fontAlgn="auto" hangingPunct="1">
              <a:lnSpc>
                <a:spcPct val="90000"/>
              </a:lnSpc>
              <a:spcBef>
                <a:spcPts val="0"/>
              </a:spcBef>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Ou 1 ACF (mineur) et 1 joueur-arbitre formé + un référent </a:t>
            </a:r>
            <a:r>
              <a:rPr lang="fr-FR" b="1" i="0" u="none" strike="noStrike" kern="1200" cap="none" spc="0" baseline="0" dirty="0">
                <a:solidFill>
                  <a:srgbClr val="000000"/>
                </a:solidFill>
                <a:uFillTx/>
                <a:latin typeface="Calibri"/>
                <a:cs typeface="Arial"/>
              </a:rPr>
              <a:t>désigné</a:t>
            </a:r>
            <a:r>
              <a:rPr lang="fr-FR" b="0" i="0" u="none" strike="noStrike" kern="1200" cap="none" spc="0" baseline="0" dirty="0">
                <a:solidFill>
                  <a:srgbClr val="000000"/>
                </a:solidFill>
                <a:uFillTx/>
                <a:latin typeface="Calibri"/>
                <a:cs typeface="Arial"/>
              </a:rPr>
              <a:t> par le DTA.</a:t>
            </a:r>
          </a:p>
          <a:p>
            <a:pPr marL="0" marR="0" lvl="0" indent="0" algn="ctr" defTabSz="711202" rtl="0" fontAlgn="auto" hangingPunct="1">
              <a:lnSpc>
                <a:spcPct val="90000"/>
              </a:lnSpc>
              <a:spcBef>
                <a:spcPts val="0"/>
              </a:spcBef>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Les joueurs –arbitres appartiennent à l’une des équipes qui ne jouent pas.</a:t>
            </a:r>
          </a:p>
        </p:txBody>
      </p:sp>
      <p:sp>
        <p:nvSpPr>
          <p:cNvPr id="7" name="Forme libre 7">
            <a:extLst>
              <a:ext uri="{FF2B5EF4-FFF2-40B4-BE49-F238E27FC236}">
                <a16:creationId xmlns:a16="http://schemas.microsoft.com/office/drawing/2014/main" id="{693D1054-E0F4-4047-9907-B2FA97BAFDA5}"/>
              </a:ext>
            </a:extLst>
          </p:cNvPr>
          <p:cNvSpPr/>
          <p:nvPr/>
        </p:nvSpPr>
        <p:spPr>
          <a:xfrm>
            <a:off x="244674" y="3345836"/>
            <a:ext cx="8640000" cy="1242138"/>
          </a:xfrm>
          <a:prstGeom prst="roundRect">
            <a:avLst>
              <a:gd name="adj" fmla="val 8040"/>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Match sec:</a:t>
            </a:r>
          </a:p>
          <a:p>
            <a:pPr marL="0" marR="0" lvl="0" indent="0" algn="ctr" defTabSz="711202" rtl="0" fontAlgn="auto" hangingPunct="1">
              <a:lnSpc>
                <a:spcPct val="90000"/>
              </a:lnSpc>
              <a:spcBef>
                <a:spcPts val="0"/>
              </a:spcBef>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Chaque équipe fourni 1 joueur-arbitre formé + 1 éducateur présent sur le terrain </a:t>
            </a:r>
          </a:p>
          <a:p>
            <a:pPr marL="0" marR="0" lvl="0" indent="0" algn="ctr" defTabSz="711202" rtl="0" fontAlgn="auto" hangingPunct="1">
              <a:lnSpc>
                <a:spcPct val="90000"/>
              </a:lnSpc>
              <a:spcBef>
                <a:spcPts val="0"/>
              </a:spcBef>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(chargé de l’arbitrage de la mêlée </a:t>
            </a:r>
            <a:r>
              <a:rPr lang="fr-FR" b="1" i="0" u="sng" strike="noStrike" kern="1200" cap="none" spc="0" baseline="0" dirty="0">
                <a:solidFill>
                  <a:srgbClr val="000000"/>
                </a:solidFill>
                <a:uFillTx/>
                <a:latin typeface="Calibri"/>
                <a:cs typeface="Arial"/>
              </a:rPr>
              <a:t>et de la sécurité</a:t>
            </a:r>
            <a:r>
              <a:rPr lang="fr-FR" b="0" i="0" u="none" strike="noStrike" kern="1200" cap="none" spc="0" baseline="0" dirty="0">
                <a:solidFill>
                  <a:srgbClr val="000000"/>
                </a:solidFill>
                <a:uFillTx/>
                <a:latin typeface="Calibri"/>
                <a:cs typeface="Arial"/>
              </a:rPr>
              <a:t>)</a:t>
            </a:r>
          </a:p>
          <a:p>
            <a:pPr marL="0" marR="0" lvl="0" indent="0" algn="ctr" defTabSz="711202" rtl="0" fontAlgn="auto" hangingPunct="1">
              <a:lnSpc>
                <a:spcPct val="90000"/>
              </a:lnSpc>
              <a:spcBef>
                <a:spcPts val="0"/>
              </a:spcBef>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Ou 1 ACF (mineur) et 1 joueur-arbitre formé + un référent désigné par le DTA.</a:t>
            </a:r>
          </a:p>
        </p:txBody>
      </p:sp>
      <p:sp>
        <p:nvSpPr>
          <p:cNvPr id="9" name="Rectangle à coins arrondis 8">
            <a:extLst>
              <a:ext uri="{FF2B5EF4-FFF2-40B4-BE49-F238E27FC236}">
                <a16:creationId xmlns:a16="http://schemas.microsoft.com/office/drawing/2014/main" id="{87A5E7BB-16BC-4DC2-8007-6AAD30C1FD13}"/>
              </a:ext>
            </a:extLst>
          </p:cNvPr>
          <p:cNvSpPr/>
          <p:nvPr/>
        </p:nvSpPr>
        <p:spPr>
          <a:xfrm>
            <a:off x="244674" y="670398"/>
            <a:ext cx="8640000" cy="396000"/>
          </a:xfrm>
          <a:prstGeom prst="roundRect">
            <a:avLst/>
          </a:pr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algn="ctr" defTabSz="711202">
              <a:lnSpc>
                <a:spcPct val="90000"/>
              </a:lnSpc>
              <a:spcAft>
                <a:spcPts val="1000"/>
              </a:spcAft>
            </a:pPr>
            <a:r>
              <a:rPr lang="fr-FR" sz="2800" dirty="0">
                <a:solidFill>
                  <a:srgbClr val="FFFFFF"/>
                </a:solidFill>
                <a:latin typeface="Calibri"/>
              </a:rPr>
              <a:t>Les conditions de jeu à XV le jour du tournoi</a:t>
            </a:r>
          </a:p>
        </p:txBody>
      </p:sp>
      <p:sp>
        <p:nvSpPr>
          <p:cNvPr id="10"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11" name="Forme libre 10">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Jeu à XV</a:t>
            </a:r>
          </a:p>
        </p:txBody>
      </p:sp>
    </p:spTree>
    <p:extLst>
      <p:ext uri="{BB962C8B-B14F-4D97-AF65-F5344CB8AC3E}">
        <p14:creationId xmlns:p14="http://schemas.microsoft.com/office/powerpoint/2010/main" val="148118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5">
            <a:extLst>
              <a:ext uri="{FF2B5EF4-FFF2-40B4-BE49-F238E27FC236}">
                <a16:creationId xmlns:a16="http://schemas.microsoft.com/office/drawing/2014/main" id="{87A5E7BB-16BC-4DC2-8007-6AAD30C1FD13}"/>
              </a:ext>
            </a:extLst>
          </p:cNvPr>
          <p:cNvSpPr/>
          <p:nvPr/>
        </p:nvSpPr>
        <p:spPr>
          <a:xfrm>
            <a:off x="242097" y="699372"/>
            <a:ext cx="8640000" cy="396000"/>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algn="ctr" defTabSz="711202">
              <a:lnSpc>
                <a:spcPct val="90000"/>
              </a:lnSpc>
              <a:spcAft>
                <a:spcPts val="1000"/>
              </a:spcAft>
            </a:pPr>
            <a:r>
              <a:rPr lang="fr-FR" sz="2800" dirty="0">
                <a:solidFill>
                  <a:srgbClr val="FFFFFF"/>
                </a:solidFill>
                <a:latin typeface="Calibri"/>
              </a:rPr>
              <a:t>Les conditions de jeu à X le jour du tournoi</a:t>
            </a:r>
          </a:p>
        </p:txBody>
      </p:sp>
      <p:sp>
        <p:nvSpPr>
          <p:cNvPr id="7" name="Rectangle à coins arrondis 6">
            <a:extLst>
              <a:ext uri="{FF2B5EF4-FFF2-40B4-BE49-F238E27FC236}">
                <a16:creationId xmlns:a16="http://schemas.microsoft.com/office/drawing/2014/main" id="{B0FC7E2D-8FFF-4E00-92C7-92E91C4740CF}"/>
              </a:ext>
            </a:extLst>
          </p:cNvPr>
          <p:cNvSpPr/>
          <p:nvPr/>
        </p:nvSpPr>
        <p:spPr>
          <a:xfrm>
            <a:off x="242097" y="1203598"/>
            <a:ext cx="8640000" cy="1009004"/>
          </a:xfrm>
          <a:prstGeom prst="roundRect">
            <a:avLst>
              <a:gd name="adj" fmla="val 8879"/>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Présence d’au moins 1 éducateur formé ou en cours de formation.</a:t>
            </a:r>
          </a:p>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0" cap="none" spc="0" baseline="0" dirty="0">
                <a:solidFill>
                  <a:srgbClr val="000000"/>
                </a:solidFill>
                <a:uFillTx/>
                <a:latin typeface="Calibri"/>
                <a:cs typeface="Arial"/>
              </a:rPr>
              <a:t>Sinon, j</a:t>
            </a:r>
            <a:r>
              <a:rPr lang="fr-FR" b="0" i="0" u="none" strike="noStrike" kern="1200" cap="none" spc="0" baseline="0" dirty="0">
                <a:solidFill>
                  <a:srgbClr val="000000"/>
                </a:solidFill>
                <a:uFillTx/>
                <a:latin typeface="Calibri"/>
                <a:cs typeface="Arial"/>
              </a:rPr>
              <a:t>eu à X,</a:t>
            </a:r>
            <a:r>
              <a:rPr lang="fr-FR" b="0" i="0" u="none" strike="noStrike" kern="1200" cap="none" spc="0" dirty="0">
                <a:solidFill>
                  <a:srgbClr val="000000"/>
                </a:solidFill>
                <a:uFillTx/>
                <a:latin typeface="Calibri"/>
                <a:cs typeface="Arial"/>
              </a:rPr>
              <a:t> mais l</a:t>
            </a:r>
            <a:r>
              <a:rPr lang="fr-FR" b="0" i="0" u="none" strike="noStrike" kern="1200" cap="none" spc="0" baseline="0" dirty="0">
                <a:solidFill>
                  <a:srgbClr val="000000"/>
                </a:solidFill>
                <a:uFillTx/>
                <a:latin typeface="Calibri"/>
                <a:cs typeface="Arial"/>
              </a:rPr>
              <a:t>es mêlées sont remplacées par des coups-francs.</a:t>
            </a:r>
          </a:p>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1" dirty="0">
                <a:solidFill>
                  <a:srgbClr val="000000"/>
                </a:solidFill>
                <a:latin typeface="Calibri"/>
                <a:cs typeface="Arial"/>
              </a:rPr>
              <a:t>ATTENTION : PAS DE MÊLÉES SIMULÉES</a:t>
            </a:r>
            <a:endParaRPr lang="fr-FR" b="1" i="0" u="none" strike="noStrike" kern="1200" cap="none" spc="0" baseline="0" dirty="0">
              <a:solidFill>
                <a:srgbClr val="000000"/>
              </a:solidFill>
              <a:uFillTx/>
              <a:latin typeface="Calibri"/>
              <a:cs typeface="Arial"/>
            </a:endParaRPr>
          </a:p>
        </p:txBody>
      </p:sp>
      <p:sp>
        <p:nvSpPr>
          <p:cNvPr id="8" name="Rectangle à coins arrondis 7">
            <a:extLst>
              <a:ext uri="{FF2B5EF4-FFF2-40B4-BE49-F238E27FC236}">
                <a16:creationId xmlns:a16="http://schemas.microsoft.com/office/drawing/2014/main" id="{714CDEBD-3F81-4E5A-A86D-F35564A9A8B6}"/>
              </a:ext>
            </a:extLst>
          </p:cNvPr>
          <p:cNvSpPr/>
          <p:nvPr/>
        </p:nvSpPr>
        <p:spPr>
          <a:xfrm>
            <a:off x="242097" y="2301326"/>
            <a:ext cx="8640000" cy="702472"/>
          </a:xfrm>
          <a:prstGeom prst="roundRect">
            <a:avLst>
              <a:gd name="adj" fmla="val 12599"/>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dirty="0">
                <a:solidFill>
                  <a:srgbClr val="000000"/>
                </a:solidFill>
                <a:latin typeface="Calibri"/>
                <a:cs typeface="Arial"/>
              </a:rPr>
              <a:t>Arbitrage : </a:t>
            </a:r>
            <a:r>
              <a:rPr lang="fr-FR" b="0" i="0" u="none" strike="noStrike" kern="1200" cap="none" spc="0" baseline="0" dirty="0">
                <a:solidFill>
                  <a:srgbClr val="000000"/>
                </a:solidFill>
                <a:uFillTx/>
                <a:latin typeface="Calibri"/>
                <a:cs typeface="Arial"/>
              </a:rPr>
              <a:t>Présence d’un éducateur accompagnateur.</a:t>
            </a:r>
          </a:p>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Sinon, c’est l’éducateur d’un autre club qui officie</a:t>
            </a:r>
          </a:p>
        </p:txBody>
      </p:sp>
      <p:sp>
        <p:nvSpPr>
          <p:cNvPr id="9" name="Rectangle à coins arrondis 8">
            <a:extLst>
              <a:ext uri="{FF2B5EF4-FFF2-40B4-BE49-F238E27FC236}">
                <a16:creationId xmlns:a16="http://schemas.microsoft.com/office/drawing/2014/main" id="{D2D8D534-03CD-4694-8888-FD461EC3CC3E}"/>
              </a:ext>
            </a:extLst>
          </p:cNvPr>
          <p:cNvSpPr/>
          <p:nvPr/>
        </p:nvSpPr>
        <p:spPr>
          <a:xfrm>
            <a:off x="242097" y="3093414"/>
            <a:ext cx="8640000" cy="702472"/>
          </a:xfrm>
          <a:prstGeom prst="roundRect">
            <a:avLst>
              <a:gd name="adj" fmla="val 14633"/>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Présence d’au moins 2 joueurs titulaires du passeport arbitrage</a:t>
            </a:r>
          </a:p>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Sinon, arbitrage par l’éducateur + le joueur présent</a:t>
            </a:r>
          </a:p>
        </p:txBody>
      </p:sp>
      <p:sp>
        <p:nvSpPr>
          <p:cNvPr id="10" name="Rectangle à coins arrondis 9">
            <a:extLst>
              <a:ext uri="{FF2B5EF4-FFF2-40B4-BE49-F238E27FC236}">
                <a16:creationId xmlns:a16="http://schemas.microsoft.com/office/drawing/2014/main" id="{757FC4DB-0EB6-48F1-AD31-FF6B5A6DAE91}"/>
              </a:ext>
            </a:extLst>
          </p:cNvPr>
          <p:cNvSpPr/>
          <p:nvPr/>
        </p:nvSpPr>
        <p:spPr>
          <a:xfrm>
            <a:off x="242097" y="3884834"/>
            <a:ext cx="8640000" cy="919164"/>
          </a:xfrm>
          <a:prstGeom prst="roundRect">
            <a:avLst>
              <a:gd name="adj" fmla="val 12004"/>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pitchFamily="34"/>
                <a:cs typeface="Arial"/>
              </a:rPr>
              <a:t>Présence d’au moins 10 joueurs dont 6 titulaires du passeport joueur de devant</a:t>
            </a:r>
          </a:p>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pitchFamily="34"/>
                <a:cs typeface="Arial"/>
              </a:rPr>
              <a:t>Sinon, prêt de joueurs, </a:t>
            </a:r>
            <a:r>
              <a:rPr lang="fr-FR" b="1" i="0" u="none" strike="noStrike" kern="1200" cap="none" spc="0" baseline="0" dirty="0">
                <a:solidFill>
                  <a:srgbClr val="000000"/>
                </a:solidFill>
                <a:uFillTx/>
                <a:latin typeface="Calibri" pitchFamily="34"/>
                <a:cs typeface="Arial"/>
              </a:rPr>
              <a:t>équilibrage en effectif incomplet de (9 à 7 joueurs) et passage en</a:t>
            </a:r>
            <a:r>
              <a:rPr lang="fr-FR" b="1" i="0" u="none" strike="noStrike" kern="1200" cap="none" spc="0" dirty="0">
                <a:solidFill>
                  <a:srgbClr val="000000"/>
                </a:solidFill>
                <a:uFillTx/>
                <a:latin typeface="Calibri" pitchFamily="34"/>
                <a:cs typeface="Arial"/>
              </a:rPr>
              <a:t> mêlée à 3 contre 3</a:t>
            </a:r>
            <a:endParaRPr lang="fr-FR" b="1" i="0" u="none" strike="noStrike" kern="1200" cap="none" spc="0" baseline="0" dirty="0">
              <a:solidFill>
                <a:srgbClr val="000000"/>
              </a:solidFill>
              <a:uFillTx/>
              <a:latin typeface="Calibri" pitchFamily="34"/>
              <a:cs typeface="Arial"/>
            </a:endParaRPr>
          </a:p>
        </p:txBody>
      </p:sp>
      <p:sp>
        <p:nvSpPr>
          <p:cNvPr id="12"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14" name="Forme libre 13">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Jeu à X</a:t>
            </a:r>
          </a:p>
        </p:txBody>
      </p:sp>
    </p:spTree>
    <p:extLst>
      <p:ext uri="{BB962C8B-B14F-4D97-AF65-F5344CB8AC3E}">
        <p14:creationId xmlns:p14="http://schemas.microsoft.com/office/powerpoint/2010/main" val="236451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5">
            <a:extLst>
              <a:ext uri="{FF2B5EF4-FFF2-40B4-BE49-F238E27FC236}">
                <a16:creationId xmlns:a16="http://schemas.microsoft.com/office/drawing/2014/main" id="{87A5E7BB-16BC-4DC2-8007-6AAD30C1FD13}"/>
              </a:ext>
            </a:extLst>
          </p:cNvPr>
          <p:cNvSpPr/>
          <p:nvPr/>
        </p:nvSpPr>
        <p:spPr>
          <a:xfrm>
            <a:off x="242097" y="699372"/>
            <a:ext cx="8640000" cy="396000"/>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algn="ctr" defTabSz="711202">
              <a:lnSpc>
                <a:spcPct val="90000"/>
              </a:lnSpc>
              <a:spcAft>
                <a:spcPts val="1000"/>
              </a:spcAft>
            </a:pPr>
            <a:r>
              <a:rPr lang="fr-FR" sz="2800" dirty="0">
                <a:solidFill>
                  <a:srgbClr val="FFFFFF"/>
                </a:solidFill>
                <a:latin typeface="Calibri"/>
              </a:rPr>
              <a:t>Les conditions de jeu à X le jour du tournoi</a:t>
            </a:r>
          </a:p>
        </p:txBody>
      </p:sp>
      <p:sp>
        <p:nvSpPr>
          <p:cNvPr id="7" name="Rectangle à coins arrondis 6">
            <a:extLst>
              <a:ext uri="{FF2B5EF4-FFF2-40B4-BE49-F238E27FC236}">
                <a16:creationId xmlns:a16="http://schemas.microsoft.com/office/drawing/2014/main" id="{B0FC7E2D-8FFF-4E00-92C7-92E91C4740CF}"/>
              </a:ext>
            </a:extLst>
          </p:cNvPr>
          <p:cNvSpPr/>
          <p:nvPr/>
        </p:nvSpPr>
        <p:spPr>
          <a:xfrm>
            <a:off x="242097" y="1203598"/>
            <a:ext cx="8640000" cy="3240530"/>
          </a:xfrm>
          <a:prstGeom prst="roundRect">
            <a:avLst>
              <a:gd name="adj" fmla="val 8879"/>
            </a:avLst>
          </a:prstGeom>
          <a:ln/>
        </p:spPr>
        <p:style>
          <a:lnRef idx="2">
            <a:schemeClr val="accent1"/>
          </a:lnRef>
          <a:fillRef idx="1">
            <a:schemeClr val="lt1"/>
          </a:fillRef>
          <a:effectRef idx="0">
            <a:schemeClr val="accent1"/>
          </a:effectRef>
          <a:fontRef idx="minor">
            <a:schemeClr val="dk1"/>
          </a:fontRef>
        </p:style>
        <p:txBody>
          <a:bodyPr vert="horz" wrap="square" lIns="73499" tIns="73499" rIns="73499" bIns="73499" anchor="ctr" anchorCtr="1" compatLnSpc="1">
            <a:noAutofit/>
          </a:bodyPr>
          <a:lstStyle/>
          <a:p>
            <a:pPr marL="0" marR="0" lvl="0" indent="0" algn="ctr" defTabSz="711202"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cs typeface="Arial"/>
              </a:rPr>
              <a:t>.</a:t>
            </a:r>
          </a:p>
          <a:p>
            <a:pPr lvl="0" defTabSz="711202">
              <a:lnSpc>
                <a:spcPct val="90000"/>
              </a:lnSpc>
              <a:spcAft>
                <a:spcPts val="800"/>
              </a:spcAft>
              <a:defRPr sz="1800" b="0" i="0" u="none" strike="noStrike" kern="0" cap="none" spc="0" baseline="0">
                <a:solidFill>
                  <a:srgbClr val="000000"/>
                </a:solidFill>
                <a:uFillTx/>
              </a:defRPr>
            </a:pPr>
            <a:r>
              <a:rPr lang="fr-FR" dirty="0"/>
              <a:t>Terrain normal sans les 5 mètres de chaque côté</a:t>
            </a:r>
          </a:p>
          <a:p>
            <a:pPr lvl="0" algn="ctr" defTabSz="711202">
              <a:lnSpc>
                <a:spcPct val="90000"/>
              </a:lnSpc>
              <a:spcAft>
                <a:spcPts val="800"/>
              </a:spcAft>
              <a:defRPr sz="1800" b="0" i="0" u="none" strike="noStrike" kern="0" cap="none" spc="0" baseline="0">
                <a:solidFill>
                  <a:srgbClr val="000000"/>
                </a:solidFill>
                <a:uFillTx/>
              </a:defRPr>
            </a:pPr>
            <a:r>
              <a:rPr lang="fr-FR" dirty="0"/>
              <a:t> </a:t>
            </a:r>
            <a:endParaRPr lang="fr-FR" b="1" i="0" u="none" strike="noStrike" kern="1200" cap="none" spc="0" baseline="0" dirty="0">
              <a:solidFill>
                <a:srgbClr val="000000"/>
              </a:solidFill>
              <a:uFillTx/>
              <a:latin typeface="Calibri"/>
              <a:cs typeface="Arial"/>
            </a:endParaRPr>
          </a:p>
        </p:txBody>
      </p:sp>
      <p:sp>
        <p:nvSpPr>
          <p:cNvPr id="12"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14" name="Forme libre 13">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Jeu à X</a:t>
            </a:r>
          </a:p>
        </p:txBody>
      </p:sp>
    </p:spTree>
    <p:extLst>
      <p:ext uri="{BB962C8B-B14F-4D97-AF65-F5344CB8AC3E}">
        <p14:creationId xmlns:p14="http://schemas.microsoft.com/office/powerpoint/2010/main" val="253507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Alternative 19">
            <a:extLst>
              <a:ext uri="{FF2B5EF4-FFF2-40B4-BE49-F238E27FC236}">
                <a16:creationId xmlns:a16="http://schemas.microsoft.com/office/drawing/2014/main" id="{1CBF1F3D-EF12-4DBD-AB2F-A685985E9EC9}"/>
              </a:ext>
            </a:extLst>
          </p:cNvPr>
          <p:cNvSpPr/>
          <p:nvPr/>
        </p:nvSpPr>
        <p:spPr>
          <a:xfrm>
            <a:off x="241820" y="681540"/>
            <a:ext cx="8640000" cy="39600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algn="ctr" defTabSz="711202">
              <a:lnSpc>
                <a:spcPct val="90000"/>
              </a:lnSpc>
              <a:spcAft>
                <a:spcPts val="1000"/>
              </a:spcAft>
            </a:pPr>
            <a:r>
              <a:rPr lang="fr-FR" sz="2800" dirty="0">
                <a:solidFill>
                  <a:srgbClr val="FFFFFF"/>
                </a:solidFill>
                <a:latin typeface="Calibri"/>
              </a:rPr>
              <a:t>Challenge Fédéral M14</a:t>
            </a:r>
          </a:p>
        </p:txBody>
      </p:sp>
      <p:sp>
        <p:nvSpPr>
          <p:cNvPr id="7" name="Organigramme : Alternative 19">
            <a:extLst>
              <a:ext uri="{FF2B5EF4-FFF2-40B4-BE49-F238E27FC236}">
                <a16:creationId xmlns:a16="http://schemas.microsoft.com/office/drawing/2014/main" id="{2692B9F2-24A4-493E-B852-EED62C9161AD}"/>
              </a:ext>
            </a:extLst>
          </p:cNvPr>
          <p:cNvSpPr/>
          <p:nvPr/>
        </p:nvSpPr>
        <p:spPr>
          <a:xfrm>
            <a:off x="241820" y="1167655"/>
            <a:ext cx="8640000" cy="684015"/>
          </a:xfrm>
          <a:prstGeom prst="roundRect">
            <a:avLst>
              <a:gd name="adj" fmla="val 14578"/>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rPr>
              <a:t>1° Phase : 4 dates (12 octobre, </a:t>
            </a:r>
            <a:r>
              <a:rPr lang="fr-FR" dirty="0">
                <a:solidFill>
                  <a:srgbClr val="000000"/>
                </a:solidFill>
                <a:latin typeface="Calibri"/>
              </a:rPr>
              <a:t>9</a:t>
            </a:r>
            <a:r>
              <a:rPr lang="fr-FR" b="0" i="0" u="none" strike="noStrike" kern="1200" cap="none" spc="0" baseline="0" dirty="0">
                <a:solidFill>
                  <a:srgbClr val="000000"/>
                </a:solidFill>
                <a:uFillTx/>
                <a:latin typeface="Calibri"/>
              </a:rPr>
              <a:t> et 23 novembre,</a:t>
            </a:r>
            <a:r>
              <a:rPr lang="fr-FR" b="0" i="0" u="none" strike="noStrike" kern="1200" cap="none" spc="0" dirty="0">
                <a:solidFill>
                  <a:srgbClr val="000000"/>
                </a:solidFill>
                <a:uFillTx/>
                <a:latin typeface="Calibri"/>
              </a:rPr>
              <a:t> </a:t>
            </a:r>
            <a:r>
              <a:rPr lang="fr-FR" kern="0" dirty="0">
                <a:solidFill>
                  <a:srgbClr val="000000"/>
                </a:solidFill>
                <a:latin typeface="Calibri"/>
              </a:rPr>
              <a:t>7</a:t>
            </a:r>
            <a:r>
              <a:rPr lang="fr-FR" b="0" i="0" u="none" strike="noStrike" kern="1200" cap="none" spc="0" dirty="0">
                <a:solidFill>
                  <a:srgbClr val="000000"/>
                </a:solidFill>
                <a:uFillTx/>
                <a:latin typeface="Calibri"/>
              </a:rPr>
              <a:t> décembre)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rPr>
              <a:t>Oppositions au niveau du département ou des bassins</a:t>
            </a:r>
          </a:p>
        </p:txBody>
      </p:sp>
      <p:sp>
        <p:nvSpPr>
          <p:cNvPr id="8" name="Organigramme : Alternative 19">
            <a:extLst>
              <a:ext uri="{FF2B5EF4-FFF2-40B4-BE49-F238E27FC236}">
                <a16:creationId xmlns:a16="http://schemas.microsoft.com/office/drawing/2014/main" id="{9926C50D-3A10-4DC6-98F9-AB3786A2B4EA}"/>
              </a:ext>
            </a:extLst>
          </p:cNvPr>
          <p:cNvSpPr/>
          <p:nvPr/>
        </p:nvSpPr>
        <p:spPr>
          <a:xfrm>
            <a:off x="241820" y="1952254"/>
            <a:ext cx="8640000" cy="1160860"/>
          </a:xfrm>
          <a:prstGeom prst="roundRect">
            <a:avLst>
              <a:gd name="adj" fmla="val 9253"/>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rPr>
              <a:t>2° Phase : 5 dates ( </a:t>
            </a:r>
            <a:r>
              <a:rPr lang="fr-FR" dirty="0">
                <a:solidFill>
                  <a:srgbClr val="000000"/>
                </a:solidFill>
                <a:latin typeface="Calibri"/>
              </a:rPr>
              <a:t>18</a:t>
            </a:r>
            <a:r>
              <a:rPr lang="fr-FR" b="0" i="0" u="none" strike="noStrike" kern="1200" cap="none" spc="0" baseline="0" dirty="0">
                <a:solidFill>
                  <a:srgbClr val="000000"/>
                </a:solidFill>
                <a:uFillTx/>
                <a:latin typeface="Calibri"/>
              </a:rPr>
              <a:t> janvier, 1 </a:t>
            </a:r>
            <a:r>
              <a:rPr lang="fr-FR" dirty="0">
                <a:solidFill>
                  <a:srgbClr val="000000"/>
                </a:solidFill>
                <a:latin typeface="Calibri"/>
              </a:rPr>
              <a:t>et 15 </a:t>
            </a:r>
            <a:r>
              <a:rPr lang="fr-FR" b="0" i="0" u="none" strike="noStrike" kern="1200" cap="none" spc="0" baseline="0" dirty="0">
                <a:solidFill>
                  <a:srgbClr val="000000"/>
                </a:solidFill>
                <a:uFillTx/>
                <a:latin typeface="Calibri"/>
              </a:rPr>
              <a:t>février,  </a:t>
            </a:r>
            <a:r>
              <a:rPr lang="fr-FR" kern="0" dirty="0">
                <a:solidFill>
                  <a:srgbClr val="000000"/>
                </a:solidFill>
                <a:latin typeface="Calibri"/>
              </a:rPr>
              <a:t>22</a:t>
            </a:r>
            <a:r>
              <a:rPr lang="fr-FR" dirty="0">
                <a:solidFill>
                  <a:srgbClr val="000000"/>
                </a:solidFill>
                <a:latin typeface="Calibri"/>
              </a:rPr>
              <a:t> et 29 </a:t>
            </a:r>
            <a:r>
              <a:rPr lang="fr-FR" b="0" i="0" u="none" strike="noStrike" kern="1200" cap="none" spc="0" baseline="0" dirty="0">
                <a:solidFill>
                  <a:srgbClr val="000000"/>
                </a:solidFill>
                <a:uFillTx/>
                <a:latin typeface="Calibri"/>
              </a:rPr>
              <a:t>mars)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dirty="0">
                <a:solidFill>
                  <a:srgbClr val="000000"/>
                </a:solidFill>
                <a:latin typeface="Calibri"/>
              </a:rPr>
              <a:t>La date du 9 mars est notée dans le calendrier mais mis à disposition pour les CD sans caractère obligatoire.</a:t>
            </a:r>
            <a:endParaRPr lang="fr-FR"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dirty="0">
                <a:solidFill>
                  <a:srgbClr val="000000"/>
                </a:solidFill>
                <a:latin typeface="Calibri"/>
              </a:rPr>
              <a:t>Oppositions au niveau des MO (niveau A) ou département (niveau B)</a:t>
            </a:r>
            <a:endParaRPr lang="fr-FR" b="0" i="0" u="none" strike="noStrike" kern="1200" cap="none" spc="0" baseline="0" dirty="0">
              <a:solidFill>
                <a:srgbClr val="000000"/>
              </a:solidFill>
              <a:uFillTx/>
              <a:latin typeface="Calibri"/>
            </a:endParaRPr>
          </a:p>
        </p:txBody>
      </p:sp>
      <p:sp>
        <p:nvSpPr>
          <p:cNvPr id="9" name="Organigramme : Alternative 19">
            <a:extLst>
              <a:ext uri="{FF2B5EF4-FFF2-40B4-BE49-F238E27FC236}">
                <a16:creationId xmlns:a16="http://schemas.microsoft.com/office/drawing/2014/main" id="{E4FA545A-DCBF-4594-B984-51B103686BCF}"/>
              </a:ext>
            </a:extLst>
          </p:cNvPr>
          <p:cNvSpPr/>
          <p:nvPr/>
        </p:nvSpPr>
        <p:spPr>
          <a:xfrm>
            <a:off x="241820" y="3300215"/>
            <a:ext cx="8640000" cy="1656184"/>
          </a:xfrm>
          <a:prstGeom prst="roundRect">
            <a:avLst>
              <a:gd name="adj" fmla="val 4589"/>
            </a:avLst>
          </a:prstGeom>
          <a:ln/>
        </p:spPr>
        <p:style>
          <a:lnRef idx="2">
            <a:schemeClr val="accent1"/>
          </a:lnRef>
          <a:fillRef idx="1">
            <a:schemeClr val="lt1"/>
          </a:fillRef>
          <a:effectRef idx="0">
            <a:schemeClr val="accent1"/>
          </a:effectRef>
          <a:fontRef idx="minor">
            <a:schemeClr val="dk1"/>
          </a:fontRef>
        </p:style>
        <p:txBody>
          <a:bodyPr vert="horz" wrap="square" lIns="91440" tIns="216000" rIns="91440" bIns="45720" anchor="ctr" anchorCtr="1" compatLnSpc="1">
            <a:noAutofit/>
          </a:bodyPr>
          <a:lstStyle/>
          <a:p>
            <a:pPr algn="ctr">
              <a:defRPr sz="1800" b="0" i="0" u="none" strike="noStrike" kern="0" cap="none" spc="0" baseline="0">
                <a:solidFill>
                  <a:srgbClr val="000000"/>
                </a:solidFill>
                <a:uFillTx/>
              </a:defRPr>
            </a:pPr>
            <a:r>
              <a:rPr lang="fr-FR" dirty="0">
                <a:solidFill>
                  <a:srgbClr val="000000"/>
                </a:solidFill>
              </a:rPr>
              <a:t>3° Phase : 3 dates (05 avril, 24 mai et 7 juin)</a:t>
            </a:r>
          </a:p>
          <a:p>
            <a:pPr lvl="0" algn="ctr">
              <a:defRPr sz="1800" b="0" i="0" u="none" strike="noStrike" kern="0" cap="none" spc="0" baseline="0">
                <a:solidFill>
                  <a:srgbClr val="000000"/>
                </a:solidFill>
                <a:uFillTx/>
              </a:defRPr>
            </a:pPr>
            <a:r>
              <a:rPr lang="fr-FR" dirty="0">
                <a:solidFill>
                  <a:srgbClr val="000000"/>
                </a:solidFill>
              </a:rPr>
              <a:t>Oppositions au niveau Ligue (Niveau A) et département ou MO (niveau B)</a:t>
            </a:r>
          </a:p>
          <a:p>
            <a:pPr lvl="0" algn="ctr">
              <a:defRPr sz="1800" b="0" i="0" u="none" strike="noStrike" kern="0" cap="none" spc="0" baseline="0">
                <a:solidFill>
                  <a:srgbClr val="000000"/>
                </a:solidFill>
                <a:uFillTx/>
              </a:defRPr>
            </a:pPr>
            <a:r>
              <a:rPr lang="fr-FR" dirty="0">
                <a:solidFill>
                  <a:srgbClr val="000000"/>
                </a:solidFill>
              </a:rPr>
              <a:t>Possibilités de plateaux avec d’autres secteurs (Bourgogne/Franche-Comté, Provence Cote d’Azur) pour le niveau A+ et 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alibri"/>
            </a:endParaRPr>
          </a:p>
        </p:txBody>
      </p:sp>
      <p:sp>
        <p:nvSpPr>
          <p:cNvPr id="12"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Tree>
    <p:extLst>
      <p:ext uri="{BB962C8B-B14F-4D97-AF65-F5344CB8AC3E}">
        <p14:creationId xmlns:p14="http://schemas.microsoft.com/office/powerpoint/2010/main" val="290498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Alternative 19">
            <a:extLst>
              <a:ext uri="{FF2B5EF4-FFF2-40B4-BE49-F238E27FC236}">
                <a16:creationId xmlns:a16="http://schemas.microsoft.com/office/drawing/2014/main" id="{1CBF1F3D-EF12-4DBD-AB2F-A685985E9EC9}"/>
              </a:ext>
            </a:extLst>
          </p:cNvPr>
          <p:cNvSpPr/>
          <p:nvPr/>
        </p:nvSpPr>
        <p:spPr>
          <a:xfrm>
            <a:off x="230605" y="681540"/>
            <a:ext cx="8640000" cy="39600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algn="ctr" defTabSz="711202">
              <a:lnSpc>
                <a:spcPct val="90000"/>
              </a:lnSpc>
              <a:spcAft>
                <a:spcPts val="1000"/>
              </a:spcAft>
            </a:pPr>
            <a:r>
              <a:rPr lang="fr-FR" sz="2800" dirty="0">
                <a:solidFill>
                  <a:srgbClr val="FFFFFF"/>
                </a:solidFill>
                <a:latin typeface="Calibri"/>
              </a:rPr>
              <a:t>Challenge Fédéral M14</a:t>
            </a:r>
          </a:p>
        </p:txBody>
      </p:sp>
      <p:sp>
        <p:nvSpPr>
          <p:cNvPr id="10" name="Organigramme : Alternative 19">
            <a:extLst>
              <a:ext uri="{FF2B5EF4-FFF2-40B4-BE49-F238E27FC236}">
                <a16:creationId xmlns:a16="http://schemas.microsoft.com/office/drawing/2014/main" id="{A2151BBC-3485-4EB1-B1D1-9D9B38C320A2}"/>
              </a:ext>
            </a:extLst>
          </p:cNvPr>
          <p:cNvSpPr/>
          <p:nvPr/>
        </p:nvSpPr>
        <p:spPr>
          <a:xfrm>
            <a:off x="220951" y="1833668"/>
            <a:ext cx="8640000" cy="1386154"/>
          </a:xfrm>
          <a:prstGeom prst="roundRect">
            <a:avLst>
              <a:gd name="adj" fmla="val 9967"/>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rPr>
              <a:t>Niveau A1 :</a:t>
            </a:r>
            <a:r>
              <a:rPr lang="fr-FR" b="0" i="0" u="none" strike="noStrike" kern="1200" cap="none" spc="0" dirty="0">
                <a:solidFill>
                  <a:srgbClr val="000000"/>
                </a:solidFill>
                <a:uFillTx/>
                <a:latin typeface="Calibri"/>
              </a:rPr>
              <a:t> </a:t>
            </a:r>
            <a:r>
              <a:rPr lang="fr-FR" b="0" i="0" u="none" strike="noStrike" kern="1200" cap="none" spc="0" baseline="0" dirty="0">
                <a:solidFill>
                  <a:srgbClr val="000000"/>
                </a:solidFill>
                <a:uFillTx/>
                <a:latin typeface="Calibri"/>
              </a:rPr>
              <a:t>Challenge Fédéral M14 les </a:t>
            </a:r>
            <a:r>
              <a:rPr lang="fr-FR" dirty="0">
                <a:solidFill>
                  <a:srgbClr val="000000"/>
                </a:solidFill>
                <a:latin typeface="Calibri"/>
              </a:rPr>
              <a:t>21 et 22</a:t>
            </a:r>
            <a:r>
              <a:rPr lang="fr-FR" b="0" i="0" u="none" strike="noStrike" kern="1200" cap="none" spc="0" baseline="0" dirty="0">
                <a:solidFill>
                  <a:srgbClr val="000000"/>
                </a:solidFill>
                <a:uFillTx/>
                <a:latin typeface="Calibri"/>
              </a:rPr>
              <a:t> juin (</a:t>
            </a:r>
            <a:r>
              <a:rPr lang="fr-FR" b="0" i="1" u="none" strike="noStrike" kern="1200" cap="none" spc="0" baseline="0" dirty="0">
                <a:solidFill>
                  <a:srgbClr val="000000"/>
                </a:solidFill>
                <a:uFillTx/>
                <a:latin typeface="Calibri"/>
              </a:rPr>
              <a:t>dates susceptibles d’être avancées</a:t>
            </a:r>
            <a:r>
              <a:rPr lang="fr-FR" b="0" i="0" u="none" strike="noStrike" kern="1200" cap="none" spc="0" baseline="0" dirty="0">
                <a:solidFill>
                  <a:srgbClr val="000000"/>
                </a:solidFill>
                <a:uFillTx/>
                <a:latin typeface="Calibri"/>
              </a:rPr>
              <a:t>)</a:t>
            </a:r>
            <a:r>
              <a:rPr lang="fr-FR" b="0" i="0" u="none" strike="noStrike" kern="1200" cap="none" spc="0" dirty="0">
                <a:solidFill>
                  <a:srgbClr val="000000"/>
                </a:solidFill>
                <a:uFillTx/>
                <a:latin typeface="Calibri"/>
              </a:rPr>
              <a:t> </a:t>
            </a:r>
            <a:r>
              <a:rPr lang="fr-FR" b="0" i="0" u="none" strike="noStrike" kern="1200" cap="none" spc="0" baseline="0" dirty="0">
                <a:solidFill>
                  <a:srgbClr val="000000"/>
                </a:solidFill>
                <a:uFillTx/>
                <a:latin typeface="Calibri"/>
              </a:rPr>
              <a:t>.</a:t>
            </a:r>
            <a:r>
              <a:rPr lang="fr-FR" b="0" i="0" u="none" strike="noStrike" kern="1200" cap="none" spc="0" dirty="0">
                <a:solidFill>
                  <a:srgbClr val="000000"/>
                </a:solidFill>
                <a:uFillTx/>
                <a:latin typeface="Calibri"/>
              </a:rPr>
              <a:t> </a:t>
            </a:r>
            <a:r>
              <a:rPr lang="fr-FR" b="0" i="0" u="none" strike="noStrike" kern="1200" cap="none" spc="0" baseline="0" dirty="0">
                <a:solidFill>
                  <a:srgbClr val="000000"/>
                </a:solidFill>
                <a:uFillTx/>
                <a:latin typeface="Calibri"/>
              </a:rPr>
              <a:t>4</a:t>
            </a:r>
            <a:r>
              <a:rPr lang="fr-FR" dirty="0">
                <a:solidFill>
                  <a:srgbClr val="000000"/>
                </a:solidFill>
                <a:latin typeface="Calibri"/>
              </a:rPr>
              <a:t> </a:t>
            </a:r>
            <a:r>
              <a:rPr lang="fr-FR" b="0" i="0" u="none" strike="noStrike" kern="1200" cap="none" spc="0" dirty="0">
                <a:solidFill>
                  <a:srgbClr val="000000"/>
                </a:solidFill>
                <a:uFillTx/>
                <a:latin typeface="Calibri"/>
              </a:rPr>
              <a:t>équipes qualifiées</a:t>
            </a:r>
            <a:r>
              <a:rPr lang="fr-FR" b="0" i="0" u="none" strike="noStrike" kern="1200" cap="none" spc="0" baseline="0" dirty="0">
                <a:solidFill>
                  <a:srgbClr val="000000"/>
                </a:solidFill>
                <a:uFillTx/>
                <a:latin typeface="Calibri"/>
              </a:rPr>
              <a:t> (1</a:t>
            </a:r>
            <a:r>
              <a:rPr lang="fr-FR" b="0" i="0" u="none" strike="noStrike" kern="1200" cap="none" spc="0" dirty="0">
                <a:solidFill>
                  <a:srgbClr val="000000"/>
                </a:solidFill>
                <a:uFillTx/>
                <a:latin typeface="Calibri"/>
              </a:rPr>
              <a:t> par MO). Attention : les résultats ne sont pas le seul critère.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aseline="0" dirty="0">
                <a:solidFill>
                  <a:srgbClr val="000000"/>
                </a:solidFill>
                <a:latin typeface="Calibri"/>
              </a:rPr>
              <a:t>Pour toutes</a:t>
            </a:r>
            <a:r>
              <a:rPr lang="fr-FR" dirty="0">
                <a:solidFill>
                  <a:srgbClr val="000000"/>
                </a:solidFill>
                <a:latin typeface="Calibri"/>
              </a:rPr>
              <a:t> les autres équipes : Plateaux organisés par les clubs sur une journée (5 à 6 clubs)</a:t>
            </a:r>
            <a:endParaRPr lang="fr-FR" b="0" i="0" u="none" strike="noStrike" kern="1200" cap="none" spc="0" baseline="0" dirty="0">
              <a:solidFill>
                <a:srgbClr val="000000"/>
              </a:solidFill>
              <a:uFillTx/>
              <a:latin typeface="Calibri"/>
            </a:endParaRPr>
          </a:p>
        </p:txBody>
      </p:sp>
      <p:sp>
        <p:nvSpPr>
          <p:cNvPr id="12"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13" name="Forme libre 12">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Organisation</a:t>
            </a:r>
          </a:p>
        </p:txBody>
      </p:sp>
      <p:sp>
        <p:nvSpPr>
          <p:cNvPr id="11" name="Organigramme : Alternative 19">
            <a:extLst>
              <a:ext uri="{FF2B5EF4-FFF2-40B4-BE49-F238E27FC236}">
                <a16:creationId xmlns:a16="http://schemas.microsoft.com/office/drawing/2014/main" id="{A2151BBC-3485-4EB1-B1D1-9D9B38C320A2}"/>
              </a:ext>
            </a:extLst>
          </p:cNvPr>
          <p:cNvSpPr/>
          <p:nvPr/>
        </p:nvSpPr>
        <p:spPr>
          <a:xfrm>
            <a:off x="220951" y="1158311"/>
            <a:ext cx="8640000" cy="549343"/>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rPr>
              <a:t>Journées de clôture </a:t>
            </a:r>
          </a:p>
        </p:txBody>
      </p:sp>
    </p:spTree>
    <p:extLst>
      <p:ext uri="{BB962C8B-B14F-4D97-AF65-F5344CB8AC3E}">
        <p14:creationId xmlns:p14="http://schemas.microsoft.com/office/powerpoint/2010/main" val="246416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a:extLst>
              <a:ext uri="{FF2B5EF4-FFF2-40B4-BE49-F238E27FC236}">
                <a16:creationId xmlns:a16="http://schemas.microsoft.com/office/drawing/2014/main" id="{C44149EE-4F10-4BEB-B80C-E5E92006253A}"/>
              </a:ext>
            </a:extLst>
          </p:cNvPr>
          <p:cNvSpPr txBox="1"/>
          <p:nvPr/>
        </p:nvSpPr>
        <p:spPr>
          <a:xfrm>
            <a:off x="247105" y="728537"/>
            <a:ext cx="8640000" cy="396000"/>
          </a:xfrm>
          <a:prstGeom prst="roundRect">
            <a:avLst/>
          </a:pr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defPPr>
              <a:defRPr lang="fr-FR"/>
            </a:defPPr>
            <a:lvl1pPr algn="ctr" defTabSz="711202">
              <a:lnSpc>
                <a:spcPct val="90000"/>
              </a:lnSpc>
              <a:spcAft>
                <a:spcPts val="1000"/>
              </a:spcAft>
              <a:defRPr sz="2800">
                <a:solidFill>
                  <a:srgbClr val="FFFFFF"/>
                </a:solidFill>
                <a:latin typeface="Calibri"/>
              </a:defRPr>
            </a:lvl1pPr>
          </a:lstStyle>
          <a:p>
            <a:r>
              <a:rPr lang="fr-FR" dirty="0"/>
              <a:t>Arbitrer pour une meilleure formation de joueur</a:t>
            </a:r>
          </a:p>
        </p:txBody>
      </p:sp>
      <p:sp>
        <p:nvSpPr>
          <p:cNvPr id="6" name="Organigramme : Alternative 19">
            <a:extLst>
              <a:ext uri="{FF2B5EF4-FFF2-40B4-BE49-F238E27FC236}">
                <a16:creationId xmlns:a16="http://schemas.microsoft.com/office/drawing/2014/main" id="{1CBF1F3D-EF12-4DBD-AB2F-A685985E9EC9}"/>
              </a:ext>
            </a:extLst>
          </p:cNvPr>
          <p:cNvSpPr/>
          <p:nvPr/>
        </p:nvSpPr>
        <p:spPr>
          <a:xfrm>
            <a:off x="247105" y="1236600"/>
            <a:ext cx="8640000" cy="471054"/>
          </a:xfrm>
          <a:prstGeom prst="roundRect">
            <a:avLst>
              <a:gd name="adj" fmla="val 8608"/>
            </a:avLst>
          </a:prstGeom>
          <a:noFill/>
          <a:ln w="19050" cap="flat">
            <a:solidFill>
              <a:schemeClr val="tx2">
                <a:lumMod val="60000"/>
                <a:lumOff val="4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dirty="0">
                <a:solidFill>
                  <a:srgbClr val="000000"/>
                </a:solidFill>
                <a:latin typeface="Calibri"/>
              </a:rPr>
              <a:t>Réservé aux </a:t>
            </a:r>
            <a:r>
              <a:rPr lang="fr-FR" sz="2000" dirty="0" err="1">
                <a:solidFill>
                  <a:srgbClr val="000000"/>
                </a:solidFill>
                <a:latin typeface="Calibri"/>
              </a:rPr>
              <a:t>licencié.e.s</a:t>
            </a:r>
            <a:r>
              <a:rPr lang="fr-FR" sz="2000" dirty="0">
                <a:solidFill>
                  <a:srgbClr val="000000"/>
                </a:solidFill>
                <a:latin typeface="Calibri"/>
              </a:rPr>
              <a:t> M14 et M15F ayant le passeport arbitrage.</a:t>
            </a:r>
          </a:p>
        </p:txBody>
      </p:sp>
      <p:sp>
        <p:nvSpPr>
          <p:cNvPr id="10"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8" name="Forme libre 7">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Concours découverte des Ecoles d’Arbitrage</a:t>
            </a:r>
          </a:p>
        </p:txBody>
      </p:sp>
      <p:sp>
        <p:nvSpPr>
          <p:cNvPr id="9" name="Organigramme : Alternative 19">
            <a:extLst>
              <a:ext uri="{FF2B5EF4-FFF2-40B4-BE49-F238E27FC236}">
                <a16:creationId xmlns:a16="http://schemas.microsoft.com/office/drawing/2014/main" id="{1CBF1F3D-EF12-4DBD-AB2F-A685985E9EC9}"/>
              </a:ext>
            </a:extLst>
          </p:cNvPr>
          <p:cNvSpPr/>
          <p:nvPr/>
        </p:nvSpPr>
        <p:spPr>
          <a:xfrm>
            <a:off x="247105" y="1819716"/>
            <a:ext cx="8640000" cy="1256089"/>
          </a:xfrm>
          <a:prstGeom prst="roundRect">
            <a:avLst>
              <a:gd name="adj" fmla="val 8608"/>
            </a:avLst>
          </a:prstGeom>
          <a:noFill/>
          <a:ln w="19050" cap="flat">
            <a:solidFill>
              <a:schemeClr val="tx2">
                <a:lumMod val="60000"/>
                <a:lumOff val="40000"/>
              </a:schemeClr>
            </a:solid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fr-FR" sz="2000" dirty="0">
                <a:solidFill>
                  <a:srgbClr val="000000"/>
                </a:solidFill>
                <a:latin typeface="Calibri"/>
              </a:rPr>
              <a:t>La formation se déroule au sein du club, encadrée par un arbitre du club aidé par des formateurs des arbitres de la ligue et en collaboration avec les éducateurs.</a:t>
            </a:r>
          </a:p>
          <a:p>
            <a:pPr lvl="0" algn="ctr">
              <a:defRPr sz="1800" b="0" i="0" u="none" strike="noStrike" kern="0" cap="none" spc="0" baseline="0">
                <a:solidFill>
                  <a:srgbClr val="000000"/>
                </a:solidFill>
                <a:uFillTx/>
              </a:defRPr>
            </a:pPr>
            <a:r>
              <a:rPr lang="fr-FR" sz="2000" dirty="0">
                <a:solidFill>
                  <a:srgbClr val="000000"/>
                </a:solidFill>
              </a:rPr>
              <a:t>Possibilité de mutualiser la formation sur plusieurs clubs</a:t>
            </a:r>
          </a:p>
        </p:txBody>
      </p:sp>
      <p:sp>
        <p:nvSpPr>
          <p:cNvPr id="12" name="Organigramme : Alternative 19">
            <a:extLst>
              <a:ext uri="{FF2B5EF4-FFF2-40B4-BE49-F238E27FC236}">
                <a16:creationId xmlns:a16="http://schemas.microsoft.com/office/drawing/2014/main" id="{1CBF1F3D-EF12-4DBD-AB2F-A685985E9EC9}"/>
              </a:ext>
            </a:extLst>
          </p:cNvPr>
          <p:cNvSpPr/>
          <p:nvPr/>
        </p:nvSpPr>
        <p:spPr>
          <a:xfrm>
            <a:off x="247105" y="3187869"/>
            <a:ext cx="8640000" cy="1033011"/>
          </a:xfrm>
          <a:prstGeom prst="roundRect">
            <a:avLst>
              <a:gd name="adj" fmla="val 8608"/>
            </a:avLst>
          </a:prstGeom>
          <a:noFill/>
          <a:ln w="19050" cap="flat">
            <a:solidFill>
              <a:schemeClr val="tx2">
                <a:lumMod val="60000"/>
                <a:lumOff val="40000"/>
              </a:schemeClr>
            </a:solidFill>
            <a:prstDash val="solid"/>
          </a:ln>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fr-FR" sz="2000" dirty="0">
                <a:solidFill>
                  <a:srgbClr val="000000"/>
                </a:solidFill>
                <a:latin typeface="Calibri"/>
              </a:rPr>
              <a:t>Une 1</a:t>
            </a:r>
            <a:r>
              <a:rPr lang="fr-FR" sz="2000" baseline="30000" dirty="0">
                <a:solidFill>
                  <a:srgbClr val="000000"/>
                </a:solidFill>
                <a:latin typeface="Calibri"/>
              </a:rPr>
              <a:t>ère</a:t>
            </a:r>
            <a:r>
              <a:rPr lang="fr-FR" sz="2000" dirty="0">
                <a:solidFill>
                  <a:srgbClr val="000000"/>
                </a:solidFill>
                <a:latin typeface="Calibri"/>
              </a:rPr>
              <a:t> épreuve par bassin                .</a:t>
            </a:r>
          </a:p>
          <a:p>
            <a:pPr lvl="0" algn="ctr">
              <a:defRPr sz="1800" b="0" i="0" u="none" strike="noStrike" kern="0" cap="none" spc="0" baseline="0">
                <a:solidFill>
                  <a:srgbClr val="000000"/>
                </a:solidFill>
                <a:uFillTx/>
              </a:defRPr>
            </a:pPr>
            <a:r>
              <a:rPr lang="fr-FR" sz="2000" b="1" dirty="0">
                <a:solidFill>
                  <a:srgbClr val="000000"/>
                </a:solidFill>
              </a:rPr>
              <a:t>Obligatoire pour la labellisation</a:t>
            </a:r>
            <a:endParaRPr lang="fr-FR" sz="2000" dirty="0">
              <a:solidFill>
                <a:srgbClr val="000000"/>
              </a:solidFill>
              <a:latin typeface="Calibri"/>
            </a:endParaRPr>
          </a:p>
          <a:p>
            <a:pPr lvl="0" algn="ctr">
              <a:defRPr sz="1800" b="0" i="0" u="none" strike="noStrike" kern="0" cap="none" spc="0" baseline="0">
                <a:solidFill>
                  <a:srgbClr val="000000"/>
                </a:solidFill>
                <a:uFillTx/>
              </a:defRPr>
            </a:pPr>
            <a:r>
              <a:rPr lang="fr-FR" sz="2000" dirty="0">
                <a:solidFill>
                  <a:srgbClr val="000000"/>
                </a:solidFill>
                <a:latin typeface="Calibri"/>
              </a:rPr>
              <a:t>Une 2</a:t>
            </a:r>
            <a:r>
              <a:rPr lang="fr-FR" sz="2000" baseline="30000" dirty="0">
                <a:solidFill>
                  <a:srgbClr val="000000"/>
                </a:solidFill>
                <a:latin typeface="Calibri"/>
              </a:rPr>
              <a:t>ème</a:t>
            </a:r>
            <a:r>
              <a:rPr lang="fr-FR" sz="2000" dirty="0">
                <a:solidFill>
                  <a:srgbClr val="000000"/>
                </a:solidFill>
                <a:latin typeface="Calibri"/>
              </a:rPr>
              <a:t> par Maison Ovale               </a:t>
            </a:r>
            <a:endParaRPr lang="fr-FR" sz="2000" dirty="0">
              <a:solidFill>
                <a:srgbClr val="000000"/>
              </a:solidFill>
            </a:endParaRPr>
          </a:p>
        </p:txBody>
      </p:sp>
    </p:spTree>
    <p:extLst>
      <p:ext uri="{BB962C8B-B14F-4D97-AF65-F5344CB8AC3E}">
        <p14:creationId xmlns:p14="http://schemas.microsoft.com/office/powerpoint/2010/main" val="408718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6300192" y="3162102"/>
            <a:ext cx="0" cy="2520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 y="1"/>
            <a:ext cx="4211960" cy="771549"/>
          </a:xfrm>
        </p:spPr>
        <p:txBody>
          <a:bodyPr>
            <a:normAutofit/>
          </a:bodyPr>
          <a:lstStyle/>
          <a:p>
            <a:r>
              <a:rPr lang="fr-FR" sz="2800" b="1" u="sng" dirty="0">
                <a:solidFill>
                  <a:schemeClr val="bg1">
                    <a:lumMod val="50000"/>
                  </a:schemeClr>
                </a:solidFill>
              </a:rPr>
              <a:t>ORGANIGRAMME</a:t>
            </a:r>
          </a:p>
        </p:txBody>
      </p:sp>
      <p:graphicFrame>
        <p:nvGraphicFramePr>
          <p:cNvPr id="4" name="Diagramme 3"/>
          <p:cNvGraphicFramePr/>
          <p:nvPr>
            <p:extLst>
              <p:ext uri="{D42A27DB-BD31-4B8C-83A1-F6EECF244321}">
                <p14:modId xmlns:p14="http://schemas.microsoft.com/office/powerpoint/2010/main" val="154738043"/>
              </p:ext>
            </p:extLst>
          </p:nvPr>
        </p:nvGraphicFramePr>
        <p:xfrm>
          <a:off x="611560" y="843558"/>
          <a:ext cx="8352928"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5384" y="951286"/>
            <a:ext cx="1080000" cy="729447"/>
          </a:xfrm>
          <a:prstGeom prst="rect">
            <a:avLst/>
          </a:prstGeom>
        </p:spPr>
      </p:pic>
      <p:cxnSp>
        <p:nvCxnSpPr>
          <p:cNvPr id="9" name="Connecteur droit 8"/>
          <p:cNvCxnSpPr/>
          <p:nvPr/>
        </p:nvCxnSpPr>
        <p:spPr>
          <a:xfrm>
            <a:off x="3243772" y="2787774"/>
            <a:ext cx="2088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pic>
        <p:nvPicPr>
          <p:cNvPr id="5" name="Image 4">
            <a:extLst>
              <a:ext uri="{FF2B5EF4-FFF2-40B4-BE49-F238E27FC236}">
                <a16:creationId xmlns:a16="http://schemas.microsoft.com/office/drawing/2014/main" id="{1D55B0BD-1413-CEA1-C6BD-1D11E0DAB7A7}"/>
              </a:ext>
            </a:extLst>
          </p:cNvPr>
          <p:cNvPicPr>
            <a:picLocks noChangeAspect="1"/>
          </p:cNvPicPr>
          <p:nvPr/>
        </p:nvPicPr>
        <p:blipFill>
          <a:blip r:embed="rId8"/>
          <a:stretch>
            <a:fillRect/>
          </a:stretch>
        </p:blipFill>
        <p:spPr>
          <a:xfrm>
            <a:off x="1667799" y="924726"/>
            <a:ext cx="955170" cy="589092"/>
          </a:xfrm>
          <a:prstGeom prst="rect">
            <a:avLst/>
          </a:prstGeom>
        </p:spPr>
      </p:pic>
    </p:spTree>
    <p:extLst>
      <p:ext uri="{BB962C8B-B14F-4D97-AF65-F5344CB8AC3E}">
        <p14:creationId xmlns:p14="http://schemas.microsoft.com/office/powerpoint/2010/main" val="390520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a:extLst>
              <a:ext uri="{FF2B5EF4-FFF2-40B4-BE49-F238E27FC236}">
                <a16:creationId xmlns:a16="http://schemas.microsoft.com/office/drawing/2014/main" id="{C44149EE-4F10-4BEB-B80C-E5E92006253A}"/>
              </a:ext>
            </a:extLst>
          </p:cNvPr>
          <p:cNvSpPr txBox="1"/>
          <p:nvPr/>
        </p:nvSpPr>
        <p:spPr>
          <a:xfrm>
            <a:off x="247105" y="735590"/>
            <a:ext cx="8640000" cy="396000"/>
          </a:xfrm>
          <a:prstGeom prst="roundRect">
            <a:avLst/>
          </a:prstGeom>
          <a:solidFill>
            <a:srgbClr val="669900"/>
          </a:solidFill>
          <a:ln w="25402" cap="flat">
            <a:solidFill>
              <a:srgbClr val="669900"/>
            </a:solidFill>
            <a:prstDash val="solid"/>
            <a:miter/>
          </a:ln>
        </p:spPr>
        <p:txBody>
          <a:bodyPr vert="horz" wrap="square" lIns="73499" tIns="73499" rIns="73499" bIns="73499" anchor="ctr" anchorCtr="1" compatLnSpc="1">
            <a:noAutofit/>
          </a:bodyPr>
          <a:lstStyle/>
          <a:p>
            <a:pPr marL="0" marR="0" lvl="0" indent="0" algn="ctr" defTabSz="711202" rtl="0" fontAlgn="auto" hangingPunct="0">
              <a:lnSpc>
                <a:spcPct val="90000"/>
              </a:lnSpc>
              <a:spcBef>
                <a:spcPts val="0"/>
              </a:spcBef>
              <a:spcAft>
                <a:spcPts val="1000"/>
              </a:spcAft>
              <a:buNone/>
              <a:tabLst/>
              <a:defRPr sz="1800" b="0" i="0" u="none" strike="noStrike" kern="0" cap="none" spc="0" baseline="0">
                <a:solidFill>
                  <a:srgbClr val="000000"/>
                </a:solidFill>
                <a:uFillTx/>
              </a:defRPr>
            </a:pPr>
            <a:r>
              <a:rPr lang="fr-FR" sz="2400" kern="0" dirty="0">
                <a:solidFill>
                  <a:schemeClr val="bg1"/>
                </a:solidFill>
                <a:latin typeface="Calibri"/>
              </a:rPr>
              <a:t>Tournois Départementaux</a:t>
            </a:r>
            <a:endParaRPr lang="fr-FR" sz="2400" b="0" i="0" u="none" strike="noStrike" kern="1200" cap="none" spc="0" baseline="0" dirty="0">
              <a:solidFill>
                <a:schemeClr val="bg1"/>
              </a:solidFill>
              <a:uFillTx/>
              <a:latin typeface="Calibri"/>
            </a:endParaRPr>
          </a:p>
        </p:txBody>
      </p:sp>
      <p:sp>
        <p:nvSpPr>
          <p:cNvPr id="6" name="Organigramme : Alternative 19">
            <a:extLst>
              <a:ext uri="{FF2B5EF4-FFF2-40B4-BE49-F238E27FC236}">
                <a16:creationId xmlns:a16="http://schemas.microsoft.com/office/drawing/2014/main" id="{1CBF1F3D-EF12-4DBD-AB2F-A685985E9EC9}"/>
              </a:ext>
            </a:extLst>
          </p:cNvPr>
          <p:cNvSpPr/>
          <p:nvPr/>
        </p:nvSpPr>
        <p:spPr>
          <a:xfrm>
            <a:off x="247105" y="1236600"/>
            <a:ext cx="8640000" cy="975110"/>
          </a:xfrm>
          <a:prstGeom prst="roundRect">
            <a:avLst>
              <a:gd name="adj" fmla="val 8608"/>
            </a:avLst>
          </a:prstGeom>
          <a:noFill/>
          <a:ln w="19050" cap="flat">
            <a:solidFill>
              <a:srgbClr val="6699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i="0" u="none" strike="noStrike" kern="1200" cap="none" spc="0" baseline="0" dirty="0">
                <a:solidFill>
                  <a:srgbClr val="000000"/>
                </a:solidFill>
                <a:uFillTx/>
                <a:latin typeface="Calibri"/>
              </a:rPr>
              <a:t>2 tournois pour toutes les sélections départementales</a:t>
            </a:r>
            <a:r>
              <a:rPr lang="fr-FR" sz="2000" i="0" u="none" strike="noStrike" kern="1200" cap="none" spc="0" dirty="0">
                <a:solidFill>
                  <a:srgbClr val="000000"/>
                </a:solidFill>
                <a:uFillTx/>
                <a:latin typeface="Calibri"/>
              </a:rPr>
              <a:t> de la ligue: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a:solidFill>
                  <a:srgbClr val="000000"/>
                </a:solidFill>
                <a:latin typeface="Calibri"/>
              </a:rPr>
              <a:t>22 février 2025 et 19 avril 2025</a:t>
            </a:r>
            <a:endParaRPr lang="fr-FR" sz="2000" i="0" u="none" strike="noStrike" kern="1200" cap="none" spc="0" baseline="0" dirty="0">
              <a:solidFill>
                <a:srgbClr val="000000"/>
              </a:solidFill>
              <a:uFillTx/>
              <a:latin typeface="Calibri"/>
            </a:endParaRPr>
          </a:p>
        </p:txBody>
      </p:sp>
      <p:sp>
        <p:nvSpPr>
          <p:cNvPr id="7" name="Organigramme : Alternative 19">
            <a:extLst>
              <a:ext uri="{FF2B5EF4-FFF2-40B4-BE49-F238E27FC236}">
                <a16:creationId xmlns:a16="http://schemas.microsoft.com/office/drawing/2014/main" id="{2692B9F2-24A4-493E-B852-EED62C9161AD}"/>
              </a:ext>
            </a:extLst>
          </p:cNvPr>
          <p:cNvSpPr/>
          <p:nvPr/>
        </p:nvSpPr>
        <p:spPr>
          <a:xfrm>
            <a:off x="247105" y="2337724"/>
            <a:ext cx="8640000" cy="1026114"/>
          </a:xfrm>
          <a:prstGeom prst="roundRect">
            <a:avLst>
              <a:gd name="adj" fmla="val 10402"/>
            </a:avLst>
          </a:prstGeom>
          <a:noFill/>
          <a:ln w="19050" cap="flat">
            <a:solidFill>
              <a:srgbClr val="6699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dirty="0">
                <a:solidFill>
                  <a:srgbClr val="000000"/>
                </a:solidFill>
                <a:latin typeface="Calibri"/>
              </a:rPr>
              <a:t>Le premier en quadrangulaire (3 plateaux « territoriaux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rPr>
              <a:t>Le second en 2 plateaux</a:t>
            </a:r>
            <a:r>
              <a:rPr lang="fr-FR" sz="2000" b="0" i="0" u="none" strike="noStrike" kern="1200" cap="none" spc="0" dirty="0">
                <a:solidFill>
                  <a:srgbClr val="000000"/>
                </a:solidFill>
                <a:uFillTx/>
                <a:latin typeface="Calibri"/>
              </a:rPr>
              <a:t> de 6 équipes selon classement</a:t>
            </a:r>
            <a:endParaRPr lang="fr-FR" sz="2000" b="0" i="0" u="none" strike="noStrike" kern="1200" cap="none" spc="0" baseline="0" dirty="0">
              <a:solidFill>
                <a:srgbClr val="000000"/>
              </a:solidFill>
              <a:uFillTx/>
              <a:latin typeface="Calibri"/>
            </a:endParaRPr>
          </a:p>
        </p:txBody>
      </p:sp>
      <p:sp>
        <p:nvSpPr>
          <p:cNvPr id="8" name="Organigramme : Alternative 19">
            <a:extLst>
              <a:ext uri="{FF2B5EF4-FFF2-40B4-BE49-F238E27FC236}">
                <a16:creationId xmlns:a16="http://schemas.microsoft.com/office/drawing/2014/main" id="{9926C50D-3A10-4DC6-98F9-AB3786A2B4EA}"/>
              </a:ext>
            </a:extLst>
          </p:cNvPr>
          <p:cNvSpPr/>
          <p:nvPr/>
        </p:nvSpPr>
        <p:spPr>
          <a:xfrm>
            <a:off x="247105" y="3478092"/>
            <a:ext cx="8640000" cy="1037874"/>
          </a:xfrm>
          <a:prstGeom prst="roundRect">
            <a:avLst>
              <a:gd name="adj" fmla="val 7672"/>
            </a:avLst>
          </a:prstGeom>
          <a:noFill/>
          <a:ln w="19050" cap="flat">
            <a:solidFill>
              <a:srgbClr val="6699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u="sng" kern="0" dirty="0">
                <a:solidFill>
                  <a:srgbClr val="000000"/>
                </a:solidFill>
                <a:latin typeface="Calibri"/>
              </a:rPr>
              <a:t>M15F</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kern="0" dirty="0">
                <a:solidFill>
                  <a:srgbClr val="000000"/>
                </a:solidFill>
                <a:latin typeface="Calibri"/>
              </a:rPr>
              <a:t>Les filles seront rassemblées en même temps dans le même secteur</a:t>
            </a:r>
          </a:p>
        </p:txBody>
      </p:sp>
      <p:sp>
        <p:nvSpPr>
          <p:cNvPr id="10"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9" name="Forme libre 8">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Sélections</a:t>
            </a:r>
          </a:p>
        </p:txBody>
      </p:sp>
    </p:spTree>
    <p:extLst>
      <p:ext uri="{BB962C8B-B14F-4D97-AF65-F5344CB8AC3E}">
        <p14:creationId xmlns:p14="http://schemas.microsoft.com/office/powerpoint/2010/main" val="183364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Alternative 19">
            <a:extLst>
              <a:ext uri="{FF2B5EF4-FFF2-40B4-BE49-F238E27FC236}">
                <a16:creationId xmlns:a16="http://schemas.microsoft.com/office/drawing/2014/main" id="{1CBF1F3D-EF12-4DBD-AB2F-A685985E9EC9}"/>
              </a:ext>
            </a:extLst>
          </p:cNvPr>
          <p:cNvSpPr/>
          <p:nvPr/>
        </p:nvSpPr>
        <p:spPr>
          <a:xfrm>
            <a:off x="241820" y="681540"/>
            <a:ext cx="8640000" cy="39600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algn="ctr" defTabSz="711202">
              <a:lnSpc>
                <a:spcPct val="90000"/>
              </a:lnSpc>
              <a:spcAft>
                <a:spcPts val="1000"/>
              </a:spcAft>
            </a:pPr>
            <a:r>
              <a:rPr lang="fr-FR" sz="2800" dirty="0">
                <a:solidFill>
                  <a:srgbClr val="FFFFFF"/>
                </a:solidFill>
                <a:latin typeface="Calibri"/>
              </a:rPr>
              <a:t>Super challenge M14</a:t>
            </a:r>
          </a:p>
        </p:txBody>
      </p:sp>
      <p:sp>
        <p:nvSpPr>
          <p:cNvPr id="7" name="Organigramme : Alternative 19">
            <a:extLst>
              <a:ext uri="{FF2B5EF4-FFF2-40B4-BE49-F238E27FC236}">
                <a16:creationId xmlns:a16="http://schemas.microsoft.com/office/drawing/2014/main" id="{2692B9F2-24A4-493E-B852-EED62C9161AD}"/>
              </a:ext>
            </a:extLst>
          </p:cNvPr>
          <p:cNvSpPr/>
          <p:nvPr/>
        </p:nvSpPr>
        <p:spPr>
          <a:xfrm>
            <a:off x="241820" y="1167655"/>
            <a:ext cx="8640000" cy="684015"/>
          </a:xfrm>
          <a:prstGeom prst="roundRect">
            <a:avLst>
              <a:gd name="adj" fmla="val 14578"/>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rPr>
              <a:t>1° Phase : 4 dates </a:t>
            </a:r>
            <a:r>
              <a:rPr lang="fr-FR" dirty="0">
                <a:solidFill>
                  <a:srgbClr val="000000"/>
                </a:solidFill>
                <a:latin typeface="Calibri"/>
              </a:rPr>
              <a:t>(2-16</a:t>
            </a:r>
            <a:r>
              <a:rPr lang="fr-FR" b="0" i="0" u="none" strike="noStrike" kern="1200" cap="none" spc="0" baseline="0" dirty="0">
                <a:solidFill>
                  <a:srgbClr val="000000"/>
                </a:solidFill>
                <a:uFillTx/>
                <a:latin typeface="Calibri"/>
              </a:rPr>
              <a:t> et </a:t>
            </a:r>
            <a:r>
              <a:rPr lang="fr-FR" dirty="0">
                <a:solidFill>
                  <a:srgbClr val="000000"/>
                </a:solidFill>
                <a:latin typeface="Calibri"/>
              </a:rPr>
              <a:t>30 </a:t>
            </a:r>
            <a:r>
              <a:rPr lang="fr-FR" b="0" i="0" u="none" strike="noStrike" kern="1200" cap="none" spc="0" baseline="0" dirty="0">
                <a:solidFill>
                  <a:srgbClr val="000000"/>
                </a:solidFill>
                <a:uFillTx/>
                <a:latin typeface="Calibri"/>
              </a:rPr>
              <a:t>novembre,</a:t>
            </a:r>
            <a:r>
              <a:rPr lang="fr-FR" b="0" i="0" u="none" strike="noStrike" kern="1200" cap="none" spc="0" dirty="0">
                <a:solidFill>
                  <a:srgbClr val="000000"/>
                </a:solidFill>
                <a:uFillTx/>
                <a:latin typeface="Calibri"/>
              </a:rPr>
              <a:t> </a:t>
            </a:r>
            <a:r>
              <a:rPr lang="fr-FR" kern="0" dirty="0">
                <a:solidFill>
                  <a:srgbClr val="000000"/>
                </a:solidFill>
                <a:latin typeface="Calibri"/>
              </a:rPr>
              <a:t>14 </a:t>
            </a:r>
            <a:r>
              <a:rPr lang="fr-FR" b="0" i="0" u="none" strike="noStrike" kern="1200" cap="none" spc="0" dirty="0">
                <a:solidFill>
                  <a:srgbClr val="000000"/>
                </a:solidFill>
                <a:uFillTx/>
                <a:latin typeface="Calibri"/>
              </a:rPr>
              <a:t>décembre)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rPr>
              <a:t>Oppositions autour</a:t>
            </a:r>
            <a:r>
              <a:rPr lang="fr-FR" kern="0" dirty="0">
                <a:solidFill>
                  <a:srgbClr val="000000"/>
                </a:solidFill>
                <a:latin typeface="Calibri"/>
              </a:rPr>
              <a:t> de la ligue AURA</a:t>
            </a:r>
            <a:endParaRPr lang="fr-FR" b="0" i="0" u="none" strike="noStrike" kern="1200" cap="none" spc="0" baseline="0" dirty="0">
              <a:solidFill>
                <a:srgbClr val="000000"/>
              </a:solidFill>
              <a:uFillTx/>
              <a:latin typeface="Calibri"/>
            </a:endParaRPr>
          </a:p>
        </p:txBody>
      </p:sp>
      <p:sp>
        <p:nvSpPr>
          <p:cNvPr id="8" name="Organigramme : Alternative 19">
            <a:extLst>
              <a:ext uri="{FF2B5EF4-FFF2-40B4-BE49-F238E27FC236}">
                <a16:creationId xmlns:a16="http://schemas.microsoft.com/office/drawing/2014/main" id="{9926C50D-3A10-4DC6-98F9-AB3786A2B4EA}"/>
              </a:ext>
            </a:extLst>
          </p:cNvPr>
          <p:cNvSpPr/>
          <p:nvPr/>
        </p:nvSpPr>
        <p:spPr>
          <a:xfrm>
            <a:off x="241820" y="1952254"/>
            <a:ext cx="8640000" cy="1160860"/>
          </a:xfrm>
          <a:prstGeom prst="roundRect">
            <a:avLst>
              <a:gd name="adj" fmla="val 9253"/>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rPr>
              <a:t>2° Phase : 3 dates ( </a:t>
            </a:r>
            <a:r>
              <a:rPr lang="fr-FR" dirty="0">
                <a:solidFill>
                  <a:srgbClr val="000000"/>
                </a:solidFill>
                <a:latin typeface="Calibri"/>
              </a:rPr>
              <a:t>11- 25 </a:t>
            </a:r>
            <a:r>
              <a:rPr lang="fr-FR" b="0" i="0" u="none" strike="noStrike" kern="1200" cap="none" spc="0" baseline="0" dirty="0">
                <a:solidFill>
                  <a:srgbClr val="000000"/>
                </a:solidFill>
                <a:uFillTx/>
                <a:latin typeface="Calibri"/>
              </a:rPr>
              <a:t>janvier, 8 </a:t>
            </a:r>
            <a:r>
              <a:rPr lang="fr-FR" kern="0" dirty="0">
                <a:solidFill>
                  <a:srgbClr val="000000"/>
                </a:solidFill>
                <a:latin typeface="Calibri"/>
              </a:rPr>
              <a:t>février</a:t>
            </a:r>
            <a:r>
              <a:rPr lang="fr-FR" b="0" i="0" u="none" strike="noStrike" kern="1200" cap="none" spc="0" baseline="0" dirty="0">
                <a:solidFill>
                  <a:srgbClr val="000000"/>
                </a:solidFill>
                <a:uFillTx/>
                <a:latin typeface="Calibri"/>
              </a:rPr>
              <a:t>) + 15 mars mais sans</a:t>
            </a:r>
            <a:r>
              <a:rPr lang="fr-FR" b="0" i="0" u="none" strike="noStrike" kern="1200" cap="none" spc="0" dirty="0">
                <a:solidFill>
                  <a:srgbClr val="000000"/>
                </a:solidFill>
                <a:uFillTx/>
                <a:latin typeface="Calibri"/>
              </a:rPr>
              <a:t> Double licence</a:t>
            </a:r>
            <a:endParaRPr lang="fr-FR"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dirty="0">
                <a:solidFill>
                  <a:srgbClr val="000000"/>
                </a:solidFill>
                <a:latin typeface="Calibri"/>
              </a:rPr>
              <a:t>Oppositions sur la partie EST de la France</a:t>
            </a:r>
            <a:endParaRPr lang="fr-FR" b="0" i="0" u="none" strike="noStrike" kern="1200" cap="none" spc="0" baseline="0" dirty="0">
              <a:solidFill>
                <a:srgbClr val="000000"/>
              </a:solidFill>
              <a:uFillTx/>
              <a:latin typeface="Calibri"/>
            </a:endParaRPr>
          </a:p>
        </p:txBody>
      </p:sp>
      <p:sp>
        <p:nvSpPr>
          <p:cNvPr id="9" name="Organigramme : Alternative 19">
            <a:extLst>
              <a:ext uri="{FF2B5EF4-FFF2-40B4-BE49-F238E27FC236}">
                <a16:creationId xmlns:a16="http://schemas.microsoft.com/office/drawing/2014/main" id="{E4FA545A-DCBF-4594-B984-51B103686BCF}"/>
              </a:ext>
            </a:extLst>
          </p:cNvPr>
          <p:cNvSpPr/>
          <p:nvPr/>
        </p:nvSpPr>
        <p:spPr>
          <a:xfrm>
            <a:off x="252000" y="3167336"/>
            <a:ext cx="8640000" cy="750435"/>
          </a:xfrm>
          <a:prstGeom prst="roundRect">
            <a:avLst>
              <a:gd name="adj" fmla="val 4589"/>
            </a:avLst>
          </a:prstGeom>
          <a:ln/>
        </p:spPr>
        <p:style>
          <a:lnRef idx="2">
            <a:schemeClr val="accent1"/>
          </a:lnRef>
          <a:fillRef idx="1">
            <a:schemeClr val="lt1"/>
          </a:fillRef>
          <a:effectRef idx="0">
            <a:schemeClr val="accent1"/>
          </a:effectRef>
          <a:fontRef idx="minor">
            <a:schemeClr val="dk1"/>
          </a:fontRef>
        </p:style>
        <p:txBody>
          <a:bodyPr vert="horz" wrap="square" lIns="91440" tIns="216000" rIns="91440" bIns="45720" anchor="ctr" anchorCtr="1" compatLnSpc="1">
            <a:noAutofit/>
          </a:bodyPr>
          <a:lstStyle/>
          <a:p>
            <a:pPr algn="ctr">
              <a:defRPr sz="1800" b="0" i="0" u="none" strike="noStrike" kern="0" cap="none" spc="0" baseline="0">
                <a:solidFill>
                  <a:srgbClr val="000000"/>
                </a:solidFill>
                <a:uFillTx/>
              </a:defRPr>
            </a:pPr>
            <a:r>
              <a:rPr lang="fr-FR" dirty="0">
                <a:solidFill>
                  <a:srgbClr val="000000"/>
                </a:solidFill>
              </a:rPr>
              <a:t>3° Phase : dates à choisir (12 + 13 avril / 3+4 mai / 17 +18 mai / 31 mai + 1 juin)</a:t>
            </a:r>
          </a:p>
          <a:p>
            <a:pPr lvl="0" algn="ctr">
              <a:defRPr sz="1800" b="0" i="0" u="none" strike="noStrike" kern="0" cap="none" spc="0" baseline="0">
                <a:solidFill>
                  <a:srgbClr val="000000"/>
                </a:solidFill>
                <a:uFillTx/>
              </a:defRPr>
            </a:pPr>
            <a:r>
              <a:rPr lang="fr-FR" dirty="0">
                <a:solidFill>
                  <a:srgbClr val="000000"/>
                </a:solidFill>
              </a:rPr>
              <a:t>Oppositions sur 2 jours dans toute la France</a:t>
            </a:r>
          </a:p>
        </p:txBody>
      </p:sp>
      <p:sp>
        <p:nvSpPr>
          <p:cNvPr id="12"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2" name="Organigramme : Alternative 19">
            <a:extLst>
              <a:ext uri="{FF2B5EF4-FFF2-40B4-BE49-F238E27FC236}">
                <a16:creationId xmlns:a16="http://schemas.microsoft.com/office/drawing/2014/main" id="{993D6651-D082-EE96-AD67-0D285001C128}"/>
              </a:ext>
            </a:extLst>
          </p:cNvPr>
          <p:cNvSpPr/>
          <p:nvPr/>
        </p:nvSpPr>
        <p:spPr>
          <a:xfrm>
            <a:off x="277612" y="4073339"/>
            <a:ext cx="8640000" cy="549343"/>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rPr>
              <a:t>Journées des</a:t>
            </a:r>
            <a:r>
              <a:rPr lang="fr-FR" b="0" i="0" u="none" strike="noStrike" kern="1200" cap="none" spc="0" dirty="0">
                <a:solidFill>
                  <a:srgbClr val="000000"/>
                </a:solidFill>
                <a:uFillTx/>
                <a:latin typeface="Calibri"/>
              </a:rPr>
              <a:t> finales A + B : 14 + 15 juin </a:t>
            </a:r>
            <a:r>
              <a:rPr lang="fr-FR" b="0" i="0" u="none" strike="noStrike" kern="1200" cap="none" spc="0" baseline="0" dirty="0">
                <a:solidFill>
                  <a:srgbClr val="000000"/>
                </a:solidFill>
                <a:uFillTx/>
                <a:latin typeface="Calibri"/>
              </a:rPr>
              <a:t> </a:t>
            </a:r>
          </a:p>
        </p:txBody>
      </p:sp>
      <p:sp>
        <p:nvSpPr>
          <p:cNvPr id="3" name="Titre 2">
            <a:extLst>
              <a:ext uri="{FF2B5EF4-FFF2-40B4-BE49-F238E27FC236}">
                <a16:creationId xmlns:a16="http://schemas.microsoft.com/office/drawing/2014/main" id="{F766DF37-E470-4877-9503-72EC4D0E39DC}"/>
              </a:ext>
            </a:extLst>
          </p:cNvPr>
          <p:cNvSpPr>
            <a:spLocks noGrp="1"/>
          </p:cNvSpPr>
          <p:nvPr>
            <p:ph type="title"/>
          </p:nvPr>
        </p:nvSpPr>
        <p:spPr>
          <a:xfrm>
            <a:off x="457200" y="205979"/>
            <a:ext cx="8229600" cy="314839"/>
          </a:xfrm>
        </p:spPr>
        <p:txBody>
          <a:bodyPr>
            <a:normAutofit/>
          </a:bodyPr>
          <a:lstStyle/>
          <a:p>
            <a:pPr algn="l"/>
            <a:r>
              <a:rPr lang="fr-CH" sz="1000" dirty="0">
                <a:solidFill>
                  <a:srgbClr val="FF0000"/>
                </a:solidFill>
                <a:latin typeface="Arial" panose="020B0604020202020204" pitchFamily="34" charset="0"/>
                <a:cs typeface="Arial" panose="020B0604020202020204" pitchFamily="34" charset="0"/>
              </a:rPr>
              <a:t>Clément</a:t>
            </a:r>
          </a:p>
        </p:txBody>
      </p:sp>
    </p:spTree>
    <p:extLst>
      <p:ext uri="{BB962C8B-B14F-4D97-AF65-F5344CB8AC3E}">
        <p14:creationId xmlns:p14="http://schemas.microsoft.com/office/powerpoint/2010/main" val="359299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Alternative 19">
            <a:extLst>
              <a:ext uri="{FF2B5EF4-FFF2-40B4-BE49-F238E27FC236}">
                <a16:creationId xmlns:a16="http://schemas.microsoft.com/office/drawing/2014/main" id="{1CBF1F3D-EF12-4DBD-AB2F-A685985E9EC9}"/>
              </a:ext>
            </a:extLst>
          </p:cNvPr>
          <p:cNvSpPr/>
          <p:nvPr/>
        </p:nvSpPr>
        <p:spPr>
          <a:xfrm>
            <a:off x="230605" y="681540"/>
            <a:ext cx="8640000" cy="39600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algn="ctr" defTabSz="711202">
              <a:lnSpc>
                <a:spcPct val="90000"/>
              </a:lnSpc>
              <a:spcAft>
                <a:spcPts val="1000"/>
              </a:spcAft>
            </a:pPr>
            <a:r>
              <a:rPr lang="fr-FR" sz="2800" dirty="0">
                <a:solidFill>
                  <a:srgbClr val="FFFFFF"/>
                </a:solidFill>
                <a:latin typeface="Calibri"/>
              </a:rPr>
              <a:t>Super Challenge M14</a:t>
            </a:r>
          </a:p>
        </p:txBody>
      </p:sp>
      <p:sp>
        <p:nvSpPr>
          <p:cNvPr id="10" name="Organigramme : Alternative 19">
            <a:extLst>
              <a:ext uri="{FF2B5EF4-FFF2-40B4-BE49-F238E27FC236}">
                <a16:creationId xmlns:a16="http://schemas.microsoft.com/office/drawing/2014/main" id="{A2151BBC-3485-4EB1-B1D1-9D9B38C320A2}"/>
              </a:ext>
            </a:extLst>
          </p:cNvPr>
          <p:cNvSpPr/>
          <p:nvPr/>
        </p:nvSpPr>
        <p:spPr>
          <a:xfrm>
            <a:off x="220951" y="1833668"/>
            <a:ext cx="8640000" cy="1386154"/>
          </a:xfrm>
          <a:prstGeom prst="roundRect">
            <a:avLst>
              <a:gd name="adj" fmla="val 9967"/>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342900" marR="0" lvl="0" indent="-342900" algn="ctr"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endParaRPr lang="fr-FR" dirty="0">
              <a:solidFill>
                <a:srgbClr val="000000"/>
              </a:solidFill>
              <a:latin typeface="Calibri"/>
            </a:endParaRPr>
          </a:p>
          <a:p>
            <a:pPr marL="342900" marR="0" lvl="0" indent="-342900" algn="ctr"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endParaRPr lang="fr-FR" dirty="0">
              <a:solidFill>
                <a:srgbClr val="000000"/>
              </a:solidFill>
              <a:latin typeface="Calibri"/>
            </a:endParaRPr>
          </a:p>
          <a:p>
            <a:pPr marL="342900" marR="0" lvl="0" indent="-342900" algn="ctr"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fr-FR" dirty="0">
                <a:solidFill>
                  <a:srgbClr val="000000"/>
                </a:solidFill>
                <a:latin typeface="Calibri"/>
              </a:rPr>
              <a:t>Travailler sur la continuité de l’année derrière </a:t>
            </a:r>
          </a:p>
          <a:p>
            <a:pPr marL="342900" marR="0" lvl="0" indent="-342900" algn="ctr"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fr-FR" dirty="0">
                <a:solidFill>
                  <a:srgbClr val="000000"/>
                </a:solidFill>
                <a:latin typeface="Calibri"/>
              </a:rPr>
              <a:t> 16 joueurs CD 01 en centre de suivi</a:t>
            </a:r>
          </a:p>
          <a:p>
            <a:pPr marL="342900" marR="0" lvl="0" indent="-342900" algn="ctr"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fr-FR" dirty="0">
                <a:solidFill>
                  <a:srgbClr val="000000"/>
                </a:solidFill>
                <a:latin typeface="Calibri"/>
              </a:rPr>
              <a:t> S’entrainer, matcher et progresser les jeunes au meilleurs niveaux contre les meilleurs</a:t>
            </a:r>
          </a:p>
          <a:p>
            <a:pPr marL="342900" marR="0" lvl="0" indent="-342900" algn="ctr" defTabSz="914400"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endParaRPr lang="fr-FR" dirty="0">
              <a:solidFill>
                <a:srgbClr val="000000"/>
              </a:solidFill>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b="0" i="0" u="none" strike="noStrike" kern="1200" cap="none" spc="0" dirty="0">
              <a:solidFill>
                <a:srgbClr val="000000"/>
              </a:solidFill>
              <a:uFillTx/>
              <a:latin typeface="Calibri"/>
            </a:endParaRPr>
          </a:p>
        </p:txBody>
      </p:sp>
      <p:sp>
        <p:nvSpPr>
          <p:cNvPr id="12"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13" name="Forme libre 12">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Organisation</a:t>
            </a:r>
          </a:p>
        </p:txBody>
      </p:sp>
      <p:sp>
        <p:nvSpPr>
          <p:cNvPr id="11" name="Organigramme : Alternative 19">
            <a:extLst>
              <a:ext uri="{FF2B5EF4-FFF2-40B4-BE49-F238E27FC236}">
                <a16:creationId xmlns:a16="http://schemas.microsoft.com/office/drawing/2014/main" id="{A2151BBC-3485-4EB1-B1D1-9D9B38C320A2}"/>
              </a:ext>
            </a:extLst>
          </p:cNvPr>
          <p:cNvSpPr/>
          <p:nvPr/>
        </p:nvSpPr>
        <p:spPr>
          <a:xfrm>
            <a:off x="220951" y="1158311"/>
            <a:ext cx="8640000" cy="549343"/>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fr-FR" dirty="0">
                <a:solidFill>
                  <a:srgbClr val="000000"/>
                </a:solidFill>
              </a:rPr>
              <a:t>Groupe de 28 joueurs : Oyonnax</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baseline="0" dirty="0">
                <a:solidFill>
                  <a:srgbClr val="000000"/>
                </a:solidFill>
                <a:uFillTx/>
                <a:latin typeface="Calibri"/>
              </a:rPr>
              <a:t>+ 10</a:t>
            </a:r>
            <a:r>
              <a:rPr lang="fr-FR" b="0" i="0" u="none" strike="noStrike" kern="1200" cap="none" spc="0" dirty="0">
                <a:solidFill>
                  <a:srgbClr val="000000"/>
                </a:solidFill>
                <a:uFillTx/>
                <a:latin typeface="Calibri"/>
              </a:rPr>
              <a:t> DL joueurs du CD01 </a:t>
            </a:r>
            <a:r>
              <a:rPr lang="fr-FR" b="0" i="0" u="none" strike="noStrike" kern="1200" cap="none" spc="0" baseline="0" dirty="0">
                <a:solidFill>
                  <a:srgbClr val="000000"/>
                </a:solidFill>
                <a:uFillTx/>
                <a:latin typeface="Calibri"/>
              </a:rPr>
              <a:t> </a:t>
            </a:r>
          </a:p>
        </p:txBody>
      </p:sp>
      <p:pic>
        <p:nvPicPr>
          <p:cNvPr id="3" name="Image 2">
            <a:extLst>
              <a:ext uri="{FF2B5EF4-FFF2-40B4-BE49-F238E27FC236}">
                <a16:creationId xmlns:a16="http://schemas.microsoft.com/office/drawing/2014/main" id="{3BE88E40-094C-F8B5-EBC1-64604F42C384}"/>
              </a:ext>
            </a:extLst>
          </p:cNvPr>
          <p:cNvPicPr>
            <a:picLocks noChangeAspect="1"/>
          </p:cNvPicPr>
          <p:nvPr/>
        </p:nvPicPr>
        <p:blipFill>
          <a:blip r:embed="rId2" cstate="print">
            <a:extLst>
              <a:ext uri="{28A0092B-C50C-407E-A947-70E740481C1C}">
                <a14:useLocalDpi xmlns:a14="http://schemas.microsoft.com/office/drawing/2010/main" val="0"/>
              </a:ext>
            </a:extLst>
          </a:blip>
          <a:srcRect t="34771" b="26200"/>
          <a:stretch/>
        </p:blipFill>
        <p:spPr>
          <a:xfrm>
            <a:off x="323528" y="3381683"/>
            <a:ext cx="4962563" cy="1452633"/>
          </a:xfrm>
          <a:prstGeom prst="rect">
            <a:avLst/>
          </a:prstGeom>
        </p:spPr>
      </p:pic>
    </p:spTree>
    <p:extLst>
      <p:ext uri="{BB962C8B-B14F-4D97-AF65-F5344CB8AC3E}">
        <p14:creationId xmlns:p14="http://schemas.microsoft.com/office/powerpoint/2010/main" val="239598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Alternative 19">
            <a:extLst>
              <a:ext uri="{FF2B5EF4-FFF2-40B4-BE49-F238E27FC236}">
                <a16:creationId xmlns:a16="http://schemas.microsoft.com/office/drawing/2014/main" id="{1CBF1F3D-EF12-4DBD-AB2F-A685985E9EC9}"/>
              </a:ext>
            </a:extLst>
          </p:cNvPr>
          <p:cNvSpPr/>
          <p:nvPr/>
        </p:nvSpPr>
        <p:spPr>
          <a:xfrm>
            <a:off x="230605" y="681540"/>
            <a:ext cx="8640000" cy="39600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algn="ctr" defTabSz="711202">
              <a:lnSpc>
                <a:spcPct val="90000"/>
              </a:lnSpc>
              <a:spcAft>
                <a:spcPts val="1000"/>
              </a:spcAft>
            </a:pPr>
            <a:r>
              <a:rPr lang="fr-FR" sz="2800" dirty="0">
                <a:solidFill>
                  <a:srgbClr val="FFFFFF"/>
                </a:solidFill>
                <a:latin typeface="Calibri"/>
              </a:rPr>
              <a:t>Entrainement  M14 CD 01 / </a:t>
            </a:r>
            <a:r>
              <a:rPr lang="fr-FR" sz="2800" dirty="0" err="1">
                <a:solidFill>
                  <a:srgbClr val="FFFFFF"/>
                </a:solidFill>
                <a:latin typeface="Calibri"/>
              </a:rPr>
              <a:t>Oyosphère</a:t>
            </a:r>
            <a:endParaRPr lang="fr-FR" sz="2800" dirty="0">
              <a:solidFill>
                <a:srgbClr val="FFFFFF"/>
              </a:solidFill>
              <a:latin typeface="Calibri"/>
            </a:endParaRPr>
          </a:p>
        </p:txBody>
      </p:sp>
      <p:sp>
        <p:nvSpPr>
          <p:cNvPr id="10" name="Organigramme : Alternative 19">
            <a:extLst>
              <a:ext uri="{FF2B5EF4-FFF2-40B4-BE49-F238E27FC236}">
                <a16:creationId xmlns:a16="http://schemas.microsoft.com/office/drawing/2014/main" id="{A2151BBC-3485-4EB1-B1D1-9D9B38C320A2}"/>
              </a:ext>
            </a:extLst>
          </p:cNvPr>
          <p:cNvSpPr/>
          <p:nvPr/>
        </p:nvSpPr>
        <p:spPr>
          <a:xfrm>
            <a:off x="220951" y="1833668"/>
            <a:ext cx="8640000" cy="3114346"/>
          </a:xfrm>
          <a:prstGeom prst="roundRect">
            <a:avLst>
              <a:gd name="adj" fmla="val 9967"/>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dirty="0">
                <a:solidFill>
                  <a:srgbClr val="000000"/>
                </a:solidFill>
                <a:uFillTx/>
                <a:latin typeface="Calibri"/>
              </a:rPr>
              <a:t>S</a:t>
            </a:r>
            <a:r>
              <a:rPr lang="fr-FR" dirty="0">
                <a:solidFill>
                  <a:srgbClr val="000000"/>
                </a:solidFill>
                <a:latin typeface="Calibri"/>
              </a:rPr>
              <a:t>eptembre : Mercredi 25 à Oyonnax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dirty="0">
                <a:solidFill>
                  <a:srgbClr val="000000"/>
                </a:solidFill>
                <a:latin typeface="Calibri"/>
              </a:rPr>
              <a:t>Octobre : Mercredi 30 à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dirty="0">
                <a:solidFill>
                  <a:srgbClr val="000000"/>
                </a:solidFill>
                <a:uFillTx/>
                <a:latin typeface="Calibri"/>
              </a:rPr>
              <a:t>Novembre : Mercredi 13 à ... + Mercredi 27 à Oyonnax</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dirty="0">
                <a:solidFill>
                  <a:srgbClr val="000000"/>
                </a:solidFill>
                <a:latin typeface="Calibri"/>
              </a:rPr>
              <a:t>Décembre : Mercredi 11 à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dirty="0">
                <a:solidFill>
                  <a:srgbClr val="000000"/>
                </a:solidFill>
                <a:uFillTx/>
                <a:latin typeface="Calibri"/>
              </a:rPr>
              <a:t>Janvie</a:t>
            </a:r>
            <a:r>
              <a:rPr lang="fr-FR" dirty="0">
                <a:solidFill>
                  <a:srgbClr val="000000"/>
                </a:solidFill>
                <a:latin typeface="Calibri"/>
              </a:rPr>
              <a:t>r : Mercredi 08  à Oyonnax + Mercredi 25 à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dirty="0">
                <a:solidFill>
                  <a:srgbClr val="000000"/>
                </a:solidFill>
                <a:uFillTx/>
                <a:latin typeface="Calibri"/>
              </a:rPr>
              <a:t>Février  Mercredi 05 à Oyonnax</a:t>
            </a:r>
            <a:endParaRPr lang="fr-FR" dirty="0">
              <a:solidFill>
                <a:srgbClr val="000000"/>
              </a:solidFill>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dirty="0">
                <a:solidFill>
                  <a:srgbClr val="000000"/>
                </a:solidFill>
                <a:uFillTx/>
                <a:latin typeface="Calibri"/>
              </a:rPr>
              <a:t>Avril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kern="0" dirty="0">
                <a:solidFill>
                  <a:srgbClr val="000000"/>
                </a:solidFill>
                <a:latin typeface="Calibri"/>
              </a:rPr>
              <a:t>Mai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0" cap="none" spc="0" dirty="0">
                <a:solidFill>
                  <a:srgbClr val="000000"/>
                </a:solidFill>
                <a:uFillTx/>
                <a:latin typeface="Calibri"/>
              </a:rPr>
              <a:t>Juin …</a:t>
            </a:r>
            <a:endParaRPr lang="fr-FR" b="0" i="0" u="none" strike="noStrike" kern="1200" cap="none" spc="0" dirty="0">
              <a:solidFill>
                <a:srgbClr val="000000"/>
              </a:solidFill>
              <a:uFillTx/>
              <a:latin typeface="Calibri"/>
            </a:endParaRPr>
          </a:p>
        </p:txBody>
      </p:sp>
      <p:sp>
        <p:nvSpPr>
          <p:cNvPr id="12"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13" name="Forme libre 12">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Organisation</a:t>
            </a:r>
          </a:p>
        </p:txBody>
      </p:sp>
      <p:sp>
        <p:nvSpPr>
          <p:cNvPr id="11" name="Organigramme : Alternative 19">
            <a:extLst>
              <a:ext uri="{FF2B5EF4-FFF2-40B4-BE49-F238E27FC236}">
                <a16:creationId xmlns:a16="http://schemas.microsoft.com/office/drawing/2014/main" id="{A2151BBC-3485-4EB1-B1D1-9D9B38C320A2}"/>
              </a:ext>
            </a:extLst>
          </p:cNvPr>
          <p:cNvSpPr/>
          <p:nvPr/>
        </p:nvSpPr>
        <p:spPr>
          <a:xfrm>
            <a:off x="220951" y="1158311"/>
            <a:ext cx="8640000" cy="549343"/>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fr-FR" b="0" i="0" u="none" strike="noStrike" kern="1200" cap="none" spc="0" dirty="0">
                <a:solidFill>
                  <a:srgbClr val="000000"/>
                </a:solidFill>
                <a:uFillTx/>
                <a:latin typeface="Calibri"/>
              </a:rPr>
              <a:t> </a:t>
            </a:r>
            <a:r>
              <a:rPr lang="fr-FR" b="0" i="0" u="none" strike="noStrike" kern="1200" cap="none" spc="0" baseline="0" dirty="0">
                <a:solidFill>
                  <a:srgbClr val="000000"/>
                </a:solidFill>
                <a:uFillTx/>
                <a:latin typeface="Calibri"/>
              </a:rPr>
              <a:t> 1 Entrainement</a:t>
            </a:r>
            <a:r>
              <a:rPr lang="fr-FR" b="0" i="0" u="none" strike="noStrike" kern="1200" cap="none" spc="0" dirty="0">
                <a:solidFill>
                  <a:srgbClr val="000000"/>
                </a:solidFill>
                <a:uFillTx/>
                <a:latin typeface="Calibri"/>
              </a:rPr>
              <a:t> par mois délocalisé</a:t>
            </a:r>
          </a:p>
          <a:p>
            <a:pPr algn="ctr">
              <a:defRPr sz="1800" b="0" i="0" u="none" strike="noStrike" kern="0" cap="none" spc="0" baseline="0">
                <a:solidFill>
                  <a:srgbClr val="000000"/>
                </a:solidFill>
                <a:uFillTx/>
              </a:defRPr>
            </a:pPr>
            <a:r>
              <a:rPr lang="fr-FR" dirty="0">
                <a:solidFill>
                  <a:srgbClr val="000000"/>
                </a:solidFill>
                <a:latin typeface="Calibri"/>
              </a:rPr>
              <a:t>Ouvert à tous ( Accord Clubs – Enfant – Parents)</a:t>
            </a:r>
            <a:r>
              <a:rPr lang="fr-FR" b="0" i="0" u="none" strike="noStrike" kern="1200" cap="none" spc="0" dirty="0">
                <a:solidFill>
                  <a:srgbClr val="000000"/>
                </a:solidFill>
                <a:uFillTx/>
                <a:latin typeface="Calibri"/>
              </a:rPr>
              <a:t> </a:t>
            </a:r>
            <a:endParaRPr lang="fr-FR"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271023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rganigramme : Alternative 19">
            <a:extLst>
              <a:ext uri="{FF2B5EF4-FFF2-40B4-BE49-F238E27FC236}">
                <a16:creationId xmlns:a16="http://schemas.microsoft.com/office/drawing/2014/main" id="{1CBF1F3D-EF12-4DBD-AB2F-A685985E9EC9}"/>
              </a:ext>
            </a:extLst>
          </p:cNvPr>
          <p:cNvSpPr/>
          <p:nvPr/>
        </p:nvSpPr>
        <p:spPr>
          <a:xfrm>
            <a:off x="230605" y="681540"/>
            <a:ext cx="8640000" cy="39600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tx2">
              <a:lumMod val="60000"/>
              <a:lumOff val="40000"/>
            </a:schemeClr>
          </a:solidFill>
          <a:ln w="12701" cap="flat">
            <a:solidFill>
              <a:schemeClr val="tx2">
                <a:lumMod val="60000"/>
                <a:lumOff val="40000"/>
              </a:schemeClr>
            </a:solidFill>
            <a:prstDash val="solid"/>
            <a:miter/>
          </a:ln>
        </p:spPr>
        <p:txBody>
          <a:bodyPr vert="horz" wrap="square" lIns="73499" tIns="73499" rIns="73499" bIns="73499" anchor="ctr" anchorCtr="1" compatLnSpc="1">
            <a:noAutofit/>
          </a:bodyPr>
          <a:lstStyle/>
          <a:p>
            <a:pPr algn="ctr" defTabSz="711202">
              <a:lnSpc>
                <a:spcPct val="90000"/>
              </a:lnSpc>
              <a:spcAft>
                <a:spcPts val="1000"/>
              </a:spcAft>
            </a:pPr>
            <a:r>
              <a:rPr lang="fr-FR" sz="2800" dirty="0">
                <a:solidFill>
                  <a:srgbClr val="FFFFFF"/>
                </a:solidFill>
                <a:latin typeface="Calibri"/>
              </a:rPr>
              <a:t>CD 01 M14</a:t>
            </a:r>
          </a:p>
        </p:txBody>
      </p:sp>
      <p:sp>
        <p:nvSpPr>
          <p:cNvPr id="10" name="Organigramme : Alternative 19">
            <a:extLst>
              <a:ext uri="{FF2B5EF4-FFF2-40B4-BE49-F238E27FC236}">
                <a16:creationId xmlns:a16="http://schemas.microsoft.com/office/drawing/2014/main" id="{A2151BBC-3485-4EB1-B1D1-9D9B38C320A2}"/>
              </a:ext>
            </a:extLst>
          </p:cNvPr>
          <p:cNvSpPr/>
          <p:nvPr/>
        </p:nvSpPr>
        <p:spPr>
          <a:xfrm>
            <a:off x="220951" y="1275606"/>
            <a:ext cx="8640000" cy="1944216"/>
          </a:xfrm>
          <a:prstGeom prst="roundRect">
            <a:avLst>
              <a:gd name="adj" fmla="val 9967"/>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anchor="ctr" anchorCtr="1" compatLnSpc="1">
            <a:noAutofit/>
          </a:bodyPr>
          <a:lstStyle/>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fr-FR" b="1" dirty="0">
                <a:solidFill>
                  <a:srgbClr val="FF0000"/>
                </a:solidFill>
                <a:latin typeface="Calibri"/>
              </a:rPr>
              <a:t>DETECTION U14 + U13 </a:t>
            </a: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fr-FR" dirty="0">
                <a:solidFill>
                  <a:srgbClr val="000000"/>
                </a:solidFill>
                <a:latin typeface="Calibri"/>
              </a:rPr>
              <a:t>INTER SECTEUR</a:t>
            </a: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fr-FR" dirty="0">
                <a:solidFill>
                  <a:srgbClr val="000000"/>
                </a:solidFill>
                <a:latin typeface="Calibri"/>
              </a:rPr>
              <a:t>MARDI 29 OCTOBRE AU COMITE DE L’AIN VIRIAT </a:t>
            </a: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fr-FR" dirty="0">
              <a:solidFill>
                <a:srgbClr val="000000"/>
              </a:solidFill>
              <a:latin typeface="Calibri"/>
            </a:endParaRP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fr-FR" b="1" dirty="0">
                <a:solidFill>
                  <a:srgbClr val="FF0000"/>
                </a:solidFill>
                <a:latin typeface="Calibri"/>
              </a:rPr>
              <a:t>SECOND TOUR DETECTION U14 + U13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dirty="0">
                <a:solidFill>
                  <a:srgbClr val="000000"/>
                </a:solidFill>
                <a:uFillTx/>
                <a:latin typeface="Calibri"/>
              </a:rPr>
              <a:t>MERCREDI 19 FEVRIER A … </a:t>
            </a:r>
            <a:r>
              <a:rPr lang="fr-FR" dirty="0">
                <a:solidFill>
                  <a:srgbClr val="000000"/>
                </a:solidFill>
                <a:latin typeface="Calibri"/>
              </a:rPr>
              <a:t>SUR UNE JOURNEE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b="0" i="0" u="none" strike="noStrike" kern="1200" cap="none" spc="0" dirty="0">
                <a:solidFill>
                  <a:srgbClr val="000000"/>
                </a:solidFill>
                <a:uFillTx/>
                <a:latin typeface="Calibri"/>
              </a:rPr>
              <a:t>HORS PERIODE DE VACANCES SCOLAIRE</a:t>
            </a:r>
          </a:p>
        </p:txBody>
      </p:sp>
      <p:sp>
        <p:nvSpPr>
          <p:cNvPr id="12"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
        <p:nvSpPr>
          <p:cNvPr id="13" name="Forme libre 12">
            <a:extLst>
              <a:ext uri="{FF2B5EF4-FFF2-40B4-BE49-F238E27FC236}">
                <a16:creationId xmlns:a16="http://schemas.microsoft.com/office/drawing/2014/main" id="{AA3EA2E0-2341-482F-8DD2-162C98C28E48}"/>
              </a:ext>
            </a:extLst>
          </p:cNvPr>
          <p:cNvSpPr/>
          <p:nvPr/>
        </p:nvSpPr>
        <p:spPr>
          <a:xfrm>
            <a:off x="252480" y="123478"/>
            <a:ext cx="8640000" cy="485772"/>
          </a:xfrm>
          <a:custGeom>
            <a:avLst/>
            <a:gdLst>
              <a:gd name="f0" fmla="val 10800000"/>
              <a:gd name="f1" fmla="val 5400000"/>
              <a:gd name="f2" fmla="val 180"/>
              <a:gd name="f3" fmla="val w"/>
              <a:gd name="f4" fmla="val h"/>
              <a:gd name="f5" fmla="val 0"/>
              <a:gd name="f6" fmla="val 8417173"/>
              <a:gd name="f7" fmla="val 428253"/>
              <a:gd name="f8" fmla="val 42825"/>
              <a:gd name="f9" fmla="val 19173"/>
              <a:gd name="f10" fmla="val 8374348"/>
              <a:gd name="f11" fmla="val 8398000"/>
              <a:gd name="f12" fmla="val 385428"/>
              <a:gd name="f13" fmla="val 409080"/>
              <a:gd name="f14" fmla="+- 0 0 -90"/>
              <a:gd name="f15" fmla="*/ f3 1 8417173"/>
              <a:gd name="f16" fmla="*/ f4 1 428253"/>
              <a:gd name="f17" fmla="+- f7 0 f5"/>
              <a:gd name="f18" fmla="+- f6 0 f5"/>
              <a:gd name="f19" fmla="*/ f14 f0 1"/>
              <a:gd name="f20" fmla="*/ f18 1 8417173"/>
              <a:gd name="f21" fmla="*/ f17 1 428253"/>
              <a:gd name="f22" fmla="*/ 0 f18 1"/>
              <a:gd name="f23" fmla="*/ 42825 f17 1"/>
              <a:gd name="f24" fmla="*/ 42825 f18 1"/>
              <a:gd name="f25" fmla="*/ 0 f17 1"/>
              <a:gd name="f26" fmla="*/ 8374348 f18 1"/>
              <a:gd name="f27" fmla="*/ 8417173 f18 1"/>
              <a:gd name="f28" fmla="*/ 385428 f17 1"/>
              <a:gd name="f29" fmla="*/ 428253 f17 1"/>
              <a:gd name="f30" fmla="*/ f19 1 f2"/>
              <a:gd name="f31" fmla="*/ f22 1 8417173"/>
              <a:gd name="f32" fmla="*/ f23 1 428253"/>
              <a:gd name="f33" fmla="*/ f24 1 8417173"/>
              <a:gd name="f34" fmla="*/ f25 1 428253"/>
              <a:gd name="f35" fmla="*/ f26 1 8417173"/>
              <a:gd name="f36" fmla="*/ f27 1 8417173"/>
              <a:gd name="f37" fmla="*/ f28 1 428253"/>
              <a:gd name="f38" fmla="*/ f29 1 42825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417173" h="42825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Organisation</a:t>
            </a:r>
          </a:p>
        </p:txBody>
      </p:sp>
      <p:pic>
        <p:nvPicPr>
          <p:cNvPr id="5" name="Image 4">
            <a:extLst>
              <a:ext uri="{FF2B5EF4-FFF2-40B4-BE49-F238E27FC236}">
                <a16:creationId xmlns:a16="http://schemas.microsoft.com/office/drawing/2014/main" id="{B1DB71D0-AFE1-0CF2-9349-F903FFF17AAE}"/>
              </a:ext>
            </a:extLst>
          </p:cNvPr>
          <p:cNvPicPr>
            <a:picLocks noChangeAspect="1"/>
          </p:cNvPicPr>
          <p:nvPr/>
        </p:nvPicPr>
        <p:blipFill>
          <a:blip r:embed="rId2" cstate="print">
            <a:extLst>
              <a:ext uri="{28A0092B-C50C-407E-A947-70E740481C1C}">
                <a14:useLocalDpi xmlns:a14="http://schemas.microsoft.com/office/drawing/2010/main" val="0"/>
              </a:ext>
            </a:extLst>
          </a:blip>
          <a:srcRect t="35650" b="20600"/>
          <a:stretch/>
        </p:blipFill>
        <p:spPr>
          <a:xfrm>
            <a:off x="539552" y="3345836"/>
            <a:ext cx="4824536" cy="1590358"/>
          </a:xfrm>
          <a:prstGeom prst="rect">
            <a:avLst/>
          </a:prstGeom>
        </p:spPr>
      </p:pic>
    </p:spTree>
    <p:extLst>
      <p:ext uri="{BB962C8B-B14F-4D97-AF65-F5344CB8AC3E}">
        <p14:creationId xmlns:p14="http://schemas.microsoft.com/office/powerpoint/2010/main" val="73439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Parallèle&#10;&#10;Description générée automatiquement">
            <a:extLst>
              <a:ext uri="{FF2B5EF4-FFF2-40B4-BE49-F238E27FC236}">
                <a16:creationId xmlns:a16="http://schemas.microsoft.com/office/drawing/2014/main" id="{6DB880FD-BE56-58DE-01BD-52724C0C9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29" y="195486"/>
            <a:ext cx="8486742" cy="4824536"/>
          </a:xfrm>
          <a:prstGeom prst="rect">
            <a:avLst/>
          </a:prstGeom>
        </p:spPr>
      </p:pic>
    </p:spTree>
    <p:extLst>
      <p:ext uri="{BB962C8B-B14F-4D97-AF65-F5344CB8AC3E}">
        <p14:creationId xmlns:p14="http://schemas.microsoft.com/office/powerpoint/2010/main" val="3521831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Parallèle&#10;&#10;Description générée automatiquement">
            <a:extLst>
              <a:ext uri="{FF2B5EF4-FFF2-40B4-BE49-F238E27FC236}">
                <a16:creationId xmlns:a16="http://schemas.microsoft.com/office/drawing/2014/main" id="{40DB190B-5B47-182D-E5E4-43F04A45B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948014"/>
          </a:xfrm>
          <a:prstGeom prst="rect">
            <a:avLst/>
          </a:prstGeom>
        </p:spPr>
      </p:pic>
    </p:spTree>
    <p:extLst>
      <p:ext uri="{BB962C8B-B14F-4D97-AF65-F5344CB8AC3E}">
        <p14:creationId xmlns:p14="http://schemas.microsoft.com/office/powerpoint/2010/main" val="1653321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Alternative 8">
            <a:extLst>
              <a:ext uri="{FF2B5EF4-FFF2-40B4-BE49-F238E27FC236}">
                <a16:creationId xmlns:a16="http://schemas.microsoft.com/office/drawing/2014/main" id="{8D82E58C-56D0-470D-B9F7-4D6AEDB1B832}"/>
              </a:ext>
            </a:extLst>
          </p:cNvPr>
          <p:cNvSpPr/>
          <p:nvPr/>
        </p:nvSpPr>
        <p:spPr>
          <a:xfrm>
            <a:off x="266926" y="138360"/>
            <a:ext cx="8640000" cy="487281"/>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Rôles et compétences des commissions</a:t>
            </a:r>
          </a:p>
        </p:txBody>
      </p:sp>
      <p:sp>
        <p:nvSpPr>
          <p:cNvPr id="6" name="Organigramme : Alternative 9">
            <a:extLst>
              <a:ext uri="{FF2B5EF4-FFF2-40B4-BE49-F238E27FC236}">
                <a16:creationId xmlns:a16="http://schemas.microsoft.com/office/drawing/2014/main" id="{54887679-E3B5-44F6-AA4E-5D6CC15BE89D}"/>
              </a:ext>
            </a:extLst>
          </p:cNvPr>
          <p:cNvSpPr/>
          <p:nvPr/>
        </p:nvSpPr>
        <p:spPr>
          <a:xfrm>
            <a:off x="266926" y="727257"/>
            <a:ext cx="8640000" cy="360000"/>
          </a:xfrm>
          <a:prstGeom prst="roundRect">
            <a:avLst/>
          </a:prstGeom>
          <a:solidFill>
            <a:srgbClr val="669900"/>
          </a:solid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800" dirty="0">
                <a:solidFill>
                  <a:schemeClr val="bg1"/>
                </a:solidFill>
                <a:latin typeface="Calibri" pitchFamily="34"/>
                <a:ea typeface="Times New Roman" pitchFamily="18"/>
                <a:cs typeface="Times New Roman" pitchFamily="18"/>
              </a:rPr>
              <a:t>Commissions de la Ligue et Maisons Ovales</a:t>
            </a:r>
          </a:p>
        </p:txBody>
      </p:sp>
      <p:sp>
        <p:nvSpPr>
          <p:cNvPr id="7" name="Organigramme : Alternative 11">
            <a:extLst>
              <a:ext uri="{FF2B5EF4-FFF2-40B4-BE49-F238E27FC236}">
                <a16:creationId xmlns:a16="http://schemas.microsoft.com/office/drawing/2014/main" id="{AE3276D1-52F0-40E6-9025-7844D9C23325}"/>
              </a:ext>
            </a:extLst>
          </p:cNvPr>
          <p:cNvSpPr/>
          <p:nvPr/>
        </p:nvSpPr>
        <p:spPr>
          <a:xfrm>
            <a:off x="266926" y="1204868"/>
            <a:ext cx="8640000" cy="36000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bg1"/>
          </a:solid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Interfaces entre les clubs, les CD et la FFR</a:t>
            </a:r>
          </a:p>
        </p:txBody>
      </p:sp>
      <p:sp>
        <p:nvSpPr>
          <p:cNvPr id="8" name="Organigramme : Alternative 11">
            <a:extLst>
              <a:ext uri="{FF2B5EF4-FFF2-40B4-BE49-F238E27FC236}">
                <a16:creationId xmlns:a16="http://schemas.microsoft.com/office/drawing/2014/main" id="{5433AFB0-0FCE-454D-8847-A95AAF24C157}"/>
              </a:ext>
            </a:extLst>
          </p:cNvPr>
          <p:cNvSpPr/>
          <p:nvPr/>
        </p:nvSpPr>
        <p:spPr>
          <a:xfrm>
            <a:off x="266926" y="1654266"/>
            <a:ext cx="8640000" cy="357254"/>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bg1"/>
          </a:solid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Organisent la saison selon le calendrier fédéral</a:t>
            </a:r>
          </a:p>
        </p:txBody>
      </p:sp>
      <p:sp>
        <p:nvSpPr>
          <p:cNvPr id="9" name="Organigramme : Alternative 11">
            <a:extLst>
              <a:ext uri="{FF2B5EF4-FFF2-40B4-BE49-F238E27FC236}">
                <a16:creationId xmlns:a16="http://schemas.microsoft.com/office/drawing/2014/main" id="{F4393D73-73D8-489A-A24E-482273D56ECC}"/>
              </a:ext>
            </a:extLst>
          </p:cNvPr>
          <p:cNvSpPr/>
          <p:nvPr/>
        </p:nvSpPr>
        <p:spPr>
          <a:xfrm>
            <a:off x="266926" y="2113039"/>
            <a:ext cx="8640000" cy="357254"/>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bg1"/>
          </a:solid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Etablissent les oppositions et gèrent les résultats</a:t>
            </a:r>
          </a:p>
        </p:txBody>
      </p:sp>
      <p:sp>
        <p:nvSpPr>
          <p:cNvPr id="10" name="Organigramme : Alternative 11">
            <a:extLst>
              <a:ext uri="{FF2B5EF4-FFF2-40B4-BE49-F238E27FC236}">
                <a16:creationId xmlns:a16="http://schemas.microsoft.com/office/drawing/2014/main" id="{B4A9BB89-BACC-42A5-8DC2-F8A48D0537C5}"/>
              </a:ext>
            </a:extLst>
          </p:cNvPr>
          <p:cNvSpPr/>
          <p:nvPr/>
        </p:nvSpPr>
        <p:spPr>
          <a:xfrm>
            <a:off x="266926" y="2549276"/>
            <a:ext cx="8640000" cy="357254"/>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bg1"/>
          </a:solid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Vérifient le respect du CDC Challenge Fédéral M14</a:t>
            </a:r>
          </a:p>
        </p:txBody>
      </p:sp>
      <p:sp>
        <p:nvSpPr>
          <p:cNvPr id="11" name="Organigramme : Alternative 11">
            <a:extLst>
              <a:ext uri="{FF2B5EF4-FFF2-40B4-BE49-F238E27FC236}">
                <a16:creationId xmlns:a16="http://schemas.microsoft.com/office/drawing/2014/main" id="{0379B135-BEAC-4A29-A21E-1016C471A01D}"/>
              </a:ext>
            </a:extLst>
          </p:cNvPr>
          <p:cNvSpPr/>
          <p:nvPr/>
        </p:nvSpPr>
        <p:spPr>
          <a:xfrm>
            <a:off x="266926" y="3007555"/>
            <a:ext cx="8640000" cy="357254"/>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bg1"/>
          </a:solid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Gèrent les problèmes de discipline et d’éthique</a:t>
            </a:r>
          </a:p>
        </p:txBody>
      </p:sp>
      <p:sp>
        <p:nvSpPr>
          <p:cNvPr id="12" name="Organigramme : Alternative 11">
            <a:extLst>
              <a:ext uri="{FF2B5EF4-FFF2-40B4-BE49-F238E27FC236}">
                <a16:creationId xmlns:a16="http://schemas.microsoft.com/office/drawing/2014/main" id="{19680E17-D3E5-4A72-928E-A51C8ED2BCE3}"/>
              </a:ext>
            </a:extLst>
          </p:cNvPr>
          <p:cNvSpPr/>
          <p:nvPr/>
        </p:nvSpPr>
        <p:spPr>
          <a:xfrm>
            <a:off x="266926" y="3448765"/>
            <a:ext cx="8640000" cy="357254"/>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bg1"/>
          </a:solid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Organisent les journées de clôture</a:t>
            </a:r>
          </a:p>
        </p:txBody>
      </p:sp>
      <p:sp>
        <p:nvSpPr>
          <p:cNvPr id="13" name="Organigramme : Alternative 11">
            <a:extLst>
              <a:ext uri="{FF2B5EF4-FFF2-40B4-BE49-F238E27FC236}">
                <a16:creationId xmlns:a16="http://schemas.microsoft.com/office/drawing/2014/main" id="{13A01076-6B24-412E-AA46-7982C4AD4AF0}"/>
              </a:ext>
            </a:extLst>
          </p:cNvPr>
          <p:cNvSpPr/>
          <p:nvPr/>
        </p:nvSpPr>
        <p:spPr>
          <a:xfrm>
            <a:off x="266926" y="3891957"/>
            <a:ext cx="8640000" cy="357254"/>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bg1"/>
          </a:solid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a:solidFill>
                  <a:srgbClr val="000000"/>
                </a:solidFill>
                <a:latin typeface="Calibri" pitchFamily="34"/>
                <a:ea typeface="Times New Roman" pitchFamily="18"/>
                <a:cs typeface="Times New Roman" pitchFamily="18"/>
              </a:rPr>
              <a:t>CONTACTS : Votre référent MO ou</a:t>
            </a:r>
            <a:endParaRPr lang="fr-FR" sz="2000" dirty="0">
              <a:solidFill>
                <a:srgbClr val="000000"/>
              </a:solidFill>
              <a:latin typeface="Calibri" pitchFamily="34"/>
              <a:ea typeface="Times New Roman" pitchFamily="18"/>
              <a:cs typeface="Times New Roman" pitchFamily="18"/>
            </a:endParaRPr>
          </a:p>
        </p:txBody>
      </p:sp>
      <p:sp>
        <p:nvSpPr>
          <p:cNvPr id="14" name="Organigramme : Alternative 11">
            <a:extLst>
              <a:ext uri="{FF2B5EF4-FFF2-40B4-BE49-F238E27FC236}">
                <a16:creationId xmlns:a16="http://schemas.microsoft.com/office/drawing/2014/main" id="{C80A8510-BE4B-4FAD-B75C-B391BA7A8EDA}"/>
              </a:ext>
            </a:extLst>
          </p:cNvPr>
          <p:cNvSpPr/>
          <p:nvPr/>
        </p:nvSpPr>
        <p:spPr>
          <a:xfrm>
            <a:off x="266926" y="4340956"/>
            <a:ext cx="8640000" cy="357254"/>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chemeClr val="bg1"/>
          </a:solid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Michel BRIVET : 0685015741 ou Gaby FABREGOULE : 0650896401</a:t>
            </a:r>
          </a:p>
        </p:txBody>
      </p:sp>
      <p:sp>
        <p:nvSpPr>
          <p:cNvPr id="15"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Tree>
    <p:extLst>
      <p:ext uri="{BB962C8B-B14F-4D97-AF65-F5344CB8AC3E}">
        <p14:creationId xmlns:p14="http://schemas.microsoft.com/office/powerpoint/2010/main" val="24892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Alternative 9">
            <a:extLst>
              <a:ext uri="{FF2B5EF4-FFF2-40B4-BE49-F238E27FC236}">
                <a16:creationId xmlns:a16="http://schemas.microsoft.com/office/drawing/2014/main" id="{14006AFD-27DD-4833-9B1A-41728B8D76DF}"/>
              </a:ext>
            </a:extLst>
          </p:cNvPr>
          <p:cNvSpPr/>
          <p:nvPr/>
        </p:nvSpPr>
        <p:spPr>
          <a:xfrm>
            <a:off x="261561" y="734725"/>
            <a:ext cx="8640000" cy="36000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solidFill>
            <a:srgbClr val="669900"/>
          </a:solid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800" dirty="0">
                <a:solidFill>
                  <a:schemeClr val="bg1"/>
                </a:solidFill>
                <a:latin typeface="Calibri" pitchFamily="34"/>
                <a:ea typeface="Times New Roman" pitchFamily="18"/>
                <a:cs typeface="Times New Roman" pitchFamily="18"/>
              </a:rPr>
              <a:t>Commissions Départementales</a:t>
            </a:r>
          </a:p>
        </p:txBody>
      </p:sp>
      <p:sp>
        <p:nvSpPr>
          <p:cNvPr id="5" name="Organigramme : Alternative 11">
            <a:extLst>
              <a:ext uri="{FF2B5EF4-FFF2-40B4-BE49-F238E27FC236}">
                <a16:creationId xmlns:a16="http://schemas.microsoft.com/office/drawing/2014/main" id="{6ADF3998-0924-4FF8-80D9-744AE88C85D1}"/>
              </a:ext>
            </a:extLst>
          </p:cNvPr>
          <p:cNvSpPr/>
          <p:nvPr/>
        </p:nvSpPr>
        <p:spPr>
          <a:xfrm>
            <a:off x="261561" y="1670409"/>
            <a:ext cx="8640000" cy="357254"/>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no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Gèrent les protocoles « joueurs de devant » (CTC + ETD)</a:t>
            </a:r>
          </a:p>
        </p:txBody>
      </p:sp>
      <p:sp>
        <p:nvSpPr>
          <p:cNvPr id="6" name="Organigramme : Alternative 11">
            <a:extLst>
              <a:ext uri="{FF2B5EF4-FFF2-40B4-BE49-F238E27FC236}">
                <a16:creationId xmlns:a16="http://schemas.microsoft.com/office/drawing/2014/main" id="{5C7459B6-E5FD-4BB4-93A5-3C912BDDB60A}"/>
              </a:ext>
            </a:extLst>
          </p:cNvPr>
          <p:cNvSpPr/>
          <p:nvPr/>
        </p:nvSpPr>
        <p:spPr>
          <a:xfrm>
            <a:off x="261561" y="2142488"/>
            <a:ext cx="8640000" cy="357254"/>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no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Gèrent la partie administrative des passeports du jeu à XV</a:t>
            </a:r>
          </a:p>
        </p:txBody>
      </p:sp>
      <p:sp>
        <p:nvSpPr>
          <p:cNvPr id="7" name="Organigramme : Alternative 11">
            <a:extLst>
              <a:ext uri="{FF2B5EF4-FFF2-40B4-BE49-F238E27FC236}">
                <a16:creationId xmlns:a16="http://schemas.microsoft.com/office/drawing/2014/main" id="{4C85511D-D3BA-4CD4-8F3D-5DA884D90B5F}"/>
              </a:ext>
            </a:extLst>
          </p:cNvPr>
          <p:cNvSpPr/>
          <p:nvPr/>
        </p:nvSpPr>
        <p:spPr>
          <a:xfrm>
            <a:off x="261561" y="3067785"/>
            <a:ext cx="8640000" cy="357254"/>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no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Gèrent les sélections (détections et tournois)</a:t>
            </a:r>
          </a:p>
        </p:txBody>
      </p:sp>
      <p:sp>
        <p:nvSpPr>
          <p:cNvPr id="9" name="Organigramme : Alternative 11">
            <a:extLst>
              <a:ext uri="{FF2B5EF4-FFF2-40B4-BE49-F238E27FC236}">
                <a16:creationId xmlns:a16="http://schemas.microsoft.com/office/drawing/2014/main" id="{6C28D9B6-F946-4A41-828C-2956778405B4}"/>
              </a:ext>
            </a:extLst>
          </p:cNvPr>
          <p:cNvSpPr/>
          <p:nvPr/>
        </p:nvSpPr>
        <p:spPr>
          <a:xfrm>
            <a:off x="261561" y="3680297"/>
            <a:ext cx="8640000" cy="360000"/>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no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CONTACTS : Commission U14, Clément, Maxime et Mathieu</a:t>
            </a:r>
          </a:p>
        </p:txBody>
      </p:sp>
      <p:sp>
        <p:nvSpPr>
          <p:cNvPr id="13" name="Organigramme : Alternative 11">
            <a:extLst>
              <a:ext uri="{FF2B5EF4-FFF2-40B4-BE49-F238E27FC236}">
                <a16:creationId xmlns:a16="http://schemas.microsoft.com/office/drawing/2014/main" id="{5C7459B6-E5FD-4BB4-93A5-3C912BDDB60A}"/>
              </a:ext>
            </a:extLst>
          </p:cNvPr>
          <p:cNvSpPr/>
          <p:nvPr/>
        </p:nvSpPr>
        <p:spPr>
          <a:xfrm>
            <a:off x="261561" y="2598599"/>
            <a:ext cx="8640000" cy="357254"/>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a:noFill/>
          <a:ln>
            <a:solidFill>
              <a:srgbClr val="669900"/>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anchor="ctr" anchorCtr="0" compatLnSpc="1">
            <a:noAutofit/>
          </a:bodyPr>
          <a:lstStyle/>
          <a:p>
            <a:pPr algn="ctr"/>
            <a:r>
              <a:rPr lang="fr-FR" sz="2000" dirty="0">
                <a:solidFill>
                  <a:srgbClr val="000000"/>
                </a:solidFill>
                <a:latin typeface="Calibri" pitchFamily="34"/>
                <a:ea typeface="Times New Roman" pitchFamily="18"/>
                <a:cs typeface="Times New Roman" pitchFamily="18"/>
              </a:rPr>
              <a:t>Etablissent les oppositions (Jeu au contact + 1ère Phase jeu à XV et X)</a:t>
            </a:r>
          </a:p>
        </p:txBody>
      </p:sp>
      <p:sp>
        <p:nvSpPr>
          <p:cNvPr id="14" name="Organigramme : Alternative 8">
            <a:extLst>
              <a:ext uri="{FF2B5EF4-FFF2-40B4-BE49-F238E27FC236}">
                <a16:creationId xmlns:a16="http://schemas.microsoft.com/office/drawing/2014/main" id="{8D82E58C-56D0-470D-B9F7-4D6AEDB1B832}"/>
              </a:ext>
            </a:extLst>
          </p:cNvPr>
          <p:cNvSpPr/>
          <p:nvPr/>
        </p:nvSpPr>
        <p:spPr>
          <a:xfrm>
            <a:off x="266926" y="138360"/>
            <a:ext cx="8640000" cy="487281"/>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 f7 f3 1"/>
              <a:gd name="f11" fmla="?: f8 f4 1"/>
              <a:gd name="f12" fmla="?: f9 f5 1"/>
              <a:gd name="f13" fmla="*/ f10 1 21600"/>
              <a:gd name="f14" fmla="*/ f11 1 21600"/>
              <a:gd name="f15" fmla="*/ 21600 f10 1"/>
              <a:gd name="f16" fmla="*/ 21600 f11 1"/>
              <a:gd name="f17" fmla="min f14 f13"/>
              <a:gd name="f18" fmla="*/ f15 1 f12"/>
              <a:gd name="f19" fmla="*/ f16 1 f12"/>
              <a:gd name="f20" fmla="val f18"/>
              <a:gd name="f21" fmla="val f19"/>
              <a:gd name="f22" fmla="*/ f6 f17 1"/>
              <a:gd name="f23" fmla="+- f21 0 f6"/>
              <a:gd name="f24" fmla="+- f20 0 f6"/>
              <a:gd name="f25" fmla="*/ f20 f17 1"/>
              <a:gd name="f26" fmla="*/ f21 f17 1"/>
              <a:gd name="f27" fmla="min f24 f23"/>
              <a:gd name="f28" fmla="*/ f27 1 6"/>
              <a:gd name="f29" fmla="+- f20 0 f28"/>
              <a:gd name="f30" fmla="+- f21 0 f28"/>
              <a:gd name="f31" fmla="*/ f28 29289 1"/>
              <a:gd name="f32" fmla="*/ f28 f17 1"/>
              <a:gd name="f33" fmla="*/ f31 1 100000"/>
              <a:gd name="f34" fmla="*/ f29 f17 1"/>
              <a:gd name="f35" fmla="*/ f30 f17 1"/>
              <a:gd name="f36" fmla="+- f20 0 f33"/>
              <a:gd name="f37" fmla="+- f21 0 f33"/>
              <a:gd name="f38" fmla="*/ f33 f17 1"/>
              <a:gd name="f39" fmla="*/ f36 f17 1"/>
              <a:gd name="f40" fmla="*/ f37 f17 1"/>
            </a:gdLst>
            <a:ahLst/>
            <a:cxnLst>
              <a:cxn ang="3cd4">
                <a:pos x="hc" y="t"/>
              </a:cxn>
              <a:cxn ang="0">
                <a:pos x="r" y="vc"/>
              </a:cxn>
              <a:cxn ang="cd4">
                <a:pos x="hc" y="b"/>
              </a:cxn>
              <a:cxn ang="cd2">
                <a:pos x="l" y="vc"/>
              </a:cxn>
            </a:cxnLst>
            <a:rect l="f38" t="f38" r="f39" b="f40"/>
            <a:pathLst>
              <a:path>
                <a:moveTo>
                  <a:pt x="f22" y="f32"/>
                </a:moveTo>
                <a:arcTo wR="f32" hR="f32" stAng="f0" swAng="f1"/>
                <a:lnTo>
                  <a:pt x="f34" y="f22"/>
                </a:lnTo>
                <a:arcTo wR="f32" hR="f32" stAng="f2" swAng="f1"/>
                <a:lnTo>
                  <a:pt x="f25" y="f35"/>
                </a:lnTo>
                <a:arcTo wR="f32" hR="f32" stAng="f6" swAng="f1"/>
                <a:lnTo>
                  <a:pt x="f32" y="f26"/>
                </a:lnTo>
                <a:arcTo wR="f32" hR="f32" stAng="f1" swAng="f1"/>
                <a:close/>
              </a:path>
            </a:pathLst>
          </a:custGeom>
        </p:spPr>
        <p:txBody>
          <a:bodyPr vert="horz" lIns="91440" tIns="45720" rIns="91440" bIns="45720" rtlCol="0" anchor="ctr">
            <a:noAutofit/>
          </a:bodyPr>
          <a:lstStyle/>
          <a:p>
            <a:pPr>
              <a:spcBef>
                <a:spcPct val="0"/>
              </a:spcBef>
            </a:pPr>
            <a:r>
              <a:rPr lang="fr-FR" sz="2800" b="1" u="sng" dirty="0">
                <a:solidFill>
                  <a:schemeClr val="bg1">
                    <a:lumMod val="50000"/>
                  </a:schemeClr>
                </a:solidFill>
                <a:latin typeface="+mj-lt"/>
                <a:ea typeface="+mj-ea"/>
                <a:cs typeface="+mj-cs"/>
              </a:rPr>
              <a:t>Rôles et compétences des commissions</a:t>
            </a:r>
          </a:p>
        </p:txBody>
      </p:sp>
      <p:sp>
        <p:nvSpPr>
          <p:cNvPr id="15" name="Sous-titre 2">
            <a:extLst>
              <a:ext uri="{FF2B5EF4-FFF2-40B4-BE49-F238E27FC236}">
                <a16:creationId xmlns:a16="http://schemas.microsoft.com/office/drawing/2014/main" id="{DDEB88D4-0B6A-462F-8606-350F0223CF65}"/>
              </a:ext>
            </a:extLst>
          </p:cNvPr>
          <p:cNvSpPr txBox="1"/>
          <p:nvPr/>
        </p:nvSpPr>
        <p:spPr>
          <a:xfrm>
            <a:off x="5868144" y="4803998"/>
            <a:ext cx="3167685" cy="339502"/>
          </a:xfrm>
          <a:prstGeom prst="rect">
            <a:avLst/>
          </a:prstGeom>
          <a:noFill/>
          <a:ln cap="flat">
            <a:noFill/>
          </a:ln>
        </p:spPr>
        <p:txBody>
          <a:bodyPr vert="horz" wrap="square" lIns="91440" tIns="45720" rIns="91440" bIns="45720" anchor="t" anchorCtr="1" compatLnSpc="1">
            <a:noAutofit/>
          </a:bodyPr>
          <a:lstStyle/>
          <a:p>
            <a:pPr marL="0" marR="0" lvl="0" indent="0" algn="ctr" defTabSz="4572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fr-FR" sz="2000" b="1" i="1" u="none" strike="noStrike" kern="1200" cap="none" spc="0" baseline="0" dirty="0">
                <a:solidFill>
                  <a:schemeClr val="bg1">
                    <a:lumMod val="50000"/>
                  </a:schemeClr>
                </a:solidFill>
                <a:uFillTx/>
                <a:latin typeface="Calibri" pitchFamily="34"/>
              </a:rPr>
              <a:t>Tous acteurs de notre sport</a:t>
            </a:r>
          </a:p>
        </p:txBody>
      </p:sp>
    </p:spTree>
    <p:extLst>
      <p:ext uri="{BB962C8B-B14F-4D97-AF65-F5344CB8AC3E}">
        <p14:creationId xmlns:p14="http://schemas.microsoft.com/office/powerpoint/2010/main" val="242618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19838" y="1132233"/>
            <a:ext cx="9144000" cy="4011267"/>
          </a:xfrm>
          <a:prstGeom prst="rect">
            <a:avLst/>
          </a:prstGeom>
        </p:spPr>
      </p:pic>
      <p:sp>
        <p:nvSpPr>
          <p:cNvPr id="4" name="ZoneTexte 3">
            <a:extLst>
              <a:ext uri="{FF2B5EF4-FFF2-40B4-BE49-F238E27FC236}">
                <a16:creationId xmlns:a16="http://schemas.microsoft.com/office/drawing/2014/main" id="{BEA85F1A-7D5E-B5A3-83A2-BF6DFA5FCBA0}"/>
              </a:ext>
            </a:extLst>
          </p:cNvPr>
          <p:cNvSpPr txBox="1"/>
          <p:nvPr/>
        </p:nvSpPr>
        <p:spPr>
          <a:xfrm>
            <a:off x="323528" y="267494"/>
            <a:ext cx="7488832" cy="369332"/>
          </a:xfrm>
          <a:prstGeom prst="rect">
            <a:avLst/>
          </a:prstGeom>
          <a:noFill/>
        </p:spPr>
        <p:txBody>
          <a:bodyPr wrap="square">
            <a:spAutoFit/>
          </a:bodyPr>
          <a:lstStyle/>
          <a:p>
            <a:pPr>
              <a:buClr>
                <a:schemeClr val="accent4"/>
              </a:buClr>
            </a:pPr>
            <a:r>
              <a:rPr lang="fr-FR" sz="1800" b="1" u="sng" dirty="0">
                <a:solidFill>
                  <a:schemeClr val="bg1">
                    <a:lumMod val="50000"/>
                  </a:schemeClr>
                </a:solidFill>
              </a:rPr>
              <a:t>Orientation 2024-2025 FFR ( identique à l’année dernière)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1275605"/>
            <a:ext cx="9144000" cy="3867251"/>
          </a:xfrm>
          <a:prstGeom prst="rect">
            <a:avLst/>
          </a:prstGeom>
        </p:spPr>
      </p:pic>
      <p:sp>
        <p:nvSpPr>
          <p:cNvPr id="4" name="ZoneTexte 3">
            <a:extLst>
              <a:ext uri="{FF2B5EF4-FFF2-40B4-BE49-F238E27FC236}">
                <a16:creationId xmlns:a16="http://schemas.microsoft.com/office/drawing/2014/main" id="{6978B63C-7C48-50A4-FF9B-A85A102AF282}"/>
              </a:ext>
            </a:extLst>
          </p:cNvPr>
          <p:cNvSpPr txBox="1"/>
          <p:nvPr/>
        </p:nvSpPr>
        <p:spPr>
          <a:xfrm>
            <a:off x="683568" y="627534"/>
            <a:ext cx="4572000" cy="1107996"/>
          </a:xfrm>
          <a:prstGeom prst="rect">
            <a:avLst/>
          </a:prstGeom>
          <a:noFill/>
        </p:spPr>
        <p:txBody>
          <a:bodyPr wrap="square">
            <a:spAutoFit/>
          </a:bodyPr>
          <a:lstStyle/>
          <a:p>
            <a:pPr>
              <a:buClr>
                <a:schemeClr val="accent4"/>
              </a:buClr>
            </a:pPr>
            <a:r>
              <a:rPr lang="fr-FR" sz="2400" b="1" u="sng" dirty="0">
                <a:solidFill>
                  <a:schemeClr val="bg1">
                    <a:lumMod val="50000"/>
                  </a:schemeClr>
                </a:solidFill>
              </a:rPr>
              <a:t>Orientation 2024-2025 FFR</a:t>
            </a:r>
            <a:endParaRPr lang="fr-FR" b="1" u="sng" dirty="0">
              <a:solidFill>
                <a:schemeClr val="bg1">
                  <a:lumMod val="50000"/>
                </a:schemeClr>
              </a:solidFill>
            </a:endParaRPr>
          </a:p>
          <a:p>
            <a:pPr>
              <a:buClr>
                <a:schemeClr val="accent4"/>
              </a:buClr>
            </a:pPr>
            <a:r>
              <a:rPr lang="fr-FR" sz="2400" b="1" u="sng" dirty="0">
                <a:solidFill>
                  <a:schemeClr val="bg1">
                    <a:lumMod val="50000"/>
                  </a:schemeClr>
                </a:solidFill>
              </a:rPr>
              <a:t>LA PHILOSOPHIE</a:t>
            </a:r>
          </a:p>
          <a:p>
            <a:pPr>
              <a:buClr>
                <a:schemeClr val="accent4"/>
              </a:buClr>
            </a:pPr>
            <a:endParaRPr lang="fr-FR" sz="1800" b="1" u="sng" dirty="0">
              <a:solidFill>
                <a:schemeClr val="bg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15894" y="916209"/>
            <a:ext cx="9144000" cy="4227291"/>
          </a:xfrm>
          <a:prstGeom prst="rect">
            <a:avLst/>
          </a:prstGeom>
        </p:spPr>
      </p:pic>
      <p:sp>
        <p:nvSpPr>
          <p:cNvPr id="4" name="ZoneTexte 3">
            <a:extLst>
              <a:ext uri="{FF2B5EF4-FFF2-40B4-BE49-F238E27FC236}">
                <a16:creationId xmlns:a16="http://schemas.microsoft.com/office/drawing/2014/main" id="{931E206A-0E3F-8998-9891-6AFAA037809F}"/>
              </a:ext>
            </a:extLst>
          </p:cNvPr>
          <p:cNvSpPr txBox="1"/>
          <p:nvPr/>
        </p:nvSpPr>
        <p:spPr>
          <a:xfrm>
            <a:off x="179512" y="0"/>
            <a:ext cx="4752528" cy="646331"/>
          </a:xfrm>
          <a:prstGeom prst="rect">
            <a:avLst/>
          </a:prstGeom>
          <a:noFill/>
        </p:spPr>
        <p:txBody>
          <a:bodyPr wrap="square">
            <a:spAutoFit/>
          </a:bodyPr>
          <a:lstStyle/>
          <a:p>
            <a:pPr>
              <a:buClr>
                <a:schemeClr val="accent4"/>
              </a:buClr>
            </a:pPr>
            <a:r>
              <a:rPr lang="fr-FR" sz="1800" b="1" u="sng" dirty="0">
                <a:solidFill>
                  <a:schemeClr val="bg1">
                    <a:lumMod val="50000"/>
                  </a:schemeClr>
                </a:solidFill>
              </a:rPr>
              <a:t>Orientation 2024-2025 FFR</a:t>
            </a:r>
          </a:p>
          <a:p>
            <a:pPr>
              <a:buClr>
                <a:schemeClr val="accent4"/>
              </a:buClr>
            </a:pPr>
            <a:r>
              <a:rPr lang="fr-FR" sz="1800" b="1" u="sng" dirty="0">
                <a:solidFill>
                  <a:schemeClr val="bg1">
                    <a:lumMod val="50000"/>
                  </a:schemeClr>
                </a:solidFill>
              </a:rPr>
              <a:t>LES </a:t>
            </a:r>
            <a:r>
              <a:rPr lang="fr-FR" b="1" u="sng" dirty="0">
                <a:solidFill>
                  <a:schemeClr val="bg1">
                    <a:lumMod val="50000"/>
                  </a:schemeClr>
                </a:solidFill>
              </a:rPr>
              <a:t>4 INDICATEURS DE RASSEMBLEMENTS M14</a:t>
            </a:r>
            <a:endParaRPr lang="fr-FR" sz="1800" b="1" u="sng" dirty="0">
              <a:solidFill>
                <a:schemeClr val="bg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643"/>
            <a:ext cx="9144000" cy="5142214"/>
          </a:xfrm>
          <a:prstGeom prst="rect">
            <a:avLst/>
          </a:prstGeom>
        </p:spPr>
      </p:pic>
      <p:sp>
        <p:nvSpPr>
          <p:cNvPr id="4" name="ZoneTexte 3">
            <a:extLst>
              <a:ext uri="{FF2B5EF4-FFF2-40B4-BE49-F238E27FC236}">
                <a16:creationId xmlns:a16="http://schemas.microsoft.com/office/drawing/2014/main" id="{E831A005-6A8A-221C-9B74-EA0731DDA38E}"/>
              </a:ext>
            </a:extLst>
          </p:cNvPr>
          <p:cNvSpPr txBox="1"/>
          <p:nvPr/>
        </p:nvSpPr>
        <p:spPr>
          <a:xfrm>
            <a:off x="251520" y="627534"/>
            <a:ext cx="4651022" cy="461665"/>
          </a:xfrm>
          <a:prstGeom prst="rect">
            <a:avLst/>
          </a:prstGeom>
          <a:noFill/>
        </p:spPr>
        <p:txBody>
          <a:bodyPr wrap="square">
            <a:spAutoFit/>
          </a:bodyPr>
          <a:lstStyle/>
          <a:p>
            <a:pPr>
              <a:buClr>
                <a:schemeClr val="accent4"/>
              </a:buClr>
            </a:pPr>
            <a:r>
              <a:rPr lang="fr-FR" sz="2400" b="1" u="sng" dirty="0">
                <a:solidFill>
                  <a:schemeClr val="bg1">
                    <a:lumMod val="50000"/>
                  </a:schemeClr>
                </a:solidFill>
              </a:rPr>
              <a:t>Orientation 2024-2025 FFR</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2324</Words>
  <Application>Microsoft Office PowerPoint</Application>
  <PresentationFormat>Affichage à l'écran (16:9)</PresentationFormat>
  <Paragraphs>266</Paragraphs>
  <Slides>36</Slides>
  <Notes>4</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41" baseType="lpstr">
      <vt:lpstr>Arial</vt:lpstr>
      <vt:lpstr>Calibri</vt:lpstr>
      <vt:lpstr>Wingdings</vt:lpstr>
      <vt:lpstr>Thème Office</vt:lpstr>
      <vt:lpstr>Acrobat Document</vt:lpstr>
      <vt:lpstr>Présentation PowerPoint</vt:lpstr>
      <vt:lpstr>ORDRE DU JOUR </vt:lpstr>
      <vt:lpstr>ORGANIGRAMME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Clément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BAYLE Patrick</dc:creator>
  <cp:lastModifiedBy>Stéphane Bonnin</cp:lastModifiedBy>
  <cp:revision>125</cp:revision>
  <dcterms:created xsi:type="dcterms:W3CDTF">2021-06-27T10:11:30Z</dcterms:created>
  <dcterms:modified xsi:type="dcterms:W3CDTF">2024-10-05T15:15:28Z</dcterms:modified>
</cp:coreProperties>
</file>